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4" r:id="rId3"/>
  </p:sldMasterIdLst>
  <p:notesMasterIdLst>
    <p:notesMasterId r:id="rId57"/>
  </p:notesMasterIdLst>
  <p:sldIdLst>
    <p:sldId id="3352" r:id="rId4"/>
    <p:sldId id="3260" r:id="rId5"/>
    <p:sldId id="349" r:id="rId6"/>
    <p:sldId id="352" r:id="rId7"/>
    <p:sldId id="351" r:id="rId8"/>
    <p:sldId id="3329" r:id="rId9"/>
    <p:sldId id="3323" r:id="rId10"/>
    <p:sldId id="1544" r:id="rId11"/>
    <p:sldId id="3337" r:id="rId12"/>
    <p:sldId id="3338" r:id="rId13"/>
    <p:sldId id="3339" r:id="rId14"/>
    <p:sldId id="1545" r:id="rId15"/>
    <p:sldId id="3324" r:id="rId16"/>
    <p:sldId id="3325" r:id="rId17"/>
    <p:sldId id="2125" r:id="rId18"/>
    <p:sldId id="2004" r:id="rId19"/>
    <p:sldId id="354" r:id="rId20"/>
    <p:sldId id="355" r:id="rId21"/>
    <p:sldId id="2091" r:id="rId22"/>
    <p:sldId id="2092" r:id="rId23"/>
    <p:sldId id="3328" r:id="rId24"/>
    <p:sldId id="380" r:id="rId25"/>
    <p:sldId id="1932" r:id="rId26"/>
    <p:sldId id="3351" r:id="rId27"/>
    <p:sldId id="3353" r:id="rId28"/>
    <p:sldId id="3293" r:id="rId29"/>
    <p:sldId id="3307" r:id="rId30"/>
    <p:sldId id="3354" r:id="rId31"/>
    <p:sldId id="3330" r:id="rId32"/>
    <p:sldId id="461" r:id="rId33"/>
    <p:sldId id="3333" r:id="rId34"/>
    <p:sldId id="3334" r:id="rId35"/>
    <p:sldId id="3252" r:id="rId36"/>
    <p:sldId id="3331" r:id="rId37"/>
    <p:sldId id="3257" r:id="rId38"/>
    <p:sldId id="2136" r:id="rId39"/>
    <p:sldId id="3332" r:id="rId40"/>
    <p:sldId id="2122" r:id="rId41"/>
    <p:sldId id="536" r:id="rId42"/>
    <p:sldId id="3335" r:id="rId43"/>
    <p:sldId id="3336" r:id="rId44"/>
    <p:sldId id="2168" r:id="rId45"/>
    <p:sldId id="3265" r:id="rId46"/>
    <p:sldId id="3326" r:id="rId47"/>
    <p:sldId id="1548" r:id="rId48"/>
    <p:sldId id="3320" r:id="rId49"/>
    <p:sldId id="1556" r:id="rId50"/>
    <p:sldId id="1558" r:id="rId51"/>
    <p:sldId id="1559" r:id="rId52"/>
    <p:sldId id="3341" r:id="rId53"/>
    <p:sldId id="3350" r:id="rId54"/>
    <p:sldId id="3349" r:id="rId55"/>
    <p:sldId id="334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96F558-C8B7-624F-A286-FA7DFAE6DF15}">
          <p14:sldIdLst>
            <p14:sldId id="3352"/>
            <p14:sldId id="3260"/>
            <p14:sldId id="349"/>
            <p14:sldId id="352"/>
            <p14:sldId id="351"/>
            <p14:sldId id="3329"/>
            <p14:sldId id="3323"/>
            <p14:sldId id="1544"/>
            <p14:sldId id="3337"/>
            <p14:sldId id="3338"/>
            <p14:sldId id="3339"/>
            <p14:sldId id="1545"/>
            <p14:sldId id="3324"/>
            <p14:sldId id="3325"/>
            <p14:sldId id="2125"/>
            <p14:sldId id="2004"/>
            <p14:sldId id="354"/>
            <p14:sldId id="355"/>
            <p14:sldId id="2091"/>
            <p14:sldId id="2092"/>
            <p14:sldId id="3328"/>
            <p14:sldId id="380"/>
            <p14:sldId id="1932"/>
            <p14:sldId id="3351"/>
            <p14:sldId id="3353"/>
            <p14:sldId id="3293"/>
            <p14:sldId id="3307"/>
            <p14:sldId id="3354"/>
            <p14:sldId id="3330"/>
            <p14:sldId id="461"/>
            <p14:sldId id="3333"/>
            <p14:sldId id="3334"/>
            <p14:sldId id="3252"/>
            <p14:sldId id="3331"/>
            <p14:sldId id="3257"/>
            <p14:sldId id="2136"/>
            <p14:sldId id="3332"/>
            <p14:sldId id="2122"/>
            <p14:sldId id="536"/>
            <p14:sldId id="3335"/>
            <p14:sldId id="3336"/>
            <p14:sldId id="2168"/>
            <p14:sldId id="3265"/>
            <p14:sldId id="3326"/>
            <p14:sldId id="1548"/>
            <p14:sldId id="3320"/>
            <p14:sldId id="1556"/>
            <p14:sldId id="1558"/>
            <p14:sldId id="1559"/>
          </p14:sldIdLst>
        </p14:section>
        <p14:section name="Untitled Section" id="{4AEF5955-86B8-904E-847F-CDCC3C414284}">
          <p14:sldIdLst>
            <p14:sldId id="3341"/>
            <p14:sldId id="3350"/>
            <p14:sldId id="3349"/>
            <p14:sldId id="3348"/>
          </p14:sldIdLst>
        </p14:section>
        <p14:section name="Old Slides" id="{0D2B608D-0D45-884E-B00C-58F3C72915F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6"/>
    <p:restoredTop sz="58788"/>
  </p:normalViewPr>
  <p:slideViewPr>
    <p:cSldViewPr snapToGrid="0" snapToObjects="1">
      <p:cViewPr varScale="1">
        <p:scale>
          <a:sx n="74" d="100"/>
          <a:sy n="74" d="100"/>
        </p:scale>
        <p:origin x="72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A32C2-3FB8-3548-8E5F-D1E46CD90707}" type="datetimeFigureOut">
              <a:rPr lang="en-AU" smtClean="0"/>
              <a:t>29/7/21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E363A-6CBC-F54E-B81F-71E5BB1F6040}" type="slidenum">
              <a:rPr lang="en-AU" smtClean="0"/>
              <a:t>‹#›</a:t>
            </a:fld>
            <a:endParaRPr lang="en-AU"/>
          </a:p>
        </p:txBody>
      </p:sp>
    </p:spTree>
    <p:extLst>
      <p:ext uri="{BB962C8B-B14F-4D97-AF65-F5344CB8AC3E}">
        <p14:creationId xmlns:p14="http://schemas.microsoft.com/office/powerpoint/2010/main" val="285373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BE363A-6CBC-F54E-B81F-71E5BB1F6040}" type="slidenum">
              <a:rPr lang="en-AU" smtClean="0"/>
              <a:t>1</a:t>
            </a:fld>
            <a:endParaRPr lang="en-AU"/>
          </a:p>
        </p:txBody>
      </p:sp>
    </p:spTree>
    <p:extLst>
      <p:ext uri="{BB962C8B-B14F-4D97-AF65-F5344CB8AC3E}">
        <p14:creationId xmlns:p14="http://schemas.microsoft.com/office/powerpoint/2010/main" val="284645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Then there are TASKS AND TASK DEFINITIONS</a:t>
            </a:r>
            <a:r>
              <a:rPr lang="en-US" sz="1200" b="0" i="0" kern="1200" dirty="0">
                <a:solidFill>
                  <a:schemeClr val="tx1"/>
                </a:solidFill>
                <a:effectLst/>
                <a:latin typeface="+mn-lt"/>
                <a:ea typeface="+mn-ea"/>
                <a:cs typeface="+mn-cs"/>
              </a:rPr>
              <a:t>: A task is an instantiation of a </a:t>
            </a:r>
            <a:r>
              <a:rPr lang="en-US" sz="1200" b="0" i="0" u="none" strike="noStrike" kern="1200" dirty="0">
                <a:solidFill>
                  <a:schemeClr val="tx1"/>
                </a:solidFill>
                <a:effectLst/>
                <a:latin typeface="+mn-lt"/>
                <a:ea typeface="+mn-ea"/>
                <a:cs typeface="+mn-cs"/>
              </a:rPr>
              <a:t>task definition </a:t>
            </a:r>
            <a:r>
              <a:rPr lang="en-US" sz="1200" b="0" i="0" kern="1200" dirty="0">
                <a:solidFill>
                  <a:schemeClr val="tx1"/>
                </a:solidFill>
                <a:effectLst/>
                <a:latin typeface="+mn-lt"/>
                <a:ea typeface="+mn-ea"/>
                <a:cs typeface="+mn-cs"/>
              </a:rPr>
              <a:t>that is running on a container instance or in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A Task Definition is the the blueprint for your task. Specifies the name of the task, revisions, container definitions, and </a:t>
            </a:r>
            <a:r>
              <a:rPr lang="en-US" sz="1200" b="0" i="0" u="none" strike="noStrike" kern="1200" dirty="0">
                <a:solidFill>
                  <a:schemeClr val="tx1"/>
                </a:solidFill>
                <a:effectLst/>
                <a:latin typeface="+mn-lt"/>
                <a:ea typeface="+mn-ea"/>
                <a:cs typeface="+mn-cs"/>
              </a:rPr>
              <a:t>volume </a:t>
            </a:r>
            <a:r>
              <a:rPr lang="en-US" sz="1200" b="0" i="0" kern="1200" dirty="0">
                <a:solidFill>
                  <a:schemeClr val="tx1"/>
                </a:solidFill>
                <a:effectLst/>
                <a:latin typeface="+mn-lt"/>
                <a:ea typeface="+mn-ea"/>
                <a:cs typeface="+mn-cs"/>
              </a:rPr>
              <a:t>information.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864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Let’s start with the CLUSTER</a:t>
            </a:r>
            <a:r>
              <a:rPr lang="en-US" sz="1200" b="0" i="0" kern="1200" dirty="0">
                <a:solidFill>
                  <a:schemeClr val="tx1"/>
                </a:solidFill>
                <a:effectLst/>
                <a:latin typeface="+mn-lt"/>
                <a:ea typeface="+mn-ea"/>
                <a:cs typeface="+mn-cs"/>
              </a:rPr>
              <a:t>: An Amazon ECS cluster is a logical grouping of tasks or services. If you are running tasks or services that use the EC2 launch type, a cluster is also a grouping of container instances. If you are using capacity providers, a cluster is also a logical grouping of capacity providers. When you first use Amazon ECS, a default cluster is created for you, but you can create multiple clusters in an account to keep your resources separate.</a:t>
            </a:r>
            <a:endParaRPr lang="en-A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Next we have CONTAINER INSTANCES</a:t>
            </a:r>
            <a:r>
              <a:rPr lang="en-US" sz="1200" b="0" i="0" kern="1200" dirty="0">
                <a:solidFill>
                  <a:schemeClr val="tx1"/>
                </a:solidFill>
                <a:effectLst/>
                <a:latin typeface="+mn-lt"/>
                <a:ea typeface="+mn-ea"/>
                <a:cs typeface="+mn-cs"/>
              </a:rPr>
              <a:t>: An Amazon ECS container instance is an Amazon EC2 instance that is running the Amazon ECS container agent and has been registered into an Amazon ECS cluster. When you run tasks with Amazon ECS using the EC2 launch type or an Auto Scaling group capacity provider, your tasks are placed on your active container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Then there are TASKS AND TASK DEFINITIONS</a:t>
            </a:r>
            <a:r>
              <a:rPr lang="en-US" sz="1200" b="0" i="0" kern="1200" dirty="0">
                <a:solidFill>
                  <a:schemeClr val="tx1"/>
                </a:solidFill>
                <a:effectLst/>
                <a:latin typeface="+mn-lt"/>
                <a:ea typeface="+mn-ea"/>
                <a:cs typeface="+mn-cs"/>
              </a:rPr>
              <a:t>: A task is an instantiation of a </a:t>
            </a:r>
            <a:r>
              <a:rPr lang="en-US" sz="1200" b="0" i="0" u="none" strike="noStrike" kern="1200" dirty="0">
                <a:solidFill>
                  <a:schemeClr val="tx1"/>
                </a:solidFill>
                <a:effectLst/>
                <a:latin typeface="+mn-lt"/>
                <a:ea typeface="+mn-ea"/>
                <a:cs typeface="+mn-cs"/>
              </a:rPr>
              <a:t>task definition </a:t>
            </a:r>
            <a:r>
              <a:rPr lang="en-US" sz="1200" b="0" i="0" kern="1200" dirty="0">
                <a:solidFill>
                  <a:schemeClr val="tx1"/>
                </a:solidFill>
                <a:effectLst/>
                <a:latin typeface="+mn-lt"/>
                <a:ea typeface="+mn-ea"/>
                <a:cs typeface="+mn-cs"/>
              </a:rPr>
              <a:t>that is running on a container instance or in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A Task Definition is the the blueprint for your task. Specifies the name of the task, revisions, container definitions, and </a:t>
            </a:r>
            <a:r>
              <a:rPr lang="en-US" sz="1200" b="0" i="0" u="none" strike="noStrike" kern="1200" dirty="0">
                <a:solidFill>
                  <a:schemeClr val="tx1"/>
                </a:solidFill>
                <a:effectLst/>
                <a:latin typeface="+mn-lt"/>
                <a:ea typeface="+mn-ea"/>
                <a:cs typeface="+mn-cs"/>
              </a:rPr>
              <a:t>volume </a:t>
            </a:r>
            <a:r>
              <a:rPr lang="en-US" sz="1200" b="0" i="0" kern="1200" dirty="0">
                <a:solidFill>
                  <a:schemeClr val="tx1"/>
                </a:solidFill>
                <a:effectLst/>
                <a:latin typeface="+mn-lt"/>
                <a:ea typeface="+mn-ea"/>
                <a:cs typeface="+mn-cs"/>
              </a:rPr>
              <a:t>information.</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Finally, we have SERVICES</a:t>
            </a:r>
            <a:r>
              <a:rPr lang="en-US" sz="1200" b="0" i="0" kern="1200" dirty="0">
                <a:solidFill>
                  <a:schemeClr val="tx1"/>
                </a:solidFill>
                <a:effectLst/>
                <a:latin typeface="+mn-lt"/>
                <a:ea typeface="+mn-ea"/>
                <a:cs typeface="+mn-cs"/>
              </a:rPr>
              <a:t>: An Amazon ECS service enables you to run and maintain a specified number of instances of a task definition simultaneously in an Amazon ECS cluster. If any of your tasks should fail or stop for any reason, the Amazon ECS service scheduler launches another instance of your task definition to replace it in order to maintain the desired number of tasks in the service.</a:t>
            </a:r>
            <a:endParaRPr lang="en-AU"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4760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SAY</a:t>
            </a: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 task definition is and immutable, versioned document, Identified by </a:t>
            </a:r>
            <a:r>
              <a:rPr lang="en-US" sz="1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family:version</a:t>
            </a: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Task definitions can contain a list of up to 10 container definitions. </a:t>
            </a:r>
          </a:p>
          <a:p>
            <a:endPar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SAY</a:t>
            </a: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All containers defined with a task definition are co-located (co-scheduled) on the same host.</a:t>
            </a:r>
          </a:p>
          <a:p>
            <a:endPar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SAY</a:t>
            </a:r>
            <a:r>
              <a:rPr 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Each container definition has A name, Image URL (ECR or Public Images) and more…stay tuned</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2388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We’ve talked about Tasks and Services and we’ve explained some of the differences between them, but which one do you use for your particular workload?</a:t>
            </a:r>
          </a:p>
          <a:p>
            <a:endParaRPr lang="en-AU" dirty="0"/>
          </a:p>
          <a:p>
            <a:r>
              <a:rPr lang="en-AU" b="1" dirty="0"/>
              <a:t>SAY</a:t>
            </a:r>
            <a:r>
              <a:rPr lang="en-AU" dirty="0"/>
              <a:t>: For on-demand workloads, the ECS task scheduler is the best option. It is ideal for workloads that need to run once, or at recurring intervals. Things like batch or short-lived operations. This task scheduler kicks in when the </a:t>
            </a:r>
            <a:r>
              <a:rPr lang="en-AU" dirty="0" err="1"/>
              <a:t>RunTask</a:t>
            </a:r>
            <a:r>
              <a:rPr lang="en-AU" dirty="0"/>
              <a:t> API is invoked.</a:t>
            </a:r>
          </a:p>
          <a:p>
            <a:endParaRPr lang="en-AU" dirty="0"/>
          </a:p>
          <a:p>
            <a:r>
              <a:rPr lang="en-AU" b="1" dirty="0"/>
              <a:t>SAY</a:t>
            </a:r>
            <a:r>
              <a:rPr lang="en-AU" dirty="0"/>
              <a:t>: For long running workloads, the ECS service scheduler is used. It provides health management features, to ensure workloads are up and responding correctly. The ECS service scheduler also supports the scaling up and down of workloads and has an awareness of availability zones. These features make it ideal of workloads that need to be highly available and scale to meet changes in demand.</a:t>
            </a:r>
          </a:p>
        </p:txBody>
      </p:sp>
      <p:sp>
        <p:nvSpPr>
          <p:cNvPr id="4" name="Slide Number Placeholder 3"/>
          <p:cNvSpPr>
            <a:spLocks noGrp="1"/>
          </p:cNvSpPr>
          <p:nvPr>
            <p:ph type="sldNum" sz="quarter" idx="5"/>
          </p:nvPr>
        </p:nvSpPr>
        <p:spPr/>
        <p:txBody>
          <a:bodyPr/>
          <a:lstStyle/>
          <a:p>
            <a:fld id="{72BE363A-6CBC-F54E-B81F-71E5BB1F6040}" type="slidenum">
              <a:rPr lang="en-AU" smtClean="0"/>
              <a:t>13</a:t>
            </a:fld>
            <a:endParaRPr lang="en-AU"/>
          </a:p>
        </p:txBody>
      </p:sp>
    </p:spTree>
    <p:extLst>
      <p:ext uri="{BB962C8B-B14F-4D97-AF65-F5344CB8AC3E}">
        <p14:creationId xmlns:p14="http://schemas.microsoft.com/office/powerpoint/2010/main" val="3933876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Let’s look at a scenario where you had 10 container instances.</a:t>
            </a:r>
            <a:r>
              <a:rPr lang="en-US" baseline="0" dirty="0"/>
              <a:t> To start you’ll make a request to run some tasks or create a service. As part of that request you’ll specify CPU, memory, or port requirements.</a:t>
            </a:r>
          </a:p>
          <a:p>
            <a:endParaRPr lang="en-US" baseline="0" dirty="0"/>
          </a:p>
          <a:p>
            <a:r>
              <a:rPr lang="en-US" b="1" baseline="0" dirty="0"/>
              <a:t>SAY</a:t>
            </a:r>
            <a:r>
              <a:rPr lang="en-US" baseline="0" dirty="0"/>
              <a:t>: In addition now, you’ll also provide other constraints, such as specific Availability Zone,  AMI or instance-type.</a:t>
            </a:r>
          </a:p>
          <a:p>
            <a:endParaRPr lang="en-US" baseline="0" dirty="0"/>
          </a:p>
          <a:p>
            <a:r>
              <a:rPr lang="en-US" b="1" baseline="0" dirty="0"/>
              <a:t>SAY</a:t>
            </a:r>
            <a:r>
              <a:rPr lang="en-US" baseline="0" dirty="0"/>
              <a:t>: And then last you’ll tell us the strategy you prefer for us to use when starting the tasks, which could range from spread for availability, </a:t>
            </a:r>
            <a:r>
              <a:rPr lang="en-US" baseline="0" dirty="0" err="1"/>
              <a:t>binpack</a:t>
            </a:r>
            <a:r>
              <a:rPr lang="en-US" baseline="0" dirty="0"/>
              <a:t> to optimize for utilization, place together (affinity) or place apart (anti-affinity), etc.</a:t>
            </a:r>
          </a:p>
          <a:p>
            <a:endParaRPr lang="en-US" baseline="0" dirty="0"/>
          </a:p>
          <a:p>
            <a:r>
              <a:rPr lang="en-US" b="1" baseline="0" dirty="0"/>
              <a:t>SAY</a:t>
            </a:r>
            <a:r>
              <a:rPr lang="en-US" baseline="0" dirty="0"/>
              <a:t>: At the end of that process we have identified a set of instances that satisfies the requirements for the task you want to run and we place (or run) those tasks across your cluster based on the requirements specified.</a:t>
            </a:r>
            <a:endParaRPr lang="en-US" dirty="0"/>
          </a:p>
          <a:p>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14</a:t>
            </a:fld>
            <a:endParaRPr lang="en-AU"/>
          </a:p>
        </p:txBody>
      </p:sp>
    </p:spTree>
    <p:extLst>
      <p:ext uri="{BB962C8B-B14F-4D97-AF65-F5344CB8AC3E}">
        <p14:creationId xmlns:p14="http://schemas.microsoft.com/office/powerpoint/2010/main" val="212248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b="1" dirty="0"/>
              <a:t>SAY</a:t>
            </a:r>
            <a:r>
              <a:rPr lang="en-US" dirty="0"/>
              <a:t>: Amazon ECS also runs Amazon.  Many AWS services teams choose to build on ECS for the same reasons our external customers do.</a:t>
            </a:r>
          </a:p>
          <a:p>
            <a:endParaRPr lang="en-US"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999497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SAY</a:t>
            </a:r>
            <a:r>
              <a:rPr lang="en-US" sz="1200" dirty="0"/>
              <a:t>: As customers were adopting ECS to manage complex containerized application, we realized that they still ended up managing more than just containers</a:t>
            </a:r>
            <a:r>
              <a:rPr lang="en-US" sz="1200" baseline="0" dirty="0"/>
              <a:t>. There are these additional layers of management they need to manage </a:t>
            </a:r>
            <a:r>
              <a:rPr lang="en-US" sz="1200" b="1" baseline="0" dirty="0"/>
              <a:t>when all they wanted to do was run containers!</a:t>
            </a:r>
          </a:p>
          <a:p>
            <a:endParaRPr lang="en-US" sz="1200" b="1" baseline="0" dirty="0"/>
          </a:p>
          <a:p>
            <a:r>
              <a:rPr lang="en-US" sz="1200" b="1" baseline="0" dirty="0"/>
              <a:t>SAY</a:t>
            </a:r>
            <a:r>
              <a:rPr lang="en-US" sz="1200" b="0" baseline="0" dirty="0"/>
              <a:t>: To overcome this challenge, we launched AWS Fargate which is a serverless way to run containers. </a:t>
            </a:r>
          </a:p>
          <a:p>
            <a:endParaRPr lang="en-US" sz="1200" b="0" baseline="0" dirty="0"/>
          </a:p>
          <a:p>
            <a:r>
              <a:rPr lang="en-US" sz="1200" b="1" baseline="0" dirty="0"/>
              <a:t>SAY</a:t>
            </a:r>
            <a:r>
              <a:rPr lang="en-US" sz="1200" b="0" baseline="0" dirty="0"/>
              <a:t>: Both ECS and EKS (Elastic Kubernetes Service) support running </a:t>
            </a:r>
            <a:r>
              <a:rPr lang="en-US" sz="1200" b="0" baseline="0" dirty="0" err="1"/>
              <a:t>containerised</a:t>
            </a:r>
            <a:r>
              <a:rPr lang="en-US" sz="1200" b="0" baseline="0" dirty="0"/>
              <a:t> workloads using AWS </a:t>
            </a:r>
            <a:r>
              <a:rPr lang="en-US" sz="1200" b="0" baseline="0" dirty="0" err="1"/>
              <a:t>Fargate</a:t>
            </a:r>
            <a:r>
              <a:rPr lang="en-US" sz="1200" b="0" baseline="0" dirty="0"/>
              <a:t>. We will explore </a:t>
            </a:r>
            <a:r>
              <a:rPr lang="en-US" sz="1200" b="0" baseline="0" dirty="0" err="1"/>
              <a:t>Fargate</a:t>
            </a:r>
            <a:r>
              <a:rPr lang="en-US" sz="1200" b="0" baseline="0" dirty="0"/>
              <a:t> for EKS in a later module, for the moment, we will be looking at it from a ECS perspective.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535485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Let’s look at an example to better understand how Fargate helps you run serverless containers. Without Fargate, you’ve an EC2 instance with 2 tasks running on it . </a:t>
            </a:r>
          </a:p>
          <a:p>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 task is a collection of containers that run together as a unit of your application. So here to support the 2 tasks you have to manage the underlying instance such the instance OS, the container runtime, as well as, in the case of Amazon ECS, the ECS Agent. This is still quite a bit of operational overhead. </a:t>
            </a:r>
          </a:p>
          <a:p>
            <a:endParaRPr lang="en-US" sz="1200"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105555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So you end up having to to patch and update the OS, ECS agent </a:t>
            </a:r>
            <a:r>
              <a:rPr lang="en-US" sz="1200" b="0" i="0" kern="1200" dirty="0" err="1">
                <a:solidFill>
                  <a:schemeClr val="tx1"/>
                </a:solidFill>
                <a:effectLst/>
                <a:latin typeface="Amazon Ember Regular" charset="0"/>
                <a:ea typeface="+mn-ea"/>
                <a:cs typeface="+mn-cs"/>
              </a:rPr>
              <a:t>etc</a:t>
            </a:r>
            <a:r>
              <a:rPr lang="en-US" sz="1200" b="0" i="0" kern="1200" dirty="0">
                <a:solidFill>
                  <a:schemeClr val="tx1"/>
                </a:solidFill>
                <a:effectLst/>
                <a:latin typeface="Amazon Ember Regular" charset="0"/>
                <a:ea typeface="+mn-ea"/>
                <a:cs typeface="+mn-cs"/>
              </a:rPr>
              <a:t> while also scaling the instance fleet for optimal utilization.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All of these tasks are still required which add layers of management to your application.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14150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And this is what your layers of management end up looking like. You’ve this completely managed orchestration or container management layer but you also have these software management layers just to run your application.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6140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BE363A-6CBC-F54E-B81F-71E5BB1F6040}" type="slidenum">
              <a:rPr lang="en-AU" smtClean="0"/>
              <a:t>2</a:t>
            </a:fld>
            <a:endParaRPr lang="en-AU"/>
          </a:p>
        </p:txBody>
      </p:sp>
    </p:spTree>
    <p:extLst>
      <p:ext uri="{BB962C8B-B14F-4D97-AF65-F5344CB8AC3E}">
        <p14:creationId xmlns:p14="http://schemas.microsoft.com/office/powerpoint/2010/main" val="3544167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And all you really want here is to run your containers. And Fargate enables you to do just that in a serverless manner. So if you notice here, there are no 2 levels of management of scale anymore. You only define the requirement of your application in terms of a task – how should the service scale, what metrics do you care about and how many more such container or task you want Fargate to launch. </a:t>
            </a:r>
          </a:p>
          <a:p>
            <a:endParaRPr lang="en-US" dirty="0"/>
          </a:p>
          <a:p>
            <a:r>
              <a:rPr lang="en-US" b="1" dirty="0"/>
              <a:t>SAY</a:t>
            </a:r>
            <a:r>
              <a:rPr lang="en-US" dirty="0"/>
              <a:t>: At this point, you might be asking yourself how do I ensure that my tasks are running on the latest and greatest managed components? What if, for example, I want to use a feature that is only supported in newer versions of the Amazon ECS container agent?</a:t>
            </a:r>
          </a:p>
          <a:p>
            <a:endParaRPr lang="en-US" dirty="0"/>
          </a:p>
          <a:p>
            <a:r>
              <a:rPr lang="en-US" b="1" dirty="0"/>
              <a:t>SAY</a:t>
            </a:r>
            <a:r>
              <a:rPr lang="en-US" dirty="0"/>
              <a:t>: Great question … &lt;</a:t>
            </a:r>
            <a:r>
              <a:rPr lang="en-US" b="1" dirty="0"/>
              <a:t>CLICK</a:t>
            </a:r>
            <a:r>
              <a:rPr lang="en-US" dirty="0"/>
              <a:t>&gt;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7573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Which brings us to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Platform Versions.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platform versions are used to refer to a specific runtime environment for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task infrastructure. It is a combination of the kernel and container runtime versions.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New platform versions are released as the runtime environment evolves, for example, if there are kernel or operating system updates, new features, bug fixes, or security updates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Security updates and patches are deployed automatically for your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If a security issue is found that affects a platform version, AWS patches the platform version</a:t>
            </a:r>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21</a:t>
            </a:fld>
            <a:endParaRPr lang="en-AU"/>
          </a:p>
        </p:txBody>
      </p:sp>
    </p:spTree>
    <p:extLst>
      <p:ext uri="{BB962C8B-B14F-4D97-AF65-F5344CB8AC3E}">
        <p14:creationId xmlns:p14="http://schemas.microsoft.com/office/powerpoint/2010/main" val="2578439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Let’s quickly re-cap on </a:t>
            </a:r>
            <a:r>
              <a:rPr lang="en-US" sz="1200" b="0" i="0" kern="1200" dirty="0" err="1">
                <a:solidFill>
                  <a:schemeClr val="tx1"/>
                </a:solidFill>
                <a:effectLst/>
                <a:latin typeface="Amazon Ember Regular" charset="0"/>
                <a:ea typeface="+mn-ea"/>
                <a:cs typeface="+mn-cs"/>
              </a:rPr>
              <a:t>Fargate</a:t>
            </a:r>
            <a:r>
              <a:rPr lang="en-US" sz="1200" b="0" i="0" kern="1200" dirty="0">
                <a:solidFill>
                  <a:schemeClr val="tx1"/>
                </a:solidFill>
                <a:effectLst/>
                <a:latin typeface="Amazon Ember Regular" charset="0"/>
                <a:ea typeface="+mn-ea"/>
                <a:cs typeface="+mn-cs"/>
              </a:rPr>
              <a:t> ….</a:t>
            </a:r>
          </a:p>
          <a:p>
            <a:pPr mar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We launched Fargate in November 2017</a:t>
            </a:r>
          </a:p>
          <a:p>
            <a:pPr marL="171450" indent="-171450">
              <a:buFontTx/>
              <a:buChar char="-"/>
            </a:pPr>
            <a:r>
              <a:rPr lang="en-US" sz="1200" b="0" i="0" kern="1200" dirty="0">
                <a:solidFill>
                  <a:schemeClr val="tx1"/>
                </a:solidFill>
                <a:effectLst/>
                <a:latin typeface="Amazon Ember Regular" charset="0"/>
                <a:ea typeface="+mn-ea"/>
                <a:cs typeface="+mn-cs"/>
              </a:rPr>
              <a:t>With the primary goal of completely managed infrastructure.</a:t>
            </a:r>
          </a:p>
          <a:p>
            <a:pPr marL="171450" indent="-171450">
              <a:buFontTx/>
              <a:buChar char="-"/>
            </a:pPr>
            <a:r>
              <a:rPr lang="en-US" sz="1200" b="0" i="0" kern="1200" dirty="0">
                <a:solidFill>
                  <a:schemeClr val="tx1"/>
                </a:solidFill>
                <a:effectLst/>
                <a:latin typeface="Amazon Ember Regular" charset="0"/>
                <a:ea typeface="+mn-ea"/>
                <a:cs typeface="+mn-cs"/>
              </a:rPr>
              <a:t>You don’t have to worry about patching or upgrading or how do I pick the right instance type or instance size</a:t>
            </a:r>
          </a:p>
          <a:p>
            <a:pPr marL="171450" indent="-171450">
              <a:buFontTx/>
              <a:buChar char="-"/>
            </a:pPr>
            <a:r>
              <a:rPr lang="en-US" sz="1200" b="0" i="0" kern="1200" dirty="0">
                <a:solidFill>
                  <a:schemeClr val="tx1"/>
                </a:solidFill>
                <a:effectLst/>
                <a:latin typeface="Amazon Ember Regular" charset="0"/>
                <a:ea typeface="+mn-ea"/>
                <a:cs typeface="+mn-cs"/>
              </a:rPr>
              <a:t>and its fully integrated with the AWS ecosystem.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We have over the years invested in making the container the first level primitive of the AWS platform which means when it comes to IAM resources or networking or load balancers or integration with VPC, it is all built into ECS and Fargate takes advantage of that.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045580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Customers that want fully managed services that abstract the underlying infrastructure include teams at the largest enterprises and smaller companies that are born in the </a:t>
            </a:r>
            <a:r>
              <a:rPr lang="en-US" sz="1100" dirty="0" err="1">
                <a:solidFill>
                  <a:srgbClr val="000000"/>
                </a:solidFill>
                <a:latin typeface="Calibri" panose="020F0502020204030204" pitchFamily="34" charset="0"/>
                <a:cs typeface="Calibri" panose="020F0502020204030204" pitchFamily="34" charset="0"/>
              </a:rPr>
              <a:t>cloud.They</a:t>
            </a:r>
            <a:r>
              <a:rPr lang="en-US" sz="1100" dirty="0">
                <a:solidFill>
                  <a:srgbClr val="000000"/>
                </a:solidFill>
                <a:latin typeface="Calibri" panose="020F0502020204030204" pitchFamily="34" charset="0"/>
                <a:cs typeface="Calibri" panose="020F0502020204030204" pitchFamily="34" charset="0"/>
              </a:rPr>
              <a:t> see their ability to develop and deliver new technology products as a critical differentiator and want fully managed services that enable them to build without requiring them to build things themselves and investing in hiring or training staff that have infrastructure management skills.</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Fargate works with Amazon ECS so you can bring your existing code and applications and run them.</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Fargate is HIPAA eligible and ISO, PCI, and SOC compliant so you can run critical production applications. </a:t>
            </a:r>
            <a:endParaRPr lang="en-US" sz="8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7/29/21 12:31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50842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AWS </a:t>
            </a:r>
            <a:r>
              <a:rPr lang="en-AU" dirty="0"/>
              <a:t>customers have continuously sought more flexibility in where they could deploy containers using Amazon ECS. They had an increasing number of use cases that required applications to run outside AWS Regions and closer to their other services, wherever they may be located.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t>
            </a:r>
            <a:r>
              <a:rPr lang="en-AU" dirty="0"/>
              <a:t>Customers love the simplicity of Amazon ECS and the fact that “it just works.” However, their deployment requirements may go beyond AWS owned infrastructure and they can’t afford to use different container management technologies for different deployment targets. To make their investments sound, they need to focus on a single experience that allows them to achieve the flexibility that they need.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457200" rtl="0" eaLnBrk="1" fontAlgn="auto" latinLnBrk="0" hangingPunct="1">
              <a:lnSpc>
                <a:spcPct val="100000"/>
              </a:lnSpc>
              <a:spcBef>
                <a:spcPts val="0"/>
              </a:spcBef>
              <a:spcAft>
                <a:spcPts val="0"/>
              </a:spcAft>
              <a:buClrTx/>
              <a:buSzTx/>
              <a:buFontTx/>
              <a:buNone/>
              <a:tabLst/>
              <a:defRPr/>
            </a:pPr>
            <a:r>
              <a:rPr lang="en-AU" b="1" dirty="0"/>
              <a:t>SAY</a:t>
            </a:r>
            <a:r>
              <a:rPr lang="en-AU" dirty="0"/>
              <a:t>: To address this requirement, we launched ECS Anywhere, and extension of ECS. ECS Anywhere will allow customers to deploy native Amazon ECS tasks in any environment. This will include the traditional AWS managed infrastructure, as well as customer-managed infrastructure. All this without compromising on the value of leveraging a fully AWS managed, easy to use, control plane that’s running in the cloud, and always up to date.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AU"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854742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b="1" dirty="0"/>
              <a:t>SAY</a:t>
            </a:r>
            <a:r>
              <a:rPr lang="en-US" sz="900" dirty="0"/>
              <a:t>: </a:t>
            </a:r>
            <a:r>
              <a:rPr lang="en-US" sz="1200" dirty="0"/>
              <a:t>Customers running containers on-premises find the tools complex and requiring a lot of management and operational overhead. Platform teams at these companies want to to unblock their developer teams to deploy containers but today they have to choose between expensive support models or managing on their own.</a:t>
            </a:r>
            <a:endParaRPr lang="en-US" sz="1200" b="1" dirty="0"/>
          </a:p>
          <a:p>
            <a:endParaRPr lang="en-AU" sz="1200" b="0" i="0" kern="1200" baseline="0" dirty="0">
              <a:solidFill>
                <a:schemeClr val="tx1"/>
              </a:solidFill>
              <a:effectLst/>
              <a:latin typeface="Amazon Ember Regular" charset="0"/>
              <a:ea typeface="+mn-ea"/>
              <a:cs typeface="+mn-cs"/>
            </a:endParaRPr>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With ECS Anywhere we want to maintain the same fully managed control plane but let you bring in your compute and let you launch the containers on those compute such as AWS local zones, AWS Wavelength and AWS Outposts and Customer infrastructure.</a:t>
            </a:r>
          </a:p>
          <a:p>
            <a:endParaRPr lang="en-AU" sz="1200" b="0" i="0" kern="1200" dirty="0">
              <a:solidFill>
                <a:schemeClr val="tx1"/>
              </a:solidFill>
              <a:effectLst/>
              <a:latin typeface="Amazon Ember Regular" charset="0"/>
              <a:ea typeface="+mn-ea"/>
              <a:cs typeface="+mn-cs"/>
            </a:endParaRPr>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Now, </a:t>
            </a:r>
            <a:r>
              <a:rPr lang="en-US" sz="1200" b="0" i="0" kern="1200" dirty="0">
                <a:solidFill>
                  <a:schemeClr val="tx1"/>
                </a:solidFill>
                <a:effectLst/>
                <a:latin typeface="Amazon Ember Regular" charset="0"/>
                <a:ea typeface="+mn-ea"/>
                <a:cs typeface="+mn-cs"/>
              </a:rPr>
              <a:t>c</a:t>
            </a:r>
            <a:r>
              <a:rPr lang="en-US" sz="1200" dirty="0"/>
              <a:t>ustomers no longer need to operate a separate local container management software such as Mesos or Kubernetes, ECS now helps customers standardize container management across all of their environments, and enables ability to add on-premises environment to ECS, ECS Anywhere simplifies and reduces the complexity for customers migrating container workloads to the cloud.</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850417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a:t>SAY:</a:t>
            </a:r>
            <a:r>
              <a:rPr lang="en-US" dirty="0"/>
              <a:t> The way ECS Anywhere works at a very high level, is that customers will install the AWS Systems Manager (SSM) agent on a supported operating system (such as amazon </a:t>
            </a:r>
            <a:r>
              <a:rPr lang="en-US" dirty="0" err="1"/>
              <a:t>linux</a:t>
            </a:r>
            <a:r>
              <a:rPr lang="en-US" dirty="0"/>
              <a:t>) and securely connect that new customer-managed infrastructure to the AWS cloud. </a:t>
            </a:r>
          </a:p>
          <a:p>
            <a:endParaRPr lang="en-US"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Once the SSM agent has made a connection, you’ll deploy the open source ECS agent to connect this new customer managed infrastructure as “capacity” in the ECS console.</a:t>
            </a:r>
            <a:endParaRPr lang="en-US" dirty="0"/>
          </a:p>
          <a:p>
            <a:endParaRPr lang="en-US" sz="1920" b="0" i="0" kern="1200" dirty="0">
              <a:solidFill>
                <a:schemeClr val="tx1"/>
              </a:solidFill>
              <a:effectLst/>
              <a:latin typeface="Amazon Ember Regular" charset="0"/>
              <a:ea typeface="+mn-ea"/>
              <a:cs typeface="+mn-cs"/>
            </a:endParaRPr>
          </a:p>
          <a:p>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Finally, this new customer-managed infrastructure that has been securely connected to the ECS control plane running at AWS can be used to schedule ECS tasks and run your containers just like any other capacity (such as Fargate or EC2) .... and ECS Anywhere is designed to deliver the same powerful simplicity you get at AWS, which means you’re able to easily connect to other AWS services and use consistent IAM roles and tooling</a:t>
            </a:r>
            <a:endParaRPr lang="en-US" dirty="0"/>
          </a:p>
        </p:txBody>
      </p:sp>
      <p:sp>
        <p:nvSpPr>
          <p:cNvPr id="4" name="Slide Number Placeholder 3"/>
          <p:cNvSpPr>
            <a:spLocks noGrp="1"/>
          </p:cNvSpPr>
          <p:nvPr>
            <p:ph type="sldNum" sz="quarter" idx="5"/>
          </p:nvPr>
        </p:nvSpPr>
        <p:spPr/>
        <p:txBody>
          <a:bodyPr/>
          <a:lstStyle/>
          <a:p>
            <a:fld id="{1B0DC58B-5992-482F-B691-240AC7B4D8C3}" type="slidenum">
              <a:rPr lang="en-US" altLang="en-US" smtClean="0"/>
              <a:pPr/>
              <a:t>26</a:t>
            </a:fld>
            <a:endParaRPr lang="en-US" altLang="en-US" dirty="0"/>
          </a:p>
        </p:txBody>
      </p:sp>
    </p:spTree>
    <p:extLst>
      <p:ext uri="{BB962C8B-B14F-4D97-AF65-F5344CB8AC3E}">
        <p14:creationId xmlns:p14="http://schemas.microsoft.com/office/powerpoint/2010/main" val="3775783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b="1" dirty="0"/>
              <a:t>SAY</a:t>
            </a:r>
            <a:r>
              <a:rPr lang="en-US" sz="1800" dirty="0"/>
              <a:t>: As a reminder, here are some of the key benefits of ECS Anywhere:</a:t>
            </a:r>
          </a:p>
          <a:p>
            <a:pPr marL="0" indent="0">
              <a:buFont typeface="Arial" panose="020B0604020202020204" pitchFamily="34" charset="0"/>
              <a:buNone/>
            </a:pPr>
            <a:endParaRPr lang="en-US" sz="1800" dirty="0"/>
          </a:p>
          <a:p>
            <a:pPr marL="285750" indent="-285750">
              <a:buFont typeface="Arial" panose="020B0604020202020204" pitchFamily="34" charset="0"/>
              <a:buChar char="•"/>
            </a:pPr>
            <a:r>
              <a:rPr lang="en-US" sz="1800" dirty="0"/>
              <a:t>Customers no longer need to operate a separate local container management software such as Mesos or Kubernetes</a:t>
            </a:r>
          </a:p>
          <a:p>
            <a:pPr marL="285750" indent="-285750">
              <a:buFont typeface="Arial" panose="020B0604020202020204" pitchFamily="34" charset="0"/>
              <a:buChar char="•"/>
            </a:pPr>
            <a:r>
              <a:rPr lang="en-US" sz="1800" dirty="0"/>
              <a:t>ECS now helps customers standardize container management across all of their environments, and enables ability to add on-premises environment to ECS</a:t>
            </a:r>
          </a:p>
          <a:p>
            <a:pPr marL="285750" indent="-285750">
              <a:buFont typeface="Arial" panose="020B0604020202020204" pitchFamily="34" charset="0"/>
              <a:buChar char="•"/>
            </a:pPr>
            <a:r>
              <a:rPr lang="en-US" sz="1800" dirty="0"/>
              <a:t>Simplifies and reduces the complexity for customers migrating container workloads to the cloud</a:t>
            </a:r>
          </a:p>
          <a:p>
            <a:endParaRPr lang="en-US" dirty="0"/>
          </a:p>
          <a:p>
            <a:r>
              <a:rPr lang="en-US" sz="1200" b="1" dirty="0"/>
              <a:t>ASK: </a:t>
            </a:r>
            <a:r>
              <a:rPr lang="en-US" sz="1200" b="0" dirty="0"/>
              <a:t>Can you think of any use cases you have where ECS Anywhere might be suitable?</a:t>
            </a:r>
            <a:endParaRPr lang="en-US" b="0" dirty="0"/>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48332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85" indent="-380985">
              <a:buFont typeface="Arial" panose="020B0604020202020204" pitchFamily="34" charset="0"/>
              <a:buChar char="•"/>
            </a:pPr>
            <a:r>
              <a:rPr lang="en-US" sz="1800" dirty="0"/>
              <a:t>You only pay for</a:t>
            </a:r>
            <a:r>
              <a:rPr lang="en-US" sz="1800" dirty="0">
                <a:solidFill>
                  <a:schemeClr val="accent4"/>
                </a:solidFill>
              </a:rPr>
              <a:t> running instances managed by ECS Anywhere </a:t>
            </a:r>
          </a:p>
          <a:p>
            <a:pPr marL="380985" indent="-380985">
              <a:buFont typeface="Arial" panose="020B0604020202020204" pitchFamily="34" charset="0"/>
              <a:buChar char="•"/>
            </a:pPr>
            <a:endParaRPr lang="en-US" sz="1800" dirty="0">
              <a:solidFill>
                <a:schemeClr val="accent4"/>
              </a:solidFill>
            </a:endParaRPr>
          </a:p>
          <a:p>
            <a:pPr marL="380985" indent="-380985">
              <a:buFont typeface="Arial" panose="020B0604020202020204" pitchFamily="34" charset="0"/>
              <a:buChar char="•"/>
            </a:pPr>
            <a:r>
              <a:rPr lang="en-US" sz="1800" dirty="0"/>
              <a:t>Each managed ECS Anywhere on-premises instance is charged </a:t>
            </a:r>
            <a:r>
              <a:rPr lang="en-US" sz="1800" dirty="0">
                <a:solidFill>
                  <a:schemeClr val="accent4"/>
                </a:solidFill>
              </a:rPr>
              <a:t>$0.01025 per hour, </a:t>
            </a:r>
            <a:r>
              <a:rPr lang="en-US" sz="1800" dirty="0"/>
              <a:t>starting from when you register the instance with ECS Anywhere to when the instance is deregistered</a:t>
            </a:r>
          </a:p>
          <a:p>
            <a:pPr marL="380985" indent="-380985">
              <a:buFont typeface="Arial" panose="020B0604020202020204" pitchFamily="34" charset="0"/>
              <a:buChar char="•"/>
            </a:pPr>
            <a:endParaRPr lang="en-US" sz="1800" dirty="0"/>
          </a:p>
          <a:p>
            <a:pPr marL="380985" indent="-380985">
              <a:buFont typeface="Arial" panose="020B0604020202020204" pitchFamily="34" charset="0"/>
              <a:buChar char="•"/>
            </a:pPr>
            <a:r>
              <a:rPr lang="en-US" sz="1800" dirty="0"/>
              <a:t>The </a:t>
            </a:r>
            <a:r>
              <a:rPr lang="en-US" sz="1800" dirty="0">
                <a:solidFill>
                  <a:schemeClr val="accent4"/>
                </a:solidFill>
              </a:rPr>
              <a:t>free tier</a:t>
            </a:r>
            <a:r>
              <a:rPr lang="en-US" sz="1800" dirty="0"/>
              <a:t> includes 2200 instance hours for each month for six months per account for all regions</a:t>
            </a: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1333797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dirty="0"/>
              <a:t>: Before going any further, we need to address a bit of networking. I know this is not everyone's cup of tea but let’s try to keep is as brief as possible. </a:t>
            </a:r>
          </a:p>
        </p:txBody>
      </p:sp>
      <p:sp>
        <p:nvSpPr>
          <p:cNvPr id="4" name="Slide Number Placeholder 3"/>
          <p:cNvSpPr>
            <a:spLocks noGrp="1"/>
          </p:cNvSpPr>
          <p:nvPr>
            <p:ph type="sldNum" sz="quarter" idx="5"/>
          </p:nvPr>
        </p:nvSpPr>
        <p:spPr/>
        <p:txBody>
          <a:bodyPr/>
          <a:lstStyle/>
          <a:p>
            <a:fld id="{72BE363A-6CBC-F54E-B81F-71E5BB1F6040}" type="slidenum">
              <a:rPr lang="en-AU" smtClean="0"/>
              <a:t>29</a:t>
            </a:fld>
            <a:endParaRPr lang="en-AU"/>
          </a:p>
        </p:txBody>
      </p:sp>
    </p:spTree>
    <p:extLst>
      <p:ext uri="{BB962C8B-B14F-4D97-AF65-F5344CB8AC3E}">
        <p14:creationId xmlns:p14="http://schemas.microsoft.com/office/powerpoint/2010/main" val="77018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We’ve already spent some time talking about the current AWS container services landscape.</a:t>
            </a:r>
          </a:p>
          <a:p>
            <a:endParaRPr lang="en-US" dirty="0"/>
          </a:p>
          <a:p>
            <a:r>
              <a:rPr lang="en-US" b="1" dirty="0"/>
              <a:t>SAY</a:t>
            </a:r>
            <a:r>
              <a:rPr lang="en-US" dirty="0"/>
              <a:t>: For this session, we’re going to focus on at the orchestration or management layer and explore Amazon ECS.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SAY</a:t>
            </a:r>
            <a:r>
              <a:rPr lang="en-US" dirty="0"/>
              <a:t>: We will also look at how you can currently run your containers on ECS using on of two Launch Types: either the EC2 launch type – where get to manage the the underlying instances on which your containers are running -  or you can choose to run your containers in a serverless manner with the AWS </a:t>
            </a:r>
            <a:r>
              <a:rPr lang="en-US" dirty="0" err="1"/>
              <a:t>Fargate</a:t>
            </a:r>
            <a:r>
              <a:rPr lang="en-US" dirty="0"/>
              <a:t> launch type.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809292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 </a:t>
            </a:r>
            <a:r>
              <a:rPr lang="en-US" dirty="0"/>
              <a:t>There are four primary modes of networking available in for containers running on ECS (on EC2, AWS </a:t>
            </a:r>
            <a:r>
              <a:rPr lang="en-US" dirty="0" err="1"/>
              <a:t>Fargate</a:t>
            </a:r>
            <a:r>
              <a:rPr lang="en-US" dirty="0"/>
              <a:t> and ECS Anywhere)</a:t>
            </a:r>
            <a:br>
              <a:rPr lang="en-US" dirty="0"/>
            </a:br>
            <a:br>
              <a:rPr lang="en-US" dirty="0"/>
            </a:br>
            <a:r>
              <a:rPr lang="en-US" sz="1200" b="1" i="0" kern="1200" dirty="0">
                <a:solidFill>
                  <a:schemeClr val="tx1"/>
                </a:solidFill>
                <a:effectLst/>
                <a:latin typeface="+mn-lt"/>
                <a:ea typeface="+mn-ea"/>
                <a:cs typeface="+mn-cs"/>
              </a:rPr>
              <a:t>SAY: </a:t>
            </a:r>
            <a:r>
              <a:rPr lang="en-US" dirty="0"/>
              <a:t>If the network mode is bridge, the task utilizes Docker's built-in virtual network which runs inside each container instance (EC2 and ECS Anywhere)</a:t>
            </a:r>
          </a:p>
          <a:p>
            <a:endParaRPr lang="en-US" dirty="0"/>
          </a:p>
          <a:p>
            <a:r>
              <a:rPr lang="en-US" sz="1200" b="1" i="0" kern="1200" dirty="0">
                <a:solidFill>
                  <a:schemeClr val="tx1"/>
                </a:solidFill>
                <a:effectLst/>
                <a:latin typeface="+mn-lt"/>
                <a:ea typeface="+mn-ea"/>
                <a:cs typeface="+mn-cs"/>
              </a:rPr>
              <a:t>SAY: </a:t>
            </a:r>
            <a:r>
              <a:rPr lang="en-US" dirty="0"/>
              <a:t>If the network mode is host, the task bypasses Docker's built-in virtual network and maps container ports directly to the EC2 instance's network interface directly. In this mode, you can't run multiple instantiations of the same task on a single container instance when port mappings are used (EC2 and ECS Anywhere)</a:t>
            </a:r>
          </a:p>
          <a:p>
            <a:endParaRPr lang="en-US" dirty="0"/>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t>
            </a:r>
            <a:r>
              <a:rPr lang="en-US" dirty="0"/>
              <a:t>If the network mode is </a:t>
            </a:r>
            <a:r>
              <a:rPr lang="en-US" dirty="0" err="1"/>
              <a:t>awsvpc</a:t>
            </a:r>
            <a:r>
              <a:rPr lang="en-US" dirty="0"/>
              <a:t>, the task is allocated an elastic network interface, and you must specify a </a:t>
            </a:r>
            <a:r>
              <a:rPr lang="en-US" dirty="0" err="1"/>
              <a:t>NetworkConfigurationwhen</a:t>
            </a:r>
            <a:r>
              <a:rPr lang="en-US" dirty="0"/>
              <a:t> you create a service or run a task with the task definition. For more information, see Task Networking with the </a:t>
            </a:r>
            <a:r>
              <a:rPr lang="en-US" dirty="0" err="1"/>
              <a:t>awsvpc</a:t>
            </a:r>
            <a:r>
              <a:rPr lang="en-US" dirty="0"/>
              <a:t> (EC2 and AWS </a:t>
            </a:r>
            <a:r>
              <a:rPr lang="en-US" dirty="0" err="1"/>
              <a:t>Fargate</a:t>
            </a:r>
            <a:r>
              <a:rPr lang="en-US" dirty="0"/>
              <a:t>)</a:t>
            </a:r>
          </a:p>
          <a:p>
            <a:endParaRPr lang="en-US" dirty="0"/>
          </a:p>
          <a:p>
            <a:r>
              <a:rPr lang="en-AU" b="1" dirty="0"/>
              <a:t>SAY</a:t>
            </a:r>
            <a:r>
              <a:rPr lang="en-AU" dirty="0"/>
              <a:t>: If the network mode is none, the task has no external network connectivity (EC2 and ECS Anywhere)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977193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In Bridge mode, containers connect to the Docker virtual bridge. This allows multiple containers on the same host to use the same ports without running in to conflicts.  This is because a range of dynamic ports is used to map to the container ports to the host ports. This most does not offer the best performance</a:t>
            </a:r>
          </a:p>
        </p:txBody>
      </p:sp>
      <p:sp>
        <p:nvSpPr>
          <p:cNvPr id="4" name="Slide Number Placeholder 3"/>
          <p:cNvSpPr>
            <a:spLocks noGrp="1"/>
          </p:cNvSpPr>
          <p:nvPr>
            <p:ph type="sldNum" sz="quarter" idx="5"/>
          </p:nvPr>
        </p:nvSpPr>
        <p:spPr/>
        <p:txBody>
          <a:bodyPr/>
          <a:lstStyle/>
          <a:p>
            <a:fld id="{72BE363A-6CBC-F54E-B81F-71E5BB1F6040}" type="slidenum">
              <a:rPr lang="en-AU" smtClean="0"/>
              <a:t>31</a:t>
            </a:fld>
            <a:endParaRPr lang="en-AU"/>
          </a:p>
        </p:txBody>
      </p:sp>
    </p:spTree>
    <p:extLst>
      <p:ext uri="{BB962C8B-B14F-4D97-AF65-F5344CB8AC3E}">
        <p14:creationId xmlns:p14="http://schemas.microsoft.com/office/powerpoint/2010/main" val="3290127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In Host networking mode uses containers use the EC2 networking stacking. Containers configured to run in host mode share the EC2 instances network name space Containers can share the same IP as your host, this also means that you cannot have multiple containers on the same host, using the same port.</a:t>
            </a:r>
          </a:p>
          <a:p>
            <a:endParaRPr lang="en-AU" dirty="0"/>
          </a:p>
          <a:p>
            <a:r>
              <a:rPr lang="en-AU" b="1" dirty="0"/>
              <a:t>SAY</a:t>
            </a:r>
            <a:r>
              <a:rPr lang="en-AU" dirty="0"/>
              <a:t>: In other words, a port used by one container cannot be used by another container on the same host, if host networking mode is configured.</a:t>
            </a:r>
          </a:p>
          <a:p>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32</a:t>
            </a:fld>
            <a:endParaRPr lang="en-AU"/>
          </a:p>
        </p:txBody>
      </p:sp>
    </p:spTree>
    <p:extLst>
      <p:ext uri="{BB962C8B-B14F-4D97-AF65-F5344CB8AC3E}">
        <p14:creationId xmlns:p14="http://schemas.microsoft.com/office/powerpoint/2010/main" val="3782876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awsvpc</a:t>
            </a:r>
            <a:r>
              <a:rPr lang="en-US" sz="1200" b="0" i="0" kern="1200" dirty="0">
                <a:solidFill>
                  <a:schemeClr val="tx1"/>
                </a:solidFill>
                <a:effectLst/>
                <a:latin typeface="+mn-lt"/>
                <a:ea typeface="+mn-ea"/>
                <a:cs typeface="+mn-cs"/>
              </a:rPr>
              <a:t> networking mode (or task networking) Amazon ECS tasks (running on EC2 or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get many of the same networking properties as Amazon EC2 instances.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a:t>
            </a:r>
            <a:r>
              <a:rPr lang="en-US" sz="1200" b="0" i="0" kern="1200" dirty="0">
                <a:solidFill>
                  <a:schemeClr val="tx1"/>
                </a:solidFill>
                <a:effectLst/>
                <a:latin typeface="+mn-lt"/>
                <a:ea typeface="+mn-ea"/>
                <a:cs typeface="+mn-cs"/>
              </a:rPr>
              <a:t>When you use the </a:t>
            </a:r>
            <a:r>
              <a:rPr lang="en-US" dirty="0" err="1"/>
              <a:t>awsvpc</a:t>
            </a:r>
            <a:r>
              <a:rPr lang="en-US" sz="1200" b="0" i="0" kern="1200" dirty="0">
                <a:solidFill>
                  <a:schemeClr val="tx1"/>
                </a:solidFill>
                <a:effectLst/>
                <a:latin typeface="+mn-lt"/>
                <a:ea typeface="+mn-ea"/>
                <a:cs typeface="+mn-cs"/>
              </a:rPr>
              <a:t> network mode in your task definitions, every task that is launched from that task definition gets its own elastic network interface (ENI) and a primary private IP address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a:t>
            </a:r>
            <a:r>
              <a:rPr lang="en-US" sz="1200" b="0" i="0" kern="1200" dirty="0">
                <a:solidFill>
                  <a:schemeClr val="tx1"/>
                </a:solidFill>
                <a:effectLst/>
                <a:latin typeface="+mn-lt"/>
                <a:ea typeface="+mn-ea"/>
                <a:cs typeface="+mn-cs"/>
              </a:rPr>
              <a:t>The task networking feature simplifies container networking and gives you more control over how containerized applications communicate with each other and other services within your VPCs.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 </a:t>
            </a:r>
            <a:r>
              <a:rPr lang="en-US" sz="1200" b="0" i="0" kern="1200" dirty="0">
                <a:solidFill>
                  <a:schemeClr val="tx1"/>
                </a:solidFill>
                <a:effectLst/>
                <a:latin typeface="+mn-lt"/>
                <a:ea typeface="+mn-ea"/>
                <a:cs typeface="+mn-cs"/>
              </a:rPr>
              <a:t>Task networking also provides greater security for your containers by allowing you to use security groups and network monitoring tools at a more granular level within your tasks.</a:t>
            </a:r>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33</a:t>
            </a:fld>
            <a:endParaRPr lang="en-AU"/>
          </a:p>
        </p:txBody>
      </p:sp>
    </p:spTree>
    <p:extLst>
      <p:ext uri="{BB962C8B-B14F-4D97-AF65-F5344CB8AC3E}">
        <p14:creationId xmlns:p14="http://schemas.microsoft.com/office/powerpoint/2010/main" val="2886293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Most applications need storage and so let us take a few minutes to look at the intersection between storage and containers when used ECS and </a:t>
            </a:r>
            <a:r>
              <a:rPr lang="en-AU" dirty="0" err="1"/>
              <a:t>Fargate</a:t>
            </a:r>
            <a:r>
              <a:rPr lang="en-AU" dirty="0"/>
              <a:t>.</a:t>
            </a:r>
          </a:p>
        </p:txBody>
      </p:sp>
      <p:sp>
        <p:nvSpPr>
          <p:cNvPr id="4" name="Slide Number Placeholder 3"/>
          <p:cNvSpPr>
            <a:spLocks noGrp="1"/>
          </p:cNvSpPr>
          <p:nvPr>
            <p:ph type="sldNum" sz="quarter" idx="5"/>
          </p:nvPr>
        </p:nvSpPr>
        <p:spPr/>
        <p:txBody>
          <a:bodyPr/>
          <a:lstStyle/>
          <a:p>
            <a:fld id="{72BE363A-6CBC-F54E-B81F-71E5BB1F6040}" type="slidenum">
              <a:rPr lang="en-AU" smtClean="0"/>
              <a:t>34</a:t>
            </a:fld>
            <a:endParaRPr lang="en-AU"/>
          </a:p>
        </p:txBody>
      </p:sp>
    </p:spTree>
    <p:extLst>
      <p:ext uri="{BB962C8B-B14F-4D97-AF65-F5344CB8AC3E}">
        <p14:creationId xmlns:p14="http://schemas.microsoft.com/office/powerpoint/2010/main" val="3279101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There are several use cases for using data volumes in Amazon ECS task definitions. We give the following guidance, broken down by launch type.</a:t>
            </a:r>
          </a:p>
          <a:p>
            <a:br>
              <a:rPr lang="en-US" dirty="0"/>
            </a:br>
            <a:r>
              <a:rPr lang="en-US" b="1" dirty="0"/>
              <a:t>SAY</a:t>
            </a:r>
            <a:r>
              <a:rPr lang="en-US" dirty="0"/>
              <a:t>: </a:t>
            </a:r>
            <a:r>
              <a:rPr lang="en-US" sz="1200" b="0" i="0" u="none" strike="noStrike" kern="1200" dirty="0">
                <a:solidFill>
                  <a:schemeClr val="tx1"/>
                </a:solidFill>
                <a:effectLst/>
                <a:latin typeface="+mn-lt"/>
                <a:ea typeface="+mn-ea"/>
                <a:cs typeface="+mn-cs"/>
              </a:rPr>
              <a:t>For Amazon ECS on </a:t>
            </a:r>
            <a:r>
              <a:rPr lang="en-US" sz="1200" b="0" i="0" u="none" strike="noStrike" kern="1200" dirty="0" err="1">
                <a:solidFill>
                  <a:schemeClr val="tx1"/>
                </a:solidFill>
                <a:effectLst/>
                <a:latin typeface="+mn-lt"/>
                <a:ea typeface="+mn-ea"/>
                <a:cs typeface="+mn-cs"/>
              </a:rPr>
              <a:t>Fargate</a:t>
            </a:r>
            <a:r>
              <a:rPr lang="en-US" sz="1200" b="0" i="0" u="none" strike="noStrike" kern="1200" dirty="0">
                <a:solidFill>
                  <a:schemeClr val="tx1"/>
                </a:solidFill>
                <a:effectLst/>
                <a:latin typeface="+mn-lt"/>
                <a:ea typeface="+mn-ea"/>
                <a:cs typeface="+mn-cs"/>
              </a:rPr>
              <a:t>, tasks using platform version 1.4.0 or later, each task receives 20 GB of ephemeral storage. The amount of storage is configurable. </a:t>
            </a:r>
            <a:r>
              <a:rPr lang="en-AU" dirty="0"/>
              <a:t>You will get 20GiB of free ephemeral storage by default and will only be charged for any additional storage that you request. The ability to increase the ephemeral storage for your Tasks running on AWS </a:t>
            </a:r>
            <a:r>
              <a:rPr lang="en-AU" dirty="0" err="1"/>
              <a:t>Fargate</a:t>
            </a:r>
            <a:r>
              <a:rPr lang="en-AU" dirty="0"/>
              <a:t> allows you to run a wide range of workloads such as machine learning inference, extract-transform-load (ETL), and other data processing. This feature also enables you to run Tasks on AWS </a:t>
            </a:r>
            <a:r>
              <a:rPr lang="en-AU" dirty="0" err="1"/>
              <a:t>Fargate</a:t>
            </a:r>
            <a:r>
              <a:rPr lang="en-AU" dirty="0"/>
              <a:t> where container images larger than 20 GiB need to be downloaded locally to start the task.</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For tasks using platform version 1.4.0 or later that are launched on May 28, 2020 or later, the ephemeral storage is encrypted with an AES-256 encryption algorithm using an AWS </a:t>
            </a:r>
            <a:r>
              <a:rPr lang="en-US" sz="1200" b="0" i="0" u="none" strike="noStrike" kern="1200" dirty="0" err="1">
                <a:solidFill>
                  <a:schemeClr val="tx1"/>
                </a:solidFill>
                <a:effectLst/>
                <a:latin typeface="+mn-lt"/>
                <a:ea typeface="+mn-ea"/>
                <a:cs typeface="+mn-cs"/>
              </a:rPr>
              <a:t>Fargate</a:t>
            </a:r>
            <a:r>
              <a:rPr lang="en-US" sz="1200" b="0" i="0" u="none" strike="noStrike" kern="1200" dirty="0">
                <a:solidFill>
                  <a:schemeClr val="tx1"/>
                </a:solidFill>
                <a:effectLst/>
                <a:latin typeface="+mn-lt"/>
                <a:ea typeface="+mn-ea"/>
                <a:cs typeface="+mn-cs"/>
              </a:rPr>
              <a:t>-managed encryption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33040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Amazon Elastic File System, or EFS, provides a simple, scalable, elastic, fully managed shared file system; it means that you can store your data separately from your compute. It is also a regional service, meaning that the service is storing data within and across 3 Availability Zones for high availability and durability.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Both containers running on ECS and AWS </a:t>
            </a:r>
            <a:r>
              <a:rPr lang="en-US" sz="1200" b="0" i="0" kern="1200" dirty="0" err="1">
                <a:solidFill>
                  <a:schemeClr val="tx1"/>
                </a:solidFill>
                <a:effectLst/>
                <a:latin typeface="+mn-lt"/>
                <a:ea typeface="+mn-ea"/>
                <a:cs typeface="+mn-cs"/>
              </a:rPr>
              <a:t>Fargate</a:t>
            </a:r>
            <a:r>
              <a:rPr lang="en-US" sz="1200" b="0" i="0" kern="1200" dirty="0">
                <a:solidFill>
                  <a:schemeClr val="tx1"/>
                </a:solidFill>
                <a:effectLst/>
                <a:latin typeface="+mn-lt"/>
                <a:ea typeface="+mn-ea"/>
                <a:cs typeface="+mn-cs"/>
              </a:rPr>
              <a:t> will be able to use EFS.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This capability will help customers containerize applications that require shared storage such as content management systems, internal DevOps tools, and machine learning frameworks.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There are a range of workloads that can now enjoy the benefits containers bring, enabling customers to speed up their deployment process, optimize their infrastructure utilization, and build more resilient 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 https://</a:t>
            </a:r>
            <a:r>
              <a:rPr lang="en-US" sz="1200" b="0" i="0" kern="1200" dirty="0" err="1">
                <a:solidFill>
                  <a:schemeClr val="tx1"/>
                </a:solidFill>
                <a:effectLst/>
                <a:latin typeface="+mn-lt"/>
                <a:ea typeface="+mn-ea"/>
                <a:cs typeface="+mn-cs"/>
              </a:rPr>
              <a:t>aws.amazon.com</a:t>
            </a:r>
            <a:r>
              <a:rPr lang="en-US" sz="1200" b="0" i="0" kern="1200" dirty="0">
                <a:solidFill>
                  <a:schemeClr val="tx1"/>
                </a:solidFill>
                <a:effectLst/>
                <a:latin typeface="+mn-lt"/>
                <a:ea typeface="+mn-ea"/>
                <a:cs typeface="+mn-cs"/>
              </a:rPr>
              <a:t>/blogs/</a:t>
            </a:r>
            <a:r>
              <a:rPr lang="en-US" sz="1200" b="0" i="0" kern="1200" dirty="0" err="1">
                <a:solidFill>
                  <a:schemeClr val="tx1"/>
                </a:solidFill>
                <a:effectLst/>
                <a:latin typeface="+mn-lt"/>
                <a:ea typeface="+mn-ea"/>
                <a:cs typeface="+mn-cs"/>
              </a:rPr>
              <a:t>aws</a:t>
            </a:r>
            <a:r>
              <a:rPr lang="en-US" sz="1200" b="0" i="0" kern="1200" dirty="0">
                <a:solidFill>
                  <a:schemeClr val="tx1"/>
                </a:solidFill>
                <a:effectLst/>
                <a:latin typeface="+mn-lt"/>
                <a:ea typeface="+mn-ea"/>
                <a:cs typeface="+mn-cs"/>
              </a:rPr>
              <a:t>/amazon-</a:t>
            </a:r>
            <a:r>
              <a:rPr lang="en-US" sz="1200" b="0" i="0" kern="1200" dirty="0" err="1">
                <a:solidFill>
                  <a:schemeClr val="tx1"/>
                </a:solidFill>
                <a:effectLst/>
                <a:latin typeface="+mn-lt"/>
                <a:ea typeface="+mn-ea"/>
                <a:cs typeface="+mn-cs"/>
              </a:rPr>
              <a:t>ecs</a:t>
            </a:r>
            <a:r>
              <a:rPr lang="en-US" sz="1200" b="0" i="0" kern="1200" dirty="0">
                <a:solidFill>
                  <a:schemeClr val="tx1"/>
                </a:solidFill>
                <a:effectLst/>
                <a:latin typeface="+mn-lt"/>
                <a:ea typeface="+mn-ea"/>
                <a:cs typeface="+mn-cs"/>
              </a:rPr>
              <a:t>-supports-</a:t>
            </a:r>
            <a:r>
              <a:rPr lang="en-US" sz="1200" b="0" i="0" kern="1200" dirty="0" err="1">
                <a:solidFill>
                  <a:schemeClr val="tx1"/>
                </a:solidFill>
                <a:effectLst/>
                <a:latin typeface="+mn-lt"/>
                <a:ea typeface="+mn-ea"/>
                <a:cs typeface="+mn-cs"/>
              </a:rPr>
              <a:t>efs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72931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37</a:t>
            </a:fld>
            <a:endParaRPr lang="en-AU"/>
          </a:p>
        </p:txBody>
      </p:sp>
    </p:spTree>
    <p:extLst>
      <p:ext uri="{BB962C8B-B14F-4D97-AF65-F5344CB8AC3E}">
        <p14:creationId xmlns:p14="http://schemas.microsoft.com/office/powerpoint/2010/main" val="3098443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b="1" dirty="0"/>
              <a:t>Notes:</a:t>
            </a:r>
            <a:endParaRPr lang="en-US" sz="1400" dirty="0"/>
          </a:p>
          <a:p>
            <a:r>
              <a:rPr lang="en-US" sz="1400" dirty="0"/>
              <a:t>Security of the cloud, includes the security measures that AWS implements and operates – such as:</a:t>
            </a:r>
          </a:p>
          <a:p>
            <a:endParaRPr lang="en-US" sz="1400" dirty="0"/>
          </a:p>
          <a:p>
            <a:pPr marL="171450" indent="-171450">
              <a:buFont typeface="Arial" panose="020B0604020202020204" pitchFamily="34" charset="0"/>
              <a:buChar char="•"/>
            </a:pPr>
            <a:r>
              <a:rPr lang="en-US" altLang="zh-CN" sz="1400" dirty="0"/>
              <a:t>Protecting the global infrastructure that runs all of the services offered in the AWS cloud</a:t>
            </a:r>
          </a:p>
          <a:p>
            <a:pPr marL="171450" indent="-171450">
              <a:buFont typeface="Arial" panose="020B0604020202020204" pitchFamily="34" charset="0"/>
              <a:buChar char="•"/>
            </a:pPr>
            <a:r>
              <a:rPr lang="en-US" altLang="zh-CN" sz="1400" dirty="0"/>
              <a:t>Protection of large-scale AWS service endpoints</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400" dirty="0"/>
              <a:t>Ongoing audit and assurance programs</a:t>
            </a:r>
          </a:p>
          <a:p>
            <a:pPr marL="171450" indent="-171450">
              <a:buFont typeface="Arial" panose="020B0604020202020204" pitchFamily="34" charset="0"/>
              <a:buChar char="•"/>
            </a:pPr>
            <a:r>
              <a:rPr lang="en-US" altLang="zh-CN" sz="1400" dirty="0"/>
              <a:t>Culture of security and improvement</a:t>
            </a:r>
          </a:p>
          <a:p>
            <a:endParaRPr lang="en-US" sz="1400" dirty="0"/>
          </a:p>
          <a:p>
            <a:r>
              <a:rPr lang="en-US" sz="1400" dirty="0"/>
              <a:t>Security in the cloud – these are the measures that you as the customer implement and operate in order to secure the data, content and applications that make use of AWS services:</a:t>
            </a:r>
          </a:p>
          <a:p>
            <a:pPr marL="171450" indent="-171450">
              <a:buFont typeface="Arial" panose="020B0604020202020204" pitchFamily="34" charset="0"/>
              <a:buChar char="•"/>
            </a:pPr>
            <a:r>
              <a:rPr lang="en-US" altLang="zh-CN" sz="1400" dirty="0"/>
              <a:t>Customers configure AWS security features</a:t>
            </a:r>
          </a:p>
          <a:p>
            <a:pPr marL="171450" indent="-171450">
              <a:buFont typeface="Arial" panose="020B0604020202020204" pitchFamily="34" charset="0"/>
              <a:buChar char="•"/>
            </a:pPr>
            <a:r>
              <a:rPr lang="en-US" altLang="zh-CN" sz="1400" dirty="0"/>
              <a:t>Can implement and manage their own controls</a:t>
            </a:r>
          </a:p>
          <a:p>
            <a:pPr marL="171450" indent="-171450">
              <a:buFont typeface="Arial" panose="020B0604020202020204" pitchFamily="34" charset="0"/>
              <a:buChar char="•"/>
            </a:pPr>
            <a:r>
              <a:rPr lang="en-US" altLang="zh-CN" sz="1400" dirty="0"/>
              <a:t>Choose additional assurance above AWS controls</a:t>
            </a:r>
          </a:p>
          <a:p>
            <a:pPr marL="171450" indent="-171450">
              <a:buFont typeface="Arial" panose="020B0604020202020204" pitchFamily="34" charset="0"/>
              <a:buChar char="•"/>
            </a:pPr>
            <a:r>
              <a:rPr lang="en-US" altLang="zh-CN" sz="1400" dirty="0"/>
              <a:t>Gain access to a mature vendor marketplace</a:t>
            </a:r>
          </a:p>
          <a:p>
            <a:endParaRPr lang="en-US" sz="1400" dirty="0"/>
          </a:p>
          <a:p>
            <a:r>
              <a:rPr lang="en-US" sz="1400" dirty="0"/>
              <a:t>Professional services engagements:</a:t>
            </a:r>
          </a:p>
          <a:p>
            <a:endParaRPr lang="en-US" sz="1400" dirty="0"/>
          </a:p>
          <a:p>
            <a:pPr marL="171450" indent="-171450">
              <a:buFont typeface="Arial" panose="020B0604020202020204" pitchFamily="34" charset="0"/>
              <a:buChar char="•"/>
            </a:pPr>
            <a:r>
              <a:rPr lang="en-US" sz="1400" dirty="0"/>
              <a:t>Cloud adoption framework</a:t>
            </a:r>
          </a:p>
          <a:p>
            <a:pPr marL="171450" indent="-171450">
              <a:buFont typeface="Arial" panose="020B0604020202020204" pitchFamily="34" charset="0"/>
              <a:buChar char="•"/>
            </a:pPr>
            <a:r>
              <a:rPr lang="en-US" sz="1400" dirty="0"/>
              <a:t>Privacy by Design</a:t>
            </a:r>
          </a:p>
          <a:p>
            <a:endParaRPr lang="en-US" sz="1400" dirty="0"/>
          </a:p>
          <a:p>
            <a:endParaRPr lang="en-US" sz="1400" dirty="0"/>
          </a:p>
          <a:p>
            <a:endParaRPr lang="en-US" sz="1400" dirty="0"/>
          </a:p>
          <a:p>
            <a:pPr defTabSz="483306">
              <a:defRPr/>
            </a:pPr>
            <a:endParaRPr lang="en-US" sz="1300" dirty="0">
              <a:solidFill>
                <a:schemeClr val="bg2">
                  <a:lumMod val="75000"/>
                </a:schemeClr>
              </a:solidFill>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214733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Looking at how the shared responsibility model looks in the context of Amazon ECS with EC2 instances</a:t>
            </a:r>
          </a:p>
        </p:txBody>
      </p:sp>
      <p:sp>
        <p:nvSpPr>
          <p:cNvPr id="4" name="Slide Number Placeholder 3"/>
          <p:cNvSpPr>
            <a:spLocks noGrp="1"/>
          </p:cNvSpPr>
          <p:nvPr>
            <p:ph type="sldNum" sz="quarter" idx="5"/>
          </p:nvPr>
        </p:nvSpPr>
        <p:spPr/>
        <p:txBody>
          <a:bodyPr/>
          <a:lstStyle/>
          <a:p>
            <a:fld id="{72BE363A-6CBC-F54E-B81F-71E5BB1F6040}" type="slidenum">
              <a:rPr lang="en-AU" smtClean="0"/>
              <a:t>39</a:t>
            </a:fld>
            <a:endParaRPr lang="en-AU"/>
          </a:p>
        </p:txBody>
      </p:sp>
    </p:spTree>
    <p:extLst>
      <p:ext uri="{BB962C8B-B14F-4D97-AF65-F5344CB8AC3E}">
        <p14:creationId xmlns:p14="http://schemas.microsoft.com/office/powerpoint/2010/main" val="2174431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Amazon ECS is a fully managed container orchestration platform. It operationalizes your container workload at very high scale without having you to install any software. It’s a multi-tenant service and can spin up large number of cluster, services, and tasks underneath.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584659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One example of a responsibility that sits “above the line” is the management of AWS IAM. One feature that we built to help our customers manage IAM with ECS is IAM roles for Amazon ECS Tasks.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With IAM roles for Amazon ECS tasks, you can specify an IAM role that can be used by the containers in a task. Applications must sign their AWS API requests with AWS credentials, and this feature provides a strategy for managing credentials for your applications to use, similar to the way that Amazon EC2 instance profiles provide credentials to EC2 instances. Instead of creating and distributing your AWS credentials to the containers or using the EC2 instance’s role, you can associate an IAM role with an ECS task definition or </a:t>
            </a:r>
            <a:r>
              <a:rPr lang="en-US" dirty="0" err="1"/>
              <a:t>RunTask</a:t>
            </a:r>
            <a:r>
              <a:rPr lang="en-US" sz="1200" b="0" i="0" kern="1200" dirty="0">
                <a:solidFill>
                  <a:schemeClr val="tx1"/>
                </a:solidFill>
                <a:effectLst/>
                <a:latin typeface="+mn-lt"/>
                <a:ea typeface="+mn-ea"/>
                <a:cs typeface="+mn-cs"/>
              </a:rPr>
              <a:t> API operation.</a:t>
            </a:r>
          </a:p>
          <a:p>
            <a:endParaRPr lang="en-US" sz="1200" b="0" i="0" kern="1200" dirty="0">
              <a:solidFill>
                <a:schemeClr val="tx1"/>
              </a:solidFill>
              <a:effectLst/>
              <a:latin typeface="+mn-lt"/>
              <a:ea typeface="+mn-ea"/>
              <a:cs typeface="+mn-cs"/>
            </a:endParaRPr>
          </a:p>
          <a:p>
            <a:r>
              <a:rPr lang="en-AU" b="1" dirty="0"/>
              <a:t>SAY</a:t>
            </a:r>
            <a:r>
              <a:rPr lang="en-AU" dirty="0"/>
              <a:t>: In this example, if we used the IAM role associated with the EC2 instance, all containers on the host would inherit permissions from the instance role. This might allow, for example, the cats container to access the dogs bucket – this isn’t </a:t>
            </a:r>
            <a:r>
              <a:rPr lang="en-AU" dirty="0" err="1"/>
              <a:t>desireable</a:t>
            </a:r>
            <a:r>
              <a:rPr lang="en-AU" dirty="0"/>
              <a:t>.</a:t>
            </a:r>
          </a:p>
        </p:txBody>
      </p:sp>
      <p:sp>
        <p:nvSpPr>
          <p:cNvPr id="4" name="Slide Number Placeholder 3"/>
          <p:cNvSpPr>
            <a:spLocks noGrp="1"/>
          </p:cNvSpPr>
          <p:nvPr>
            <p:ph type="sldNum" sz="quarter" idx="5"/>
          </p:nvPr>
        </p:nvSpPr>
        <p:spPr/>
        <p:txBody>
          <a:bodyPr/>
          <a:lstStyle/>
          <a:p>
            <a:fld id="{72BE363A-6CBC-F54E-B81F-71E5BB1F6040}" type="slidenum">
              <a:rPr lang="en-AU" smtClean="0"/>
              <a:t>40</a:t>
            </a:fld>
            <a:endParaRPr lang="en-AU"/>
          </a:p>
        </p:txBody>
      </p:sp>
    </p:spTree>
    <p:extLst>
      <p:ext uri="{BB962C8B-B14F-4D97-AF65-F5344CB8AC3E}">
        <p14:creationId xmlns:p14="http://schemas.microsoft.com/office/powerpoint/2010/main" val="2471394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With IAM Roles for tasks, permissions can be applied at the task level, ensuring containers only have privileges to do the things they need to do. Taking our cats and dogs example, now, because we have unique roles for each container, the cats container no longer has access to the dogs bucket.</a:t>
            </a:r>
          </a:p>
        </p:txBody>
      </p:sp>
      <p:sp>
        <p:nvSpPr>
          <p:cNvPr id="4" name="Slide Number Placeholder 3"/>
          <p:cNvSpPr>
            <a:spLocks noGrp="1"/>
          </p:cNvSpPr>
          <p:nvPr>
            <p:ph type="sldNum" sz="quarter" idx="5"/>
          </p:nvPr>
        </p:nvSpPr>
        <p:spPr/>
        <p:txBody>
          <a:bodyPr/>
          <a:lstStyle/>
          <a:p>
            <a:fld id="{72BE363A-6CBC-F54E-B81F-71E5BB1F6040}" type="slidenum">
              <a:rPr lang="en-AU" smtClean="0"/>
              <a:t>41</a:t>
            </a:fld>
            <a:endParaRPr lang="en-AU"/>
          </a:p>
        </p:txBody>
      </p:sp>
    </p:spTree>
    <p:extLst>
      <p:ext uri="{BB962C8B-B14F-4D97-AF65-F5344CB8AC3E}">
        <p14:creationId xmlns:p14="http://schemas.microsoft.com/office/powerpoint/2010/main" val="687633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Things change a bit with regards to the shared responsibility model when we run workloads on AWS </a:t>
            </a:r>
            <a:r>
              <a:rPr lang="en-AU" dirty="0" err="1"/>
              <a:t>Fargate</a:t>
            </a:r>
            <a:r>
              <a:rPr lang="en-AU" dirty="0"/>
              <a:t>.</a:t>
            </a:r>
          </a:p>
          <a:p>
            <a:endParaRPr lang="en-AU" dirty="0"/>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With </a:t>
            </a:r>
            <a:r>
              <a:rPr lang="en-AU" sz="1200" b="0" i="0" kern="1200" dirty="0" err="1">
                <a:solidFill>
                  <a:schemeClr val="tx1"/>
                </a:solidFill>
                <a:effectLst/>
                <a:latin typeface="Amazon Ember Regular" charset="0"/>
                <a:ea typeface="+mn-ea"/>
                <a:cs typeface="+mn-cs"/>
              </a:rPr>
              <a:t>Fargate</a:t>
            </a:r>
            <a:r>
              <a:rPr lang="en-AU" sz="1200" b="0" i="0" kern="1200" dirty="0">
                <a:solidFill>
                  <a:schemeClr val="tx1"/>
                </a:solidFill>
                <a:effectLst/>
                <a:latin typeface="Amazon Ember Regular" charset="0"/>
                <a:ea typeface="+mn-ea"/>
                <a:cs typeface="+mn-cs"/>
              </a:rPr>
              <a:t>, we take care of that Instance and OS-level work for you and let you focus on your containers and telling ECS how to run them.</a:t>
            </a:r>
          </a:p>
          <a:p>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42</a:t>
            </a:fld>
            <a:endParaRPr lang="en-AU"/>
          </a:p>
        </p:txBody>
      </p:sp>
    </p:spTree>
    <p:extLst>
      <p:ext uri="{BB962C8B-B14F-4D97-AF65-F5344CB8AC3E}">
        <p14:creationId xmlns:p14="http://schemas.microsoft.com/office/powerpoint/2010/main" val="2931856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a:t>
            </a:r>
            <a:r>
              <a:rPr lang="en-AU" sz="1200" b="0" i="0" kern="1200" dirty="0">
                <a:solidFill>
                  <a:schemeClr val="tx1"/>
                </a:solidFill>
                <a:effectLst/>
                <a:latin typeface="Amazon Ember Regular" charset="0"/>
                <a:ea typeface="+mn-ea"/>
                <a:cs typeface="+mn-cs"/>
              </a:rPr>
              <a:t>There are some additional security benefits beyond patching as well - including that we isolate each Task within its own Cluster. So, if you don’t want to Tasks to share a kernel, run them on different clusters. There is no additional cost – and because clusters don’t cross accounts, and therefore customers, you’re Tasks will never share an instance/kernel with another you don’t intend or that is outside of your control.</a:t>
            </a:r>
          </a:p>
          <a:p>
            <a:r>
              <a:rPr lang="en-US" sz="1200" b="0" i="0" kern="1200" dirty="0">
                <a:solidFill>
                  <a:schemeClr val="tx1"/>
                </a:solidFill>
                <a:effectLst/>
                <a:latin typeface="Amazon Ember Regular" charset="0"/>
                <a:ea typeface="+mn-ea"/>
                <a:cs typeface="+mn-cs"/>
              </a:rPr>
              <a:t> </a:t>
            </a:r>
            <a:endParaRPr lang="en-AU" sz="1200" b="0" i="0" kern="1200" dirty="0">
              <a:solidFill>
                <a:schemeClr val="tx1"/>
              </a:solidFill>
              <a:effectLst/>
              <a:latin typeface="Amazon Ember Regular" charset="0"/>
              <a:ea typeface="+mn-ea"/>
              <a:cs typeface="+mn-cs"/>
            </a:endParaRPr>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We also do not allow --privileged mode for the container which gives them more access to the Docker daemon and host than we’d like for a secure managed service.</a:t>
            </a:r>
          </a:p>
          <a:p>
            <a:r>
              <a:rPr lang="en-US" sz="1200" b="0" i="0" kern="1200" dirty="0">
                <a:solidFill>
                  <a:schemeClr val="tx1"/>
                </a:solidFill>
                <a:effectLst/>
                <a:latin typeface="Amazon Ember Regular" charset="0"/>
                <a:ea typeface="+mn-ea"/>
                <a:cs typeface="+mn-cs"/>
              </a:rPr>
              <a:t> </a:t>
            </a:r>
            <a:endParaRPr lang="en-AU" sz="1200" b="1" i="0" kern="1200" dirty="0">
              <a:solidFill>
                <a:schemeClr val="tx1"/>
              </a:solidFill>
              <a:effectLst/>
              <a:latin typeface="Amazon Ember Regular" charset="0"/>
              <a:ea typeface="+mn-ea"/>
              <a:cs typeface="+mn-cs"/>
            </a:endParaRPr>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We require the </a:t>
            </a:r>
            <a:r>
              <a:rPr lang="en-AU" sz="1200" b="0" i="0" kern="1200" dirty="0" err="1">
                <a:solidFill>
                  <a:schemeClr val="tx1"/>
                </a:solidFill>
                <a:effectLst/>
                <a:latin typeface="Amazon Ember Regular" charset="0"/>
                <a:ea typeface="+mn-ea"/>
                <a:cs typeface="+mn-cs"/>
              </a:rPr>
              <a:t>awsvpc</a:t>
            </a:r>
            <a:r>
              <a:rPr lang="en-AU" sz="1200" b="0" i="0" kern="1200" dirty="0">
                <a:solidFill>
                  <a:schemeClr val="tx1"/>
                </a:solidFill>
                <a:effectLst/>
                <a:latin typeface="Amazon Ember Regular" charset="0"/>
                <a:ea typeface="+mn-ea"/>
                <a:cs typeface="+mn-cs"/>
              </a:rPr>
              <a:t> network mode which gives you an isolated network interface, where you can leverage security group ingress and egress rules, for each Task.</a:t>
            </a:r>
          </a:p>
          <a:p>
            <a:r>
              <a:rPr lang="en-US" sz="1200" b="0" i="0" kern="1200" dirty="0">
                <a:solidFill>
                  <a:schemeClr val="tx1"/>
                </a:solidFill>
                <a:effectLst/>
                <a:latin typeface="Amazon Ember Regular" charset="0"/>
                <a:ea typeface="+mn-ea"/>
                <a:cs typeface="+mn-cs"/>
              </a:rPr>
              <a:t> </a:t>
            </a:r>
            <a:endParaRPr lang="en-AU" sz="1200" b="0" i="0" kern="1200" dirty="0">
              <a:solidFill>
                <a:schemeClr val="tx1"/>
              </a:solidFill>
              <a:effectLst/>
              <a:latin typeface="Amazon Ember Regular" charset="0"/>
              <a:ea typeface="+mn-ea"/>
              <a:cs typeface="+mn-cs"/>
            </a:endParaRPr>
          </a:p>
          <a:p>
            <a:r>
              <a:rPr lang="en-AU" sz="1200" b="1" i="0" kern="1200" dirty="0">
                <a:solidFill>
                  <a:schemeClr val="tx1"/>
                </a:solidFill>
                <a:effectLst/>
                <a:latin typeface="Amazon Ember Regular" charset="0"/>
                <a:ea typeface="+mn-ea"/>
                <a:cs typeface="+mn-cs"/>
              </a:rPr>
              <a:t>SAY</a:t>
            </a:r>
            <a:r>
              <a:rPr lang="en-AU" sz="1200" b="0" i="0" kern="1200" dirty="0">
                <a:solidFill>
                  <a:schemeClr val="tx1"/>
                </a:solidFill>
                <a:effectLst/>
                <a:latin typeface="Amazon Ember Regular" charset="0"/>
                <a:ea typeface="+mn-ea"/>
                <a:cs typeface="+mn-cs"/>
              </a:rPr>
              <a:t>: And, finally, we don’t allow runtime (i.e. </a:t>
            </a:r>
            <a:r>
              <a:rPr lang="en-AU" sz="1200" b="0" i="0" kern="1200" dirty="0" err="1">
                <a:solidFill>
                  <a:schemeClr val="tx1"/>
                </a:solidFill>
                <a:effectLst/>
                <a:latin typeface="Amazon Ember Regular" charset="0"/>
                <a:ea typeface="+mn-ea"/>
                <a:cs typeface="+mn-cs"/>
              </a:rPr>
              <a:t>ssh</a:t>
            </a:r>
            <a:r>
              <a:rPr lang="en-AU" sz="1200" b="0" i="0" kern="1200" dirty="0">
                <a:solidFill>
                  <a:schemeClr val="tx1"/>
                </a:solidFill>
                <a:effectLst/>
                <a:latin typeface="Amazon Ember Regular" charset="0"/>
                <a:ea typeface="+mn-ea"/>
                <a:cs typeface="+mn-cs"/>
              </a:rPr>
              <a:t> or docker exec) access to the container or host.</a:t>
            </a:r>
          </a:p>
          <a:p>
            <a:endParaRPr lang="en-AU" sz="800" baseline="0"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41781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SAY: Any questions on what we just covered?</a:t>
            </a:r>
          </a:p>
        </p:txBody>
      </p:sp>
      <p:sp>
        <p:nvSpPr>
          <p:cNvPr id="4" name="Slide Number Placeholder 3"/>
          <p:cNvSpPr>
            <a:spLocks noGrp="1"/>
          </p:cNvSpPr>
          <p:nvPr>
            <p:ph type="sldNum" sz="quarter" idx="5"/>
          </p:nvPr>
        </p:nvSpPr>
        <p:spPr/>
        <p:txBody>
          <a:bodyPr/>
          <a:lstStyle/>
          <a:p>
            <a:fld id="{72BE363A-6CBC-F54E-B81F-71E5BB1F6040}" type="slidenum">
              <a:rPr lang="en-AU" smtClean="0"/>
              <a:t>44</a:t>
            </a:fld>
            <a:endParaRPr lang="en-AU"/>
          </a:p>
        </p:txBody>
      </p:sp>
    </p:spTree>
    <p:extLst>
      <p:ext uri="{BB962C8B-B14F-4D97-AF65-F5344CB8AC3E}">
        <p14:creationId xmlns:p14="http://schemas.microsoft.com/office/powerpoint/2010/main" val="1493338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Time to get back to our hands-on labs …</a:t>
            </a:r>
          </a:p>
          <a:p>
            <a:endParaRPr lang="en-AU" dirty="0"/>
          </a:p>
        </p:txBody>
      </p:sp>
      <p:sp>
        <p:nvSpPr>
          <p:cNvPr id="4" name="Slide Number Placeholder 3"/>
          <p:cNvSpPr>
            <a:spLocks noGrp="1"/>
          </p:cNvSpPr>
          <p:nvPr>
            <p:ph type="sldNum" sz="quarter" idx="5"/>
          </p:nvPr>
        </p:nvSpPr>
        <p:spPr/>
        <p:txBody>
          <a:bodyPr/>
          <a:lstStyle/>
          <a:p>
            <a:fld id="{272D3401-D81F-6044-829A-31B2C9DAE929}" type="slidenum">
              <a:rPr lang="en-AU" smtClean="0"/>
              <a:t>45</a:t>
            </a:fld>
            <a:endParaRPr lang="en-AU"/>
          </a:p>
        </p:txBody>
      </p:sp>
    </p:spTree>
    <p:extLst>
      <p:ext uri="{BB962C8B-B14F-4D97-AF65-F5344CB8AC3E}">
        <p14:creationId xmlns:p14="http://schemas.microsoft.com/office/powerpoint/2010/main" val="3792310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If you cast your mind back to our earlier labs, we containerised the monolith and pushed it to an ECR repository. The next set of labs are going to build on the work we’ve already done …</a:t>
            </a:r>
          </a:p>
          <a:p>
            <a:endParaRPr lang="en-AU"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552125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SAY</a:t>
            </a:r>
            <a:r>
              <a:rPr lang="en-AU" dirty="0"/>
              <a:t>: You’re going to be using the container that we created previously and deploying it using Amazon ECS and AWS </a:t>
            </a:r>
            <a:r>
              <a:rPr lang="en-AU" dirty="0" err="1"/>
              <a:t>Fargate</a:t>
            </a:r>
            <a:r>
              <a:rPr lang="en-AU" dirty="0"/>
              <a:t>.</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98762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SAY</a:t>
            </a:r>
            <a:r>
              <a:rPr lang="en-AU" dirty="0"/>
              <a:t>: You will then look at moving the services behind a load balancer to show you how load balancers can be easily integrated to help scale your service.</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410896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SAY</a:t>
            </a:r>
            <a:r>
              <a:rPr lang="en-AU" dirty="0"/>
              <a:t>: Finally, we will break out some functionality from our monolith application to support independent management and scaling of the like service.</a:t>
            </a:r>
          </a:p>
          <a:p>
            <a:endParaRPr lang="en-US" dirty="0"/>
          </a:p>
          <a:p>
            <a:r>
              <a:rPr lang="en-US" dirty="0"/>
              <a:t>Let’s get going!</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27870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Scheduling and orchestration are key components of ECS and the cluster manager and the placement engine play specific roles to help accomplish these.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Cluster manager manages health of the instances within your cluster. You set up an auto scaling group and register your instances with your cluster. ECS is then aware of the capacity you desire for your containers. </a:t>
            </a:r>
          </a:p>
          <a:p>
            <a:r>
              <a:rPr lang="en-US" sz="1200" b="0" i="0" kern="1200" dirty="0">
                <a:solidFill>
                  <a:schemeClr val="tx1"/>
                </a:solidFill>
                <a:effectLst/>
                <a:latin typeface="Amazon Ember Regular" charset="0"/>
                <a:ea typeface="+mn-ea"/>
                <a:cs typeface="+mn-cs"/>
              </a:rPr>
              <a:t> </a:t>
            </a:r>
          </a:p>
          <a:p>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Placement engines on the other hand enables much advanced techniques for how you want to place your tasks onto the EC2 instance. For e.g. if you have certain tasks that you want to land on certain instance types or if you desire super-efficient bin-packing for better economics, the placement engine enables you to do that. </a:t>
            </a:r>
          </a:p>
          <a:p>
            <a:r>
              <a:rPr lang="en-US" sz="1200" b="0" i="0" kern="1200" dirty="0">
                <a:solidFill>
                  <a:schemeClr val="tx1"/>
                </a:solidFill>
                <a:effectLst/>
                <a:latin typeface="Amazon Ember Regular" charset="0"/>
                <a:ea typeface="+mn-ea"/>
                <a:cs typeface="+mn-cs"/>
              </a:rPr>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81671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Auto scaling or </a:t>
            </a:r>
            <a:r>
              <a:rPr lang="en-US" sz="1200" b="0" i="1" kern="1200" dirty="0">
                <a:solidFill>
                  <a:schemeClr val="tx1"/>
                </a:solidFill>
                <a:effectLst/>
                <a:latin typeface="+mn-lt"/>
                <a:ea typeface="+mn-ea"/>
                <a:cs typeface="+mn-cs"/>
              </a:rPr>
              <a:t>Automatic scaling</a:t>
            </a:r>
            <a:r>
              <a:rPr lang="en-US" sz="1200" b="0" i="0" kern="1200" dirty="0">
                <a:solidFill>
                  <a:schemeClr val="tx1"/>
                </a:solidFill>
                <a:effectLst/>
                <a:latin typeface="+mn-lt"/>
                <a:ea typeface="+mn-ea"/>
                <a:cs typeface="+mn-cs"/>
              </a:rPr>
              <a:t> is the feature that increases or decreases the desired count of EC2 instance and or tasks in your Amazon ECS services automatically.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There are two type of scaling we need to consider when we think about scaling applications with Amazon ECS.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&lt;CLICK&gt;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50</a:t>
            </a:fld>
            <a:endParaRPr lang="en-AU"/>
          </a:p>
        </p:txBody>
      </p:sp>
    </p:spTree>
    <p:extLst>
      <p:ext uri="{BB962C8B-B14F-4D97-AF65-F5344CB8AC3E}">
        <p14:creationId xmlns:p14="http://schemas.microsoft.com/office/powerpoint/2010/main" val="21949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 first type is auto scaling of EC2 instances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Auto scaling groups can increase or decrease the number of instances based on </a:t>
            </a:r>
            <a:r>
              <a:rPr lang="en-US" sz="1200" b="0" i="0" kern="1200" dirty="0" err="1">
                <a:solidFill>
                  <a:schemeClr val="tx1"/>
                </a:solidFill>
                <a:effectLst/>
                <a:latin typeface="+mn-lt"/>
                <a:ea typeface="+mn-ea"/>
                <a:cs typeface="+mn-cs"/>
              </a:rPr>
              <a:t>alrms</a:t>
            </a:r>
            <a:r>
              <a:rPr lang="en-US" sz="1200" b="0" i="0" kern="1200" dirty="0">
                <a:solidFill>
                  <a:schemeClr val="tx1"/>
                </a:solidFill>
                <a:effectLst/>
                <a:latin typeface="+mn-lt"/>
                <a:ea typeface="+mn-ea"/>
                <a:cs typeface="+mn-cs"/>
              </a:rPr>
              <a:t> triggered by threshold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ECS uses a feature called ECS cluster auto scaling to provide more controls over the instances in your cluster.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ECS cluster auto scaling is enabled by another feature called capacity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1938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 second type is auto scaling of services. ECS leverages the  Amazon Application Auto Scaling service to provide this functionality.</a:t>
            </a:r>
          </a:p>
          <a:p>
            <a:endParaRPr lang="en-US" b="1" dirty="0"/>
          </a:p>
          <a:p>
            <a:r>
              <a:rPr lang="en-US" b="1" dirty="0"/>
              <a:t>SAY:</a:t>
            </a:r>
            <a:r>
              <a:rPr lang="en-US" dirty="0"/>
              <a:t> Let’s start with </a:t>
            </a:r>
            <a:r>
              <a:rPr lang="en-US" sz="1200" b="0" i="0" kern="1200" dirty="0">
                <a:solidFill>
                  <a:schemeClr val="tx1"/>
                </a:solidFill>
                <a:effectLst/>
                <a:latin typeface="+mn-lt"/>
                <a:ea typeface="+mn-ea"/>
                <a:cs typeface="+mn-cs"/>
              </a:rPr>
              <a:t>capacity providers and the role they play in enabling you to manage the infrastructure that the tasks in your clusters use (and by extension, the ECS cluster auto scaling feature).</a:t>
            </a:r>
          </a:p>
          <a:p>
            <a:endParaRPr lang="en-US" dirty="0"/>
          </a:p>
          <a:p>
            <a:r>
              <a:rPr lang="en-US" b="1" dirty="0"/>
              <a:t>SAY</a:t>
            </a:r>
            <a:r>
              <a:rPr lang="en-US" dirty="0"/>
              <a:t>: There are three core concepts you need to understand with for capacity providers.</a:t>
            </a:r>
          </a:p>
          <a:p>
            <a:endParaRPr lang="en-US" dirty="0"/>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capacity provider:</a:t>
            </a:r>
            <a:r>
              <a:rPr lang="en-US" sz="1200" b="0" i="0" kern="1200" dirty="0">
                <a:solidFill>
                  <a:schemeClr val="tx1"/>
                </a:solidFill>
                <a:effectLst/>
                <a:latin typeface="+mn-lt"/>
                <a:ea typeface="+mn-ea"/>
                <a:cs typeface="+mn-cs"/>
              </a:rPr>
              <a:t> is used in association with a cluster to determine the infrastructure that a task runs 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dirty="0"/>
              <a:t>: Capacity provider strategy: </a:t>
            </a:r>
            <a:r>
              <a:rPr lang="en-US" sz="1200" b="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capacity provider strategy</a:t>
            </a:r>
            <a:r>
              <a:rPr lang="en-US" sz="1200" b="0" u="none" strike="noStrike" kern="1200" dirty="0">
                <a:solidFill>
                  <a:schemeClr val="tx1"/>
                </a:solidFill>
                <a:effectLst/>
                <a:latin typeface="+mn-lt"/>
                <a:ea typeface="+mn-ea"/>
                <a:cs typeface="+mn-cs"/>
              </a:rPr>
              <a:t> gives you control over how your tasks use one or more capacity providers.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dirty="0"/>
              <a:t>: Default capacity provider strategy: </a:t>
            </a:r>
            <a:r>
              <a:rPr lang="en-US" sz="1200" b="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default capacity provider strategy</a:t>
            </a:r>
            <a:r>
              <a:rPr lang="en-US" sz="1200" b="0" u="none" strike="noStrike" kern="1200" dirty="0">
                <a:solidFill>
                  <a:schemeClr val="tx1"/>
                </a:solidFill>
                <a:effectLst/>
                <a:latin typeface="+mn-lt"/>
                <a:ea typeface="+mn-ea"/>
                <a:cs typeface="+mn-cs"/>
              </a:rPr>
              <a:t> is associated with each Amazon ECS cluster. This determines the capacity provider strategy the cluster will use if no other capacity provider strategy or launch type is specified when running a task or creating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ref: https://</a:t>
            </a:r>
            <a:r>
              <a:rPr lang="en-US" dirty="0" err="1"/>
              <a:t>aws.amazon.com</a:t>
            </a:r>
            <a:r>
              <a:rPr lang="en-US" dirty="0"/>
              <a:t>/blogs/containers/deep-dive-on-amazon-</a:t>
            </a:r>
            <a:r>
              <a:rPr lang="en-US" dirty="0" err="1"/>
              <a:t>ecs</a:t>
            </a:r>
            <a:r>
              <a:rPr lang="en-US" dirty="0"/>
              <a:t>-cluster-auto-scaling/</a:t>
            </a:r>
            <a:endParaRPr dirty="0"/>
          </a:p>
        </p:txBody>
      </p:sp>
    </p:spTree>
    <p:extLst>
      <p:ext uri="{BB962C8B-B14F-4D97-AF65-F5344CB8AC3E}">
        <p14:creationId xmlns:p14="http://schemas.microsoft.com/office/powerpoint/2010/main" val="4007230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There are three types of scaling policies available for ECS services.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Target tracking increases or decrease the number of tasks that your service runs based on a target value for a specific metric. This is similar to the way that your thermostat maintains the temperature of your home. You select temperature and the thermostat does the rest.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Step scaling policies Increase or decrease the number of tasks that your service runs based on a set of scaling adjustments, known as step adjustments, that vary based on the size of the alarm breach.</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SAY</a:t>
            </a:r>
            <a:r>
              <a:rPr lang="en-US" sz="1200" b="0" i="0" u="none" strike="noStrike" kern="1200" dirty="0">
                <a:solidFill>
                  <a:schemeClr val="tx1"/>
                </a:solidFill>
                <a:effectLst/>
                <a:latin typeface="+mn-lt"/>
                <a:ea typeface="+mn-ea"/>
                <a:cs typeface="+mn-cs"/>
              </a:rPr>
              <a:t>: Scheduled scaling policies Increase or decrease the number of tasks that your service runs based on the date and time.</a:t>
            </a:r>
          </a:p>
          <a:p>
            <a:endParaRPr lang="en-AU" dirty="0"/>
          </a:p>
          <a:p>
            <a:r>
              <a:rPr lang="en-AU" b="1" dirty="0"/>
              <a:t>SAY</a:t>
            </a:r>
            <a:r>
              <a:rPr lang="en-AU" dirty="0"/>
              <a:t>: ECS publishes metrics about your services average CPU and memory usage to Amazon CloudWatch. You can use these, or other CloudWatch metrics to scale out your service. Amazon Application Auto Scaling monitors the alarms associated with the your service and changes the desired count based on your requirements.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SAY</a:t>
            </a:r>
            <a:r>
              <a:rPr lang="en-AU" dirty="0"/>
              <a:t>: Let’s try and scale something ….</a:t>
            </a:r>
          </a:p>
          <a:p>
            <a:endParaRPr lang="en-AU" dirty="0"/>
          </a:p>
          <a:p>
            <a:r>
              <a:rPr lang="en-AU" dirty="0"/>
              <a:t>Ref: https://</a:t>
            </a:r>
            <a:r>
              <a:rPr lang="en-AU" dirty="0" err="1"/>
              <a:t>docs.aws.amazon.com</a:t>
            </a:r>
            <a:r>
              <a:rPr lang="en-AU" dirty="0"/>
              <a:t>/</a:t>
            </a:r>
            <a:r>
              <a:rPr lang="en-AU" dirty="0" err="1"/>
              <a:t>AmazonECS</a:t>
            </a:r>
            <a:r>
              <a:rPr lang="en-AU" dirty="0"/>
              <a:t>/latest/</a:t>
            </a:r>
            <a:r>
              <a:rPr lang="en-AU" dirty="0" err="1"/>
              <a:t>developerguide</a:t>
            </a:r>
            <a:r>
              <a:rPr lang="en-AU" dirty="0"/>
              <a:t>/service-autoscaling-</a:t>
            </a:r>
            <a:r>
              <a:rPr lang="en-AU" dirty="0" err="1"/>
              <a:t>targettracking.html</a:t>
            </a:r>
            <a:endParaRPr lang="en-AU" dirty="0"/>
          </a:p>
          <a:p>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53</a:t>
            </a:fld>
            <a:endParaRPr lang="en-AU"/>
          </a:p>
        </p:txBody>
      </p:sp>
    </p:spTree>
    <p:extLst>
      <p:ext uri="{BB962C8B-B14F-4D97-AF65-F5344CB8AC3E}">
        <p14:creationId xmlns:p14="http://schemas.microsoft.com/office/powerpoint/2010/main" val="177148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This is how I like to think about scheduling … </a:t>
            </a:r>
            <a:r>
              <a:rPr lang="en-US" sz="1200" b="0" i="0" kern="1200" dirty="0">
                <a:solidFill>
                  <a:schemeClr val="tx1"/>
                </a:solidFill>
                <a:effectLst/>
                <a:latin typeface="+mn-lt"/>
                <a:ea typeface="+mn-ea"/>
                <a:cs typeface="+mn-cs"/>
              </a:rPr>
              <a:t>The objective of the game of Tetris is to use the pieces – which are tiles that come in a number of geometric forms - to create as many horizontal lines of blocks as possible. Or, in other words, make them fit in the most efficient way possible. Sound familiar?</a:t>
            </a:r>
            <a:endParaRPr lang="en-AU" dirty="0"/>
          </a:p>
        </p:txBody>
      </p:sp>
      <p:sp>
        <p:nvSpPr>
          <p:cNvPr id="4" name="Slide Number Placeholder 3"/>
          <p:cNvSpPr>
            <a:spLocks noGrp="1"/>
          </p:cNvSpPr>
          <p:nvPr>
            <p:ph type="sldNum" sz="quarter" idx="5"/>
          </p:nvPr>
        </p:nvSpPr>
        <p:spPr/>
        <p:txBody>
          <a:bodyPr/>
          <a:lstStyle/>
          <a:p>
            <a:fld id="{72BE363A-6CBC-F54E-B81F-71E5BB1F6040}" type="slidenum">
              <a:rPr lang="en-AU" smtClean="0"/>
              <a:t>6</a:t>
            </a:fld>
            <a:endParaRPr lang="en-AU"/>
          </a:p>
        </p:txBody>
      </p:sp>
    </p:spTree>
    <p:extLst>
      <p:ext uri="{BB962C8B-B14F-4D97-AF65-F5344CB8AC3E}">
        <p14:creationId xmlns:p14="http://schemas.microsoft.com/office/powerpoint/2010/main" val="142843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SAY: Lets explore the components of ECS in a bit more detail … </a:t>
            </a:r>
            <a:r>
              <a:rPr lang="en-AU" b="1" dirty="0"/>
              <a:t>&lt;CLICK&gt;</a:t>
            </a:r>
          </a:p>
        </p:txBody>
      </p:sp>
      <p:sp>
        <p:nvSpPr>
          <p:cNvPr id="4" name="Slide Number Placeholder 3"/>
          <p:cNvSpPr>
            <a:spLocks noGrp="1"/>
          </p:cNvSpPr>
          <p:nvPr>
            <p:ph type="sldNum" sz="quarter" idx="5"/>
          </p:nvPr>
        </p:nvSpPr>
        <p:spPr/>
        <p:txBody>
          <a:bodyPr/>
          <a:lstStyle/>
          <a:p>
            <a:fld id="{72BE363A-6CBC-F54E-B81F-71E5BB1F6040}" type="slidenum">
              <a:rPr lang="en-AU" smtClean="0"/>
              <a:t>7</a:t>
            </a:fld>
            <a:endParaRPr lang="en-AU"/>
          </a:p>
        </p:txBody>
      </p:sp>
    </p:spTree>
    <p:extLst>
      <p:ext uri="{BB962C8B-B14F-4D97-AF65-F5344CB8AC3E}">
        <p14:creationId xmlns:p14="http://schemas.microsoft.com/office/powerpoint/2010/main" val="90556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Let’s start with the CLUSTER</a:t>
            </a:r>
            <a:r>
              <a:rPr lang="en-US" sz="1200" b="0" i="0" kern="1200" dirty="0">
                <a:solidFill>
                  <a:schemeClr val="tx1"/>
                </a:solidFill>
                <a:effectLst/>
                <a:latin typeface="+mn-lt"/>
                <a:ea typeface="+mn-ea"/>
                <a:cs typeface="+mn-cs"/>
              </a:rPr>
              <a:t>: An Amazon ECS cluster is a logical grouping of tasks or services. If you are running tasks or services that use the EC2 launch type, a cluster is also a grouping of container instances. If you are using capacity providers, a cluster is also a logical grouping of capacity providers. When you first use Amazon ECS, a default cluster is created for you, but you can create multiple clusters in an account to keep your resources separate.</a:t>
            </a:r>
            <a:endParaRPr lang="en-AU"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205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SAY: Next we have CONTAINER INSTANCES</a:t>
            </a:r>
            <a:r>
              <a:rPr lang="en-US" sz="1200" b="0" i="0" kern="1200" dirty="0">
                <a:solidFill>
                  <a:schemeClr val="tx1"/>
                </a:solidFill>
                <a:effectLst/>
                <a:latin typeface="+mn-lt"/>
                <a:ea typeface="+mn-ea"/>
                <a:cs typeface="+mn-cs"/>
              </a:rPr>
              <a:t>: An Amazon ECS container instance is an Amazon EC2 instance that is running the Amazon ECS container agent and has been registered into an Amazon ECS cluster. When you run tasks with Amazon ECS using the EC2 launch type or an Auto Scaling group capacity provider, your tasks are placed on your active container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7/29/21 12:31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5546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A8BF-26D9-5F45-890E-6AA2E855D0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716DCB5-8273-CF41-830E-FEABD3725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9DCE0FF-9B6B-4E44-A212-989CF6689F03}"/>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0CF93EC6-8DAA-4947-A861-7F47C94C442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EFD281-6EA6-5E40-A19A-39FD07838955}"/>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149928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C05E4-24AB-F14E-A364-B758E6A5F23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1E7E061-BF52-4449-B7EB-12E2BBAE5A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693C00-AB4F-5B49-998F-1B5C7F91BBFB}"/>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E40C3F56-DFF4-8549-A30E-5C556C5EE0F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D7F5112-BA8B-6846-9332-5CDBC5ED7AC7}"/>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352115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F870D0-F148-C34D-B24B-43C1D5C904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4AF70DF-A8AC-6846-B863-AA85BD5DB6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AA8ED32-E2E9-5849-9E8A-36FB973F6FC3}"/>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4FB5A29E-87AF-A74C-B11B-4808C279519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B024B50-5566-DD48-84BA-4BD29DDEF9B6}"/>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175104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1734956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7843471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6695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3972792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41812788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4708033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22014089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73448241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1BB0-F0B5-5F45-B1A9-671F7EAB151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7CBB90-A225-8441-9BF9-6C071B06D9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ECD34BA-ADF1-A24A-B834-E7E46DDE0FCC}"/>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C1B2FF28-C761-444F-A1B6-C7BEE86E84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F2E37FF-D2F3-CF4E-B448-0AABA9CEF83E}"/>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1119792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lvl1pPr>
              <a:defRPr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880323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85636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45721368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dirty="0"/>
          </a:p>
        </p:txBody>
      </p:sp>
    </p:spTree>
    <p:extLst>
      <p:ext uri="{BB962C8B-B14F-4D97-AF65-F5344CB8AC3E}">
        <p14:creationId xmlns:p14="http://schemas.microsoft.com/office/powerpoint/2010/main" val="257166522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dirty="0"/>
          </a:p>
        </p:txBody>
      </p:sp>
    </p:spTree>
    <p:extLst>
      <p:ext uri="{BB962C8B-B14F-4D97-AF65-F5344CB8AC3E}">
        <p14:creationId xmlns:p14="http://schemas.microsoft.com/office/powerpoint/2010/main" val="377383665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dirty="0"/>
          </a:p>
        </p:txBody>
      </p:sp>
    </p:spTree>
    <p:extLst>
      <p:ext uri="{BB962C8B-B14F-4D97-AF65-F5344CB8AC3E}">
        <p14:creationId xmlns:p14="http://schemas.microsoft.com/office/powerpoint/2010/main" val="219199205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2627937581"/>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51251468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194386509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2907380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E0C5-4372-BD47-9CFB-E9D5AC597D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3281634-6B4A-CD4F-80B1-DD1EB0D88E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8C2FD5-7610-CC41-887C-1A264EF9071E}"/>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49225D6B-D4ED-F344-B332-3D840814CB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C0F91A-8F7C-884A-89BF-BCB7EECD1732}"/>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3932436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4144634537"/>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21801048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4111536405"/>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2192000" cy="6858000"/>
          </a:xfrm>
          <a:prstGeom prst="rect">
            <a:avLst/>
          </a:prstGeom>
        </p:spPr>
      </p:pic>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457200" y="2157859"/>
            <a:ext cx="8883895" cy="939183"/>
          </a:xfrm>
        </p:spPr>
        <p:txBody>
          <a:bodyPr anchor="ctr" anchorCtr="0">
            <a:noAutofit/>
          </a:bodyPr>
          <a:lstStyle>
            <a:lvl1pPr algn="l">
              <a:defRPr sz="5333"/>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57200" y="3097040"/>
            <a:ext cx="5317067" cy="6604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55102280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2192000" cy="6858000"/>
          </a:xfrm>
          <a:prstGeom prst="rect">
            <a:avLst/>
          </a:prstGeom>
        </p:spPr>
      </p:pic>
      <p:sp>
        <p:nvSpPr>
          <p:cNvPr id="2" name="Title 1"/>
          <p:cNvSpPr>
            <a:spLocks noGrp="1"/>
          </p:cNvSpPr>
          <p:nvPr>
            <p:ph type="title" hasCustomPrompt="1"/>
          </p:nvPr>
        </p:nvSpPr>
        <p:spPr>
          <a:xfrm>
            <a:off x="457200" y="2067774"/>
            <a:ext cx="10363200" cy="1362075"/>
          </a:xfrm>
        </p:spPr>
        <p:txBody>
          <a:bodyPr anchor="ctr">
            <a:noAutofit/>
          </a:bodyPr>
          <a:lstStyle>
            <a:lvl1pPr algn="l">
              <a:defRPr sz="5333"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57200" y="3429850"/>
            <a:ext cx="4910667" cy="577849"/>
          </a:xfrm>
          <a:prstGeom prst="rect">
            <a:avLst/>
          </a:prstGeom>
        </p:spPr>
        <p:txBody>
          <a:bodyPr>
            <a:normAutofit/>
          </a:bodyPr>
          <a:lstStyle>
            <a:lvl1pPr marL="0" indent="0" algn="l">
              <a:buNone/>
              <a:defRPr sz="2167" baseline="0"/>
            </a:lvl1pPr>
          </a:lstStyle>
          <a:p>
            <a:pPr lvl="0"/>
            <a:r>
              <a:rPr lang="en-US" dirty="0"/>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772650210"/>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Tree>
    <p:extLst>
      <p:ext uri="{BB962C8B-B14F-4D97-AF65-F5344CB8AC3E}">
        <p14:creationId xmlns:p14="http://schemas.microsoft.com/office/powerpoint/2010/main" val="202892688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04285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6275882"/>
            <a:ext cx="591151" cy="353418"/>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449053" y="6412897"/>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49934774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9052" y="232274"/>
            <a:ext cx="11280104" cy="727655"/>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456054" y="1467019"/>
            <a:ext cx="11273102" cy="3529793"/>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9"/>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10308302" y="6346372"/>
            <a:ext cx="1683867" cy="481105"/>
          </a:xfrm>
          <a:prstGeom prst="rect">
            <a:avLst/>
          </a:prstGeom>
        </p:spPr>
      </p:pic>
    </p:spTree>
    <p:extLst>
      <p:ext uri="{BB962C8B-B14F-4D97-AF65-F5344CB8AC3E}">
        <p14:creationId xmlns:p14="http://schemas.microsoft.com/office/powerpoint/2010/main" val="416200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897952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CF14-08B7-B145-9913-C0266182C86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E9A639E-2F1A-BF40-99B9-696712DCEE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42ACF6D-AE3E-1848-A009-BE1A929197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005BC78-BA8A-A64F-9DAC-82E2182AF4B0}"/>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6" name="Footer Placeholder 5">
            <a:extLst>
              <a:ext uri="{FF2B5EF4-FFF2-40B4-BE49-F238E27FC236}">
                <a16:creationId xmlns:a16="http://schemas.microsoft.com/office/drawing/2014/main" id="{C98A2407-21C4-C340-BD9A-CAC7668B0EB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5D3A937-AD24-CA46-A0DA-C14F561394F8}"/>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3973930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747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094482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37219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5388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144754"/>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92254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88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2" y="1189179"/>
            <a:ext cx="11653522" cy="2144754"/>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65965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normAutofit/>
          </a:bodyPr>
          <a:lstStyle>
            <a:lvl1pPr>
              <a:defRPr sz="3733">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444767" y="1350010"/>
            <a:ext cx="5384800" cy="4629431"/>
          </a:xfrm>
        </p:spPr>
        <p:txBody>
          <a:bodyPr/>
          <a:lstStyle>
            <a:lvl1pPr>
              <a:defRPr sz="2933">
                <a:solidFill>
                  <a:srgbClr val="414042"/>
                </a:solidFill>
              </a:defRPr>
            </a:lvl1pPr>
            <a:lvl2pPr>
              <a:defRPr sz="2667">
                <a:solidFill>
                  <a:srgbClr val="414042"/>
                </a:solidFill>
              </a:defRPr>
            </a:lvl2pPr>
            <a:lvl3pPr>
              <a:defRPr sz="2133">
                <a:solidFill>
                  <a:srgbClr val="414042"/>
                </a:solidFill>
              </a:defRPr>
            </a:lvl3pPr>
            <a:lvl4pPr>
              <a:defRPr sz="2133">
                <a:solidFill>
                  <a:srgbClr val="414042"/>
                </a:solidFill>
              </a:defRPr>
            </a:lvl4pPr>
            <a:lvl5pPr>
              <a:defRPr sz="2133">
                <a:solidFill>
                  <a:srgbClr val="414042"/>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rgbClr val="414042"/>
                </a:solidFill>
              </a:defRPr>
            </a:lvl1pPr>
            <a:lvl2pPr>
              <a:defRPr sz="2667">
                <a:solidFill>
                  <a:srgbClr val="414042"/>
                </a:solidFill>
              </a:defRPr>
            </a:lvl2pPr>
            <a:lvl3pPr>
              <a:defRPr sz="2133">
                <a:solidFill>
                  <a:srgbClr val="414042"/>
                </a:solidFill>
              </a:defRPr>
            </a:lvl3pPr>
            <a:lvl4pPr>
              <a:defRPr sz="2133">
                <a:solidFill>
                  <a:srgbClr val="414042"/>
                </a:solidFill>
              </a:defRPr>
            </a:lvl4pPr>
            <a:lvl5pPr>
              <a:defRPr sz="2133">
                <a:solidFill>
                  <a:srgbClr val="414042"/>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3699509"/>
      </p:ext>
    </p:extLst>
  </p:cSld>
  <p:clrMapOvr>
    <a:masterClrMapping/>
  </p:clrMapOvr>
  <mc:AlternateContent xmlns:mc="http://schemas.openxmlformats.org/markup-compatibility/2006" xmlns:p14="http://schemas.microsoft.com/office/powerpoint/2010/main">
    <mc:Choice Requires="p14">
      <p:transition p14:dur="33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14387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776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A66B-1FEA-0A42-9693-06E16F8F3B3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A4B3CFD-F35B-7641-84AC-B4F2A92DD5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F5935D-2006-9F48-A6F4-2A20E34D4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26FCC7C-234D-3649-AC02-7550AD4542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9BC40-2220-4D48-8374-ECD09B6415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245EBDE-C762-B249-8040-0F4777233ECE}"/>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8" name="Footer Placeholder 7">
            <a:extLst>
              <a:ext uri="{FF2B5EF4-FFF2-40B4-BE49-F238E27FC236}">
                <a16:creationId xmlns:a16="http://schemas.microsoft.com/office/drawing/2014/main" id="{719CF7F6-3C9E-894F-9878-D7EA06D4C7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D372AF0-384B-9543-91A6-A9BD85768D28}"/>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3535471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2192000" cy="6990316"/>
          </a:xfrm>
          <a:prstGeom prst="rect">
            <a:avLst/>
          </a:prstGeom>
        </p:spPr>
      </p:pic>
      <p:sp>
        <p:nvSpPr>
          <p:cNvPr id="6" name="Text Placeholder 11"/>
          <p:cNvSpPr>
            <a:spLocks noGrp="1"/>
          </p:cNvSpPr>
          <p:nvPr>
            <p:ph type="body" sz="quarter" idx="10" hasCustomPrompt="1"/>
          </p:nvPr>
        </p:nvSpPr>
        <p:spPr>
          <a:xfrm>
            <a:off x="650532" y="5274697"/>
            <a:ext cx="4910667" cy="577849"/>
          </a:xfrm>
        </p:spPr>
        <p:txBody>
          <a:bodyPr>
            <a:normAutofit/>
          </a:bodyPr>
          <a:lstStyle>
            <a:lvl1pPr marL="0" indent="0" algn="l">
              <a:buNone/>
              <a:defRPr sz="2133"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650532" y="5782698"/>
            <a:ext cx="4910667" cy="493184"/>
          </a:xfrm>
        </p:spPr>
        <p:txBody>
          <a:bodyPr>
            <a:normAutofit/>
          </a:bodyPr>
          <a:lstStyle>
            <a:lvl1pPr marL="0" indent="0" algn="l">
              <a:buNone/>
              <a:defRPr sz="2133"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650532" y="2544305"/>
            <a:ext cx="9766651" cy="992716"/>
          </a:xfr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p:nvPr>
        </p:nvSpPr>
        <p:spPr>
          <a:xfrm>
            <a:off x="650533" y="3544768"/>
            <a:ext cx="8055443" cy="650465"/>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849" y="582741"/>
            <a:ext cx="1305858" cy="780705"/>
          </a:xfrm>
          <a:prstGeom prst="rect">
            <a:avLst/>
          </a:prstGeom>
        </p:spPr>
      </p:pic>
    </p:spTree>
    <p:extLst>
      <p:ext uri="{BB962C8B-B14F-4D97-AF65-F5344CB8AC3E}">
        <p14:creationId xmlns:p14="http://schemas.microsoft.com/office/powerpoint/2010/main" val="2388993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729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448818" y="1347211"/>
            <a:ext cx="10943656" cy="4855902"/>
          </a:xfrm>
          <a:noFill/>
        </p:spPr>
        <p:txBody>
          <a:bodyPr/>
          <a:lstStyle>
            <a:lvl1pPr marL="0" indent="0">
              <a:buNone/>
              <a:defRPr lang="en-US" sz="1467">
                <a:solidFill>
                  <a:srgbClr val="3366FF"/>
                </a:solidFill>
                <a:effectLst/>
                <a:latin typeface="Lucida Console" panose="020B0609040504020204" pitchFamily="49" charset="0"/>
              </a:defRPr>
            </a:lvl1pPr>
            <a:lvl2pPr marL="609576" indent="0">
              <a:buNone/>
              <a:defRPr>
                <a:latin typeface="Lucida Console" panose="020B0609040504020204" pitchFamily="49" charset="0"/>
              </a:defRPr>
            </a:lvl2pPr>
            <a:lvl3pPr marL="1219151" indent="0">
              <a:buNone/>
              <a:defRPr>
                <a:latin typeface="Lucida Console" panose="020B0609040504020204" pitchFamily="49" charset="0"/>
              </a:defRPr>
            </a:lvl3pPr>
            <a:lvl4pPr marL="1828727" indent="0">
              <a:buNone/>
              <a:defRPr>
                <a:latin typeface="Lucida Console" panose="020B0609040504020204" pitchFamily="49" charset="0"/>
              </a:defRPr>
            </a:lvl4pPr>
            <a:lvl5pPr marL="2438302"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40476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501409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bg1"/>
                </a:solidFill>
              </a:defRPr>
            </a:lvl1pPr>
            <a:lvl2pPr>
              <a:defRPr sz="2667">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15545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8" cy="639763"/>
          </a:xfrm>
        </p:spPr>
        <p:txBody>
          <a:bodyPr anchor="b">
            <a:no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4" name="Content Placeholder 3"/>
          <p:cNvSpPr>
            <a:spLocks noGrp="1"/>
          </p:cNvSpPr>
          <p:nvPr>
            <p:ph sz="half" idx="2"/>
          </p:nvPr>
        </p:nvSpPr>
        <p:spPr>
          <a:xfrm>
            <a:off x="450324" y="1983832"/>
            <a:ext cx="5386918"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449053" y="153248"/>
            <a:ext cx="10940405" cy="727655"/>
          </a:xfrm>
        </p:spPr>
        <p:txBody>
          <a:bodyPr>
            <a:normAutofit/>
          </a:bodyPr>
          <a:lstStyle>
            <a:lvl1pPr>
              <a:defRPr sz="3733">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76" indent="0">
              <a:buNone/>
              <a:defRPr sz="2667" b="1"/>
            </a:lvl2pPr>
            <a:lvl3pPr marL="1219151" indent="0">
              <a:buNone/>
              <a:defRPr sz="2400" b="1"/>
            </a:lvl3pPr>
            <a:lvl4pPr marL="1828727" indent="0">
              <a:buNone/>
              <a:defRPr sz="2133" b="1"/>
            </a:lvl4pPr>
            <a:lvl5pPr marL="2438302" indent="0">
              <a:buNone/>
              <a:defRPr sz="2133" b="1"/>
            </a:lvl5pPr>
            <a:lvl6pPr marL="3047878" indent="0">
              <a:buNone/>
              <a:defRPr sz="2133" b="1"/>
            </a:lvl6pPr>
            <a:lvl7pPr marL="3657454" indent="0">
              <a:buNone/>
              <a:defRPr sz="2133" b="1"/>
            </a:lvl7pPr>
            <a:lvl8pPr marL="4267029" indent="0">
              <a:buNone/>
              <a:defRPr sz="2133" b="1"/>
            </a:lvl8pPr>
            <a:lvl9pPr marL="4876605" indent="0">
              <a:buNone/>
              <a:defRPr sz="2133" b="1"/>
            </a:lvl9pPr>
          </a:lstStyle>
          <a:p>
            <a:pPr lvl="0"/>
            <a:r>
              <a:rPr lang="en-US"/>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818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6"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27"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5532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9916668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p>
        </p:txBody>
      </p:sp>
      <p:sp>
        <p:nvSpPr>
          <p:cNvPr id="3" name="Text Placeholder 3"/>
          <p:cNvSpPr>
            <a:spLocks noGrp="1"/>
          </p:cNvSpPr>
          <p:nvPr>
            <p:ph type="body" sz="half" idx="2"/>
          </p:nvPr>
        </p:nvSpPr>
        <p:spPr>
          <a:xfrm>
            <a:off x="453252"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dirty="0"/>
              <a:t>Click to edit Master text styles</a:t>
            </a:r>
          </a:p>
        </p:txBody>
      </p:sp>
      <p:sp>
        <p:nvSpPr>
          <p:cNvPr id="4" name="Text Placeholder 3"/>
          <p:cNvSpPr>
            <a:spLocks noGrp="1"/>
          </p:cNvSpPr>
          <p:nvPr>
            <p:ph type="body" sz="half" idx="11"/>
          </p:nvPr>
        </p:nvSpPr>
        <p:spPr>
          <a:xfrm>
            <a:off x="4639085"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5" name="Text Placeholder 3"/>
          <p:cNvSpPr>
            <a:spLocks noGrp="1"/>
          </p:cNvSpPr>
          <p:nvPr>
            <p:ph type="body" sz="half" idx="13"/>
          </p:nvPr>
        </p:nvSpPr>
        <p:spPr>
          <a:xfrm>
            <a:off x="8833307" y="2869196"/>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6" name="Text Placeholder 3"/>
          <p:cNvSpPr>
            <a:spLocks noGrp="1"/>
          </p:cNvSpPr>
          <p:nvPr>
            <p:ph type="body" sz="half" idx="15"/>
          </p:nvPr>
        </p:nvSpPr>
        <p:spPr>
          <a:xfrm>
            <a:off x="453252"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7" name="Text Placeholder 3"/>
          <p:cNvSpPr>
            <a:spLocks noGrp="1"/>
          </p:cNvSpPr>
          <p:nvPr>
            <p:ph type="body" sz="half" idx="17"/>
          </p:nvPr>
        </p:nvSpPr>
        <p:spPr>
          <a:xfrm>
            <a:off x="4639078"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dirty="0"/>
              <a:t>Click to edit Master text styles</a:t>
            </a:r>
          </a:p>
        </p:txBody>
      </p:sp>
      <p:sp>
        <p:nvSpPr>
          <p:cNvPr id="8" name="Text Placeholder 3"/>
          <p:cNvSpPr>
            <a:spLocks noGrp="1"/>
          </p:cNvSpPr>
          <p:nvPr>
            <p:ph type="body" sz="half" idx="19"/>
          </p:nvPr>
        </p:nvSpPr>
        <p:spPr>
          <a:xfrm>
            <a:off x="8833298" y="5284853"/>
            <a:ext cx="2565400" cy="454587"/>
          </a:xfrm>
        </p:spPr>
        <p:txBody>
          <a:bodyPr>
            <a:noAutofit/>
          </a:bodyPr>
          <a:lstStyle>
            <a:lvl1pPr marL="0" indent="0" algn="ctr">
              <a:buNone/>
              <a:defRPr sz="1467" b="0" i="0">
                <a:solidFill>
                  <a:schemeClr val="bg1"/>
                </a:solidFill>
                <a:latin typeface="Amazon Ember Light" charset="0"/>
                <a:ea typeface="Amazon Ember Light" charset="0"/>
                <a:cs typeface="Amazon Ember Light" charset="0"/>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453252" y="1237732"/>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4639078" y="1237732"/>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8833298" y="1237732"/>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4639078" y="3709830"/>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8833298" y="3709830"/>
            <a:ext cx="2565400" cy="1467556"/>
          </a:xfrm>
        </p:spPr>
        <p:txBody>
          <a:bodyPr>
            <a:normAutofit/>
          </a:bodyPr>
          <a:lstStyle>
            <a:lvl1pPr>
              <a:defRPr sz="1867">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4101682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825777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0FB8-E11F-044C-975D-A082CDC80B2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7C50BA1F-4898-7A44-8370-7B9C2FB78225}"/>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4" name="Footer Placeholder 3">
            <a:extLst>
              <a:ext uri="{FF2B5EF4-FFF2-40B4-BE49-F238E27FC236}">
                <a16:creationId xmlns:a16="http://schemas.microsoft.com/office/drawing/2014/main" id="{9B650ED6-8F52-274F-B7EA-647396CEC50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37A4DE8-2F29-0143-BA67-55823FD1E32B}"/>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8759500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85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7903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2192000" cy="6990316"/>
          </a:xfrm>
          <a:prstGeom prst="rect">
            <a:avLst/>
          </a:prstGeom>
        </p:spPr>
      </p:pic>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2021, Amazon Web Services, Inc. or its Affiliates. All rights reserved.</a:t>
            </a:r>
          </a:p>
        </p:txBody>
      </p:sp>
      <p:sp>
        <p:nvSpPr>
          <p:cNvPr id="10" name="Title 1"/>
          <p:cNvSpPr>
            <a:spLocks noGrp="1"/>
          </p:cNvSpPr>
          <p:nvPr>
            <p:ph type="title"/>
          </p:nvPr>
        </p:nvSpPr>
        <p:spPr>
          <a:xfrm>
            <a:off x="548863" y="2232571"/>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Tree>
    <p:extLst>
      <p:ext uri="{BB962C8B-B14F-4D97-AF65-F5344CB8AC3E}">
        <p14:creationId xmlns:p14="http://schemas.microsoft.com/office/powerpoint/2010/main" val="13453716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10" name="Title 1"/>
          <p:cNvSpPr>
            <a:spLocks noGrp="1"/>
          </p:cNvSpPr>
          <p:nvPr>
            <p:ph type="title"/>
          </p:nvPr>
        </p:nvSpPr>
        <p:spPr>
          <a:xfrm>
            <a:off x="3300347" y="1240199"/>
            <a:ext cx="8092722" cy="1667558"/>
          </a:xfrm>
        </p:spPr>
        <p:txBody>
          <a:bodyPr anchor="ctr" anchorCtr="0">
            <a:noAutofit/>
          </a:bodyPr>
          <a:lstStyle>
            <a:lvl1pPr algn="r">
              <a:defRPr sz="4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Tree>
    <p:extLst>
      <p:ext uri="{BB962C8B-B14F-4D97-AF65-F5344CB8AC3E}">
        <p14:creationId xmlns:p14="http://schemas.microsoft.com/office/powerpoint/2010/main" val="40448187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10" name="Title 1"/>
          <p:cNvSpPr>
            <a:spLocks noGrp="1"/>
          </p:cNvSpPr>
          <p:nvPr>
            <p:ph type="title"/>
          </p:nvPr>
        </p:nvSpPr>
        <p:spPr>
          <a:xfrm>
            <a:off x="548863" y="2232571"/>
            <a:ext cx="8092722" cy="1667558"/>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Tree>
    <p:extLst>
      <p:ext uri="{BB962C8B-B14F-4D97-AF65-F5344CB8AC3E}">
        <p14:creationId xmlns:p14="http://schemas.microsoft.com/office/powerpoint/2010/main" val="28847182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4"/>
            <a:ext cx="10363200" cy="1362075"/>
          </a:xfrm>
        </p:spPr>
        <p:txBody>
          <a:bodyPr anchor="ctr">
            <a:noAutofit/>
          </a:bodyPr>
          <a:lstStyle>
            <a:lvl1pPr algn="l">
              <a:defRPr sz="5333" b="1" cap="none"/>
            </a:lvl1pPr>
          </a:lstStyle>
          <a:p>
            <a:r>
              <a:rPr lang="en-US" dirty="0"/>
              <a:t>Thank you!</a:t>
            </a:r>
          </a:p>
        </p:txBody>
      </p:sp>
      <p:sp>
        <p:nvSpPr>
          <p:cNvPr id="3" name="Text Placeholder 11"/>
          <p:cNvSpPr>
            <a:spLocks noGrp="1"/>
          </p:cNvSpPr>
          <p:nvPr>
            <p:ph type="body" sz="quarter" idx="10"/>
          </p:nvPr>
        </p:nvSpPr>
        <p:spPr>
          <a:xfrm>
            <a:off x="650532" y="3429850"/>
            <a:ext cx="4910667" cy="577849"/>
          </a:xfrm>
        </p:spPr>
        <p:txBody>
          <a:bodyPr>
            <a:normAutofit/>
          </a:bodyPr>
          <a:lstStyle>
            <a:lvl1pPr marL="0" indent="0" algn="l">
              <a:buNone/>
              <a:defRPr sz="2133" baseline="0"/>
            </a:lvl1pPr>
          </a:lstStyle>
          <a:p>
            <a:pPr lvl="0"/>
            <a:r>
              <a:rPr lang="en-US"/>
              <a:t>Click to edit Master text styles</a:t>
            </a:r>
          </a:p>
        </p:txBody>
      </p:sp>
    </p:spTree>
    <p:extLst>
      <p:ext uri="{BB962C8B-B14F-4D97-AF65-F5344CB8AC3E}">
        <p14:creationId xmlns:p14="http://schemas.microsoft.com/office/powerpoint/2010/main" val="10166068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510175"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475487" y="1304261"/>
            <a:ext cx="3694176" cy="4310082"/>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261103" y="1304261"/>
            <a:ext cx="3694176" cy="4310082"/>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8046720" y="1304261"/>
            <a:ext cx="3694176" cy="4310082"/>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23567675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437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de Snippet Orange">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75487" y="1304262"/>
            <a:ext cx="11265407" cy="4310080"/>
          </a:xfrm>
        </p:spPr>
        <p:txBody>
          <a:bodyPr/>
          <a:lstStyle>
            <a:lvl1pPr>
              <a:defRPr sz="1200" b="0" i="0" spc="0" baseline="0">
                <a:solidFill>
                  <a:schemeClr val="accent2"/>
                </a:solidFill>
                <a:latin typeface="Lucida Console" charset="0"/>
                <a:ea typeface="Lucida Console" charset="0"/>
                <a:cs typeface="Lucida Console"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12653204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userDrawn="1"/>
        </p:nvSpPr>
        <p:spPr bwMode="white">
          <a:xfrm>
            <a:off x="0" y="0"/>
            <a:ext cx="12192000" cy="1778000"/>
          </a:xfrm>
          <a:prstGeom prst="rect">
            <a:avLst/>
          </a:prstGeom>
          <a:solidFill>
            <a:schemeClr val="bg1"/>
          </a:solidFill>
          <a:ln w="12700">
            <a:miter lim="400000"/>
          </a:ln>
        </p:spPr>
        <p:txBody>
          <a:bodyPr lIns="121920" tIns="121920" rIns="121920" bIns="121920"/>
          <a:lstStyle/>
          <a:p>
            <a:pPr defTabSz="914362">
              <a:lnSpc>
                <a:spcPct val="90000"/>
              </a:lnSpc>
              <a:spcBef>
                <a:spcPts val="400"/>
              </a:spcBef>
              <a:defRPr sz="3200" spc="960">
                <a:solidFill>
                  <a:srgbClr val="232F3E"/>
                </a:solidFill>
              </a:defRPr>
            </a:pPr>
            <a:endParaRPr sz="1600" dirty="0"/>
          </a:p>
        </p:txBody>
      </p:sp>
      <p:sp>
        <p:nvSpPr>
          <p:cNvPr id="3" name="Title 2">
            <a:extLst>
              <a:ext uri="{FF2B5EF4-FFF2-40B4-BE49-F238E27FC236}">
                <a16:creationId xmlns:a16="http://schemas.microsoft.com/office/drawing/2014/main" id="{FA3CB3A7-FF22-4EFF-9EA1-8AD8DE5F3FC3}"/>
              </a:ext>
            </a:extLst>
          </p:cNvPr>
          <p:cNvSpPr>
            <a:spLocks noGrp="1"/>
          </p:cNvSpPr>
          <p:nvPr>
            <p:ph type="title" hasCustomPrompt="1"/>
          </p:nvPr>
        </p:nvSpPr>
        <p:spPr bwMode="black">
          <a:xfrm>
            <a:off x="881635" y="222880"/>
            <a:ext cx="10428731" cy="1325563"/>
          </a:xfrm>
        </p:spPr>
        <p:txBody>
          <a:bodyPr/>
          <a:lstStyle>
            <a:lvl1pPr>
              <a:defRPr>
                <a:solidFill>
                  <a:schemeClr val="tx1"/>
                </a:solidFill>
              </a:defRPr>
            </a:lvl1pPr>
          </a:lstStyle>
          <a:p>
            <a:r>
              <a:rPr lang="en-US" dirty="0"/>
              <a:t>Header Text Here</a:t>
            </a:r>
            <a:endParaRPr lang="en-CA" dirty="0"/>
          </a:p>
        </p:txBody>
      </p:sp>
      <p:sp>
        <p:nvSpPr>
          <p:cNvPr id="5" name="Footer Placeholder 4">
            <a:extLst>
              <a:ext uri="{FF2B5EF4-FFF2-40B4-BE49-F238E27FC236}">
                <a16:creationId xmlns:a16="http://schemas.microsoft.com/office/drawing/2014/main" id="{E3DB2EEC-950E-4FEE-BF88-5309961EA1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77101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73325-37A1-3044-BBF3-4BC77921B9AC}"/>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3" name="Footer Placeholder 2">
            <a:extLst>
              <a:ext uri="{FF2B5EF4-FFF2-40B4-BE49-F238E27FC236}">
                <a16:creationId xmlns:a16="http://schemas.microsoft.com/office/drawing/2014/main" id="{17CAE957-E74A-1B4D-82FA-E9D4395BE0B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4CAA1B8-0D80-E14D-8913-56B773FE739D}"/>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40506269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Blank_Page">
    <p:bg>
      <p:bgPr>
        <a:solidFill>
          <a:srgbClr val="232F3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470004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AF0F-320F-934D-A327-46B1CDD91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D65B84F-E996-224D-B519-ECB154C9CF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3110C5F-16E7-7244-81D3-C25CCB25D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C2D3E-8E57-8D41-93D4-3C485D2D313F}"/>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6" name="Footer Placeholder 5">
            <a:extLst>
              <a:ext uri="{FF2B5EF4-FFF2-40B4-BE49-F238E27FC236}">
                <a16:creationId xmlns:a16="http://schemas.microsoft.com/office/drawing/2014/main" id="{216FB2C5-EECE-D946-B225-1F90B7DC178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5E22598-E861-664E-A07F-410CCB623264}"/>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3373780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681D-257C-EA49-B999-F0E0630A3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2841290-235D-1C4A-824D-9E2D4AA43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863393F-AAE2-C04A-A829-3FF84242B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DED138-A0FB-0A4E-B4A4-42F25C88C275}"/>
              </a:ext>
            </a:extLst>
          </p:cNvPr>
          <p:cNvSpPr>
            <a:spLocks noGrp="1"/>
          </p:cNvSpPr>
          <p:nvPr>
            <p:ph type="dt" sz="half" idx="10"/>
          </p:nvPr>
        </p:nvSpPr>
        <p:spPr/>
        <p:txBody>
          <a:bodyPr/>
          <a:lstStyle/>
          <a:p>
            <a:fld id="{E56B8569-B9DB-3146-93BA-217CE4857A24}" type="datetimeFigureOut">
              <a:rPr lang="en-AU" smtClean="0"/>
              <a:t>29/7/21</a:t>
            </a:fld>
            <a:endParaRPr lang="en-AU"/>
          </a:p>
        </p:txBody>
      </p:sp>
      <p:sp>
        <p:nvSpPr>
          <p:cNvPr id="6" name="Footer Placeholder 5">
            <a:extLst>
              <a:ext uri="{FF2B5EF4-FFF2-40B4-BE49-F238E27FC236}">
                <a16:creationId xmlns:a16="http://schemas.microsoft.com/office/drawing/2014/main" id="{AEF12681-D10F-094F-88FF-17478331D8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35BCCD-DEC5-1B47-B0EB-C244BB6EC596}"/>
              </a:ext>
            </a:extLst>
          </p:cNvPr>
          <p:cNvSpPr>
            <a:spLocks noGrp="1"/>
          </p:cNvSpPr>
          <p:nvPr>
            <p:ph type="sldNum" sz="quarter" idx="12"/>
          </p:nvPr>
        </p:nvSpPr>
        <p:spPr/>
        <p:txBody>
          <a:bodyPr/>
          <a:lstStyle/>
          <a:p>
            <a:fld id="{90896B99-480A-5647-AC27-6F03E53A49C7}" type="slidenum">
              <a:rPr lang="en-AU" smtClean="0"/>
              <a:t>‹#›</a:t>
            </a:fld>
            <a:endParaRPr lang="en-AU"/>
          </a:p>
        </p:txBody>
      </p:sp>
    </p:spTree>
    <p:extLst>
      <p:ext uri="{BB962C8B-B14F-4D97-AF65-F5344CB8AC3E}">
        <p14:creationId xmlns:p14="http://schemas.microsoft.com/office/powerpoint/2010/main" val="88825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9E4CDF-7F81-F549-8C9D-89F0F46490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DBD24CF-5F9F-0C41-A646-27E6C4CD95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202460-51D6-504E-96D8-E721E5287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B8569-B9DB-3146-93BA-217CE4857A24}" type="datetimeFigureOut">
              <a:rPr lang="en-AU" smtClean="0"/>
              <a:t>29/7/21</a:t>
            </a:fld>
            <a:endParaRPr lang="en-AU"/>
          </a:p>
        </p:txBody>
      </p:sp>
      <p:sp>
        <p:nvSpPr>
          <p:cNvPr id="5" name="Footer Placeholder 4">
            <a:extLst>
              <a:ext uri="{FF2B5EF4-FFF2-40B4-BE49-F238E27FC236}">
                <a16:creationId xmlns:a16="http://schemas.microsoft.com/office/drawing/2014/main" id="{4C45EB37-A15F-8C42-B271-73F9BC1A1F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26813D5-D7E8-054D-B486-63A5A2D02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6B99-480A-5647-AC27-6F03E53A49C7}" type="slidenum">
              <a:rPr lang="en-AU" smtClean="0"/>
              <a:t>‹#›</a:t>
            </a:fld>
            <a:endParaRPr lang="en-AU"/>
          </a:p>
        </p:txBody>
      </p:sp>
    </p:spTree>
    <p:extLst>
      <p:ext uri="{BB962C8B-B14F-4D97-AF65-F5344CB8AC3E}">
        <p14:creationId xmlns:p14="http://schemas.microsoft.com/office/powerpoint/2010/main" val="1401462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1909633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717" r:id="rId34"/>
    <p:sldLayoutId id="2147483718" r:id="rId35"/>
    <p:sldLayoutId id="2147483719" r:id="rId36"/>
    <p:sldLayoutId id="2147483720" r:id="rId37"/>
    <p:sldLayoutId id="2147483721" r:id="rId38"/>
  </p:sldLayoutIdLst>
  <p:txStyles>
    <p:titleStyle>
      <a:lvl1pPr algn="l" defTabSz="609576" rtl="0" eaLnBrk="1" latinLnBrk="0" hangingPunct="1">
        <a:spcBef>
          <a:spcPct val="0"/>
        </a:spcBef>
        <a:buNone/>
        <a:defRPr sz="3167"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 name="Title Placeholder 1"/>
          <p:cNvSpPr>
            <a:spLocks noGrp="1"/>
          </p:cNvSpPr>
          <p:nvPr>
            <p:ph type="title"/>
          </p:nvPr>
        </p:nvSpPr>
        <p:spPr>
          <a:xfrm>
            <a:off x="449053" y="153248"/>
            <a:ext cx="10940405"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bg1"/>
                </a:solidFill>
                <a:latin typeface="Amazon Ember Regular" charset="0"/>
              </a:rPr>
              <a:t>© 2021,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801919" y="6275882"/>
            <a:ext cx="591151" cy="353418"/>
          </a:xfrm>
          <a:prstGeom prst="rect">
            <a:avLst/>
          </a:prstGeom>
        </p:spPr>
      </p:pic>
    </p:spTree>
    <p:extLst>
      <p:ext uri="{BB962C8B-B14F-4D97-AF65-F5344CB8AC3E}">
        <p14:creationId xmlns:p14="http://schemas.microsoft.com/office/powerpoint/2010/main" val="27722331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22" r:id="rId21"/>
  </p:sldLayoutIdLst>
  <p:txStyles>
    <p:titleStyle>
      <a:lvl1pPr algn="l" defTabSz="609576" rtl="0" eaLnBrk="1" latinLnBrk="0" hangingPunct="1">
        <a:spcBef>
          <a:spcPct val="0"/>
        </a:spcBef>
        <a:buNone/>
        <a:defRPr sz="3733" b="0" i="0" kern="12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609576"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ws.amazon.com/about-aws/whats-new/2021/04/amazon-ecs-aws-fargate-configure-size-ephemeral-storage-tasks/"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4.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4.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38.svg"/><Relationship Id="rId4" Type="http://schemas.openxmlformats.org/officeDocument/2006/relationships/image" Target="../media/image15.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5.xml"/><Relationship Id="rId6" Type="http://schemas.openxmlformats.org/officeDocument/2006/relationships/image" Target="../media/image40.svg"/><Relationship Id="rId5" Type="http://schemas.openxmlformats.org/officeDocument/2006/relationships/image" Target="../media/image1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svg"/></Relationships>
</file>

<file path=ppt/slides/_rels/slide2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26.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35.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19" Type="http://schemas.openxmlformats.org/officeDocument/2006/relationships/image" Target="../media/image5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40.xml"/><Relationship Id="rId4" Type="http://schemas.openxmlformats.org/officeDocument/2006/relationships/image" Target="../media/image13.svg"/></Relationships>
</file>

<file path=ppt/slides/_rels/slide3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9.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0.svg"/></Relationships>
</file>

<file path=ppt/slides/_rels/slide3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9.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5.png"/><Relationship Id="rId7" Type="http://schemas.openxmlformats.org/officeDocument/2006/relationships/image" Target="../media/image55.png"/><Relationship Id="rId12" Type="http://schemas.openxmlformats.org/officeDocument/2006/relationships/image" Target="../media/image72.svg"/><Relationship Id="rId17" Type="http://schemas.openxmlformats.org/officeDocument/2006/relationships/image" Target="../media/image77.svg"/><Relationship Id="rId2" Type="http://schemas.openxmlformats.org/officeDocument/2006/relationships/notesSlide" Target="../notesSlides/notesSlide33.xml"/><Relationship Id="rId16" Type="http://schemas.openxmlformats.org/officeDocument/2006/relationships/image" Target="../media/image76.png"/><Relationship Id="rId1" Type="http://schemas.openxmlformats.org/officeDocument/2006/relationships/slideLayout" Target="../slideLayouts/slideLayout4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5.svg"/><Relationship Id="rId10" Type="http://schemas.openxmlformats.org/officeDocument/2006/relationships/image" Target="../media/image70.svg"/><Relationship Id="rId19" Type="http://schemas.openxmlformats.org/officeDocument/2006/relationships/image" Target="../media/image79.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7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46.xml"/><Relationship Id="rId4" Type="http://schemas.openxmlformats.org/officeDocument/2006/relationships/image" Target="../media/image8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19.png"/><Relationship Id="rId7"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35.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86.svg"/><Relationship Id="rId4" Type="http://schemas.openxmlformats.org/officeDocument/2006/relationships/image" Target="../media/image20.svg"/><Relationship Id="rId9" Type="http://schemas.openxmlformats.org/officeDocument/2006/relationships/image" Target="../media/image85.png"/></Relationships>
</file>

<file path=ppt/slides/_rels/slide4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19.png"/><Relationship Id="rId7"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image" Target="../media/image56.svg"/><Relationship Id="rId11" Type="http://schemas.openxmlformats.org/officeDocument/2006/relationships/image" Target="../media/image87.png"/><Relationship Id="rId5" Type="http://schemas.openxmlformats.org/officeDocument/2006/relationships/image" Target="../media/image55.png"/><Relationship Id="rId10" Type="http://schemas.openxmlformats.org/officeDocument/2006/relationships/image" Target="../media/image84.svg"/><Relationship Id="rId4" Type="http://schemas.openxmlformats.org/officeDocument/2006/relationships/image" Target="../media/image20.svg"/><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46.xml"/><Relationship Id="rId4" Type="http://schemas.openxmlformats.org/officeDocument/2006/relationships/image" Target="../media/image89.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95.tiff"/><Relationship Id="rId2" Type="http://schemas.openxmlformats.org/officeDocument/2006/relationships/notesSlide" Target="../notesSlides/notesSlide46.xml"/><Relationship Id="rId1" Type="http://schemas.openxmlformats.org/officeDocument/2006/relationships/slideLayout" Target="../slideLayouts/slideLayout44.xml"/><Relationship Id="rId6" Type="http://schemas.openxmlformats.org/officeDocument/2006/relationships/image" Target="../media/image94.tiff"/><Relationship Id="rId5" Type="http://schemas.openxmlformats.org/officeDocument/2006/relationships/image" Target="../media/image93.tiff"/><Relationship Id="rId4" Type="http://schemas.openxmlformats.org/officeDocument/2006/relationships/image" Target="../media/image92.tiff"/></Relationships>
</file>

<file path=ppt/slides/_rels/slide47.xml.rels><?xml version="1.0" encoding="UTF-8" standalone="yes"?>
<Relationships xmlns="http://schemas.openxmlformats.org/package/2006/relationships"><Relationship Id="rId8" Type="http://schemas.openxmlformats.org/officeDocument/2006/relationships/image" Target="../media/image97.tiff"/><Relationship Id="rId13" Type="http://schemas.openxmlformats.org/officeDocument/2006/relationships/image" Target="../media/image102.svg"/><Relationship Id="rId18" Type="http://schemas.openxmlformats.org/officeDocument/2006/relationships/image" Target="../media/image65.png"/><Relationship Id="rId26" Type="http://schemas.openxmlformats.org/officeDocument/2006/relationships/image" Target="../media/image88.png"/><Relationship Id="rId3" Type="http://schemas.openxmlformats.org/officeDocument/2006/relationships/image" Target="../media/image76.png"/><Relationship Id="rId21" Type="http://schemas.openxmlformats.org/officeDocument/2006/relationships/image" Target="../media/image50.svg"/><Relationship Id="rId7" Type="http://schemas.openxmlformats.org/officeDocument/2006/relationships/image" Target="../media/image96.tiff"/><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0.svg"/><Relationship Id="rId2" Type="http://schemas.openxmlformats.org/officeDocument/2006/relationships/notesSlide" Target="../notesSlides/notesSlide47.xml"/><Relationship Id="rId16" Type="http://schemas.openxmlformats.org/officeDocument/2006/relationships/image" Target="../media/image105.png"/><Relationship Id="rId20" Type="http://schemas.openxmlformats.org/officeDocument/2006/relationships/image" Target="../media/image49.png"/><Relationship Id="rId1" Type="http://schemas.openxmlformats.org/officeDocument/2006/relationships/slideLayout" Target="../slideLayouts/slideLayout44.xml"/><Relationship Id="rId6" Type="http://schemas.openxmlformats.org/officeDocument/2006/relationships/image" Target="../media/image68.svg"/><Relationship Id="rId11" Type="http://schemas.openxmlformats.org/officeDocument/2006/relationships/image" Target="../media/image100.tiff"/><Relationship Id="rId24" Type="http://schemas.openxmlformats.org/officeDocument/2006/relationships/image" Target="../media/image109.png"/><Relationship Id="rId5" Type="http://schemas.openxmlformats.org/officeDocument/2006/relationships/image" Target="../media/image67.png"/><Relationship Id="rId15" Type="http://schemas.openxmlformats.org/officeDocument/2006/relationships/image" Target="../media/image104.svg"/><Relationship Id="rId23" Type="http://schemas.openxmlformats.org/officeDocument/2006/relationships/image" Target="../media/image108.svg"/><Relationship Id="rId10" Type="http://schemas.openxmlformats.org/officeDocument/2006/relationships/image" Target="../media/image99.tiff"/><Relationship Id="rId19" Type="http://schemas.openxmlformats.org/officeDocument/2006/relationships/image" Target="../media/image66.svg"/><Relationship Id="rId4" Type="http://schemas.openxmlformats.org/officeDocument/2006/relationships/image" Target="../media/image77.svg"/><Relationship Id="rId9" Type="http://schemas.openxmlformats.org/officeDocument/2006/relationships/image" Target="../media/image98.tiff"/><Relationship Id="rId14" Type="http://schemas.openxmlformats.org/officeDocument/2006/relationships/image" Target="../media/image103.png"/><Relationship Id="rId22" Type="http://schemas.openxmlformats.org/officeDocument/2006/relationships/image" Target="../media/image107.png"/><Relationship Id="rId27" Type="http://schemas.openxmlformats.org/officeDocument/2006/relationships/image" Target="../media/image89.svg"/></Relationships>
</file>

<file path=ppt/slides/_rels/slide48.xml.rels><?xml version="1.0" encoding="UTF-8" standalone="yes"?>
<Relationships xmlns="http://schemas.openxmlformats.org/package/2006/relationships"><Relationship Id="rId8" Type="http://schemas.openxmlformats.org/officeDocument/2006/relationships/image" Target="../media/image99.tiff"/><Relationship Id="rId13" Type="http://schemas.openxmlformats.org/officeDocument/2006/relationships/image" Target="../media/image104.svg"/><Relationship Id="rId18" Type="http://schemas.openxmlformats.org/officeDocument/2006/relationships/image" Target="../media/image49.png"/><Relationship Id="rId26" Type="http://schemas.openxmlformats.org/officeDocument/2006/relationships/image" Target="../media/image111.png"/><Relationship Id="rId3" Type="http://schemas.openxmlformats.org/officeDocument/2006/relationships/image" Target="../media/image76.png"/><Relationship Id="rId21" Type="http://schemas.openxmlformats.org/officeDocument/2006/relationships/image" Target="../media/image108.svg"/><Relationship Id="rId7" Type="http://schemas.openxmlformats.org/officeDocument/2006/relationships/image" Target="../media/image98.tiff"/><Relationship Id="rId12" Type="http://schemas.openxmlformats.org/officeDocument/2006/relationships/image" Target="../media/image103.png"/><Relationship Id="rId17" Type="http://schemas.openxmlformats.org/officeDocument/2006/relationships/image" Target="../media/image66.svg"/><Relationship Id="rId25" Type="http://schemas.openxmlformats.org/officeDocument/2006/relationships/image" Target="../media/image89.svg"/><Relationship Id="rId2" Type="http://schemas.openxmlformats.org/officeDocument/2006/relationships/notesSlide" Target="../notesSlides/notesSlide48.xml"/><Relationship Id="rId16" Type="http://schemas.openxmlformats.org/officeDocument/2006/relationships/image" Target="../media/image65.png"/><Relationship Id="rId20" Type="http://schemas.openxmlformats.org/officeDocument/2006/relationships/image" Target="../media/image107.png"/><Relationship Id="rId1" Type="http://schemas.openxmlformats.org/officeDocument/2006/relationships/slideLayout" Target="../slideLayouts/slideLayout44.xml"/><Relationship Id="rId6" Type="http://schemas.openxmlformats.org/officeDocument/2006/relationships/image" Target="../media/image97.tiff"/><Relationship Id="rId11" Type="http://schemas.openxmlformats.org/officeDocument/2006/relationships/image" Target="../media/image102.svg"/><Relationship Id="rId24" Type="http://schemas.openxmlformats.org/officeDocument/2006/relationships/image" Target="../media/image88.png"/><Relationship Id="rId5" Type="http://schemas.openxmlformats.org/officeDocument/2006/relationships/image" Target="../media/image96.tiff"/><Relationship Id="rId15" Type="http://schemas.openxmlformats.org/officeDocument/2006/relationships/image" Target="../media/image106.svg"/><Relationship Id="rId23" Type="http://schemas.openxmlformats.org/officeDocument/2006/relationships/image" Target="../media/image110.svg"/><Relationship Id="rId10" Type="http://schemas.openxmlformats.org/officeDocument/2006/relationships/image" Target="../media/image101.png"/><Relationship Id="rId19" Type="http://schemas.openxmlformats.org/officeDocument/2006/relationships/image" Target="../media/image50.svg"/><Relationship Id="rId4" Type="http://schemas.openxmlformats.org/officeDocument/2006/relationships/image" Target="../media/image77.svg"/><Relationship Id="rId9" Type="http://schemas.openxmlformats.org/officeDocument/2006/relationships/image" Target="../media/image100.tiff"/><Relationship Id="rId14" Type="http://schemas.openxmlformats.org/officeDocument/2006/relationships/image" Target="../media/image105.png"/><Relationship Id="rId22" Type="http://schemas.openxmlformats.org/officeDocument/2006/relationships/image" Target="../media/image109.png"/><Relationship Id="rId27" Type="http://schemas.openxmlformats.org/officeDocument/2006/relationships/image" Target="../media/image112.svg"/></Relationships>
</file>

<file path=ppt/slides/_rels/slide49.xml.rels><?xml version="1.0" encoding="UTF-8" standalone="yes"?>
<Relationships xmlns="http://schemas.openxmlformats.org/package/2006/relationships"><Relationship Id="rId8" Type="http://schemas.openxmlformats.org/officeDocument/2006/relationships/image" Target="../media/image99.tiff"/><Relationship Id="rId13" Type="http://schemas.openxmlformats.org/officeDocument/2006/relationships/image" Target="../media/image104.svg"/><Relationship Id="rId18" Type="http://schemas.openxmlformats.org/officeDocument/2006/relationships/image" Target="../media/image49.png"/><Relationship Id="rId26" Type="http://schemas.openxmlformats.org/officeDocument/2006/relationships/image" Target="../media/image111.png"/><Relationship Id="rId3" Type="http://schemas.openxmlformats.org/officeDocument/2006/relationships/image" Target="../media/image76.png"/><Relationship Id="rId21" Type="http://schemas.openxmlformats.org/officeDocument/2006/relationships/image" Target="../media/image108.svg"/><Relationship Id="rId7" Type="http://schemas.openxmlformats.org/officeDocument/2006/relationships/image" Target="../media/image98.tiff"/><Relationship Id="rId12" Type="http://schemas.openxmlformats.org/officeDocument/2006/relationships/image" Target="../media/image103.png"/><Relationship Id="rId17" Type="http://schemas.openxmlformats.org/officeDocument/2006/relationships/image" Target="../media/image66.svg"/><Relationship Id="rId25" Type="http://schemas.openxmlformats.org/officeDocument/2006/relationships/image" Target="../media/image89.svg"/><Relationship Id="rId2" Type="http://schemas.openxmlformats.org/officeDocument/2006/relationships/notesSlide" Target="../notesSlides/notesSlide49.xml"/><Relationship Id="rId16" Type="http://schemas.openxmlformats.org/officeDocument/2006/relationships/image" Target="../media/image65.png"/><Relationship Id="rId20" Type="http://schemas.openxmlformats.org/officeDocument/2006/relationships/image" Target="../media/image107.png"/><Relationship Id="rId1" Type="http://schemas.openxmlformats.org/officeDocument/2006/relationships/slideLayout" Target="../slideLayouts/slideLayout44.xml"/><Relationship Id="rId6" Type="http://schemas.openxmlformats.org/officeDocument/2006/relationships/image" Target="../media/image97.tiff"/><Relationship Id="rId11" Type="http://schemas.openxmlformats.org/officeDocument/2006/relationships/image" Target="../media/image102.svg"/><Relationship Id="rId24" Type="http://schemas.openxmlformats.org/officeDocument/2006/relationships/image" Target="../media/image88.png"/><Relationship Id="rId5" Type="http://schemas.openxmlformats.org/officeDocument/2006/relationships/image" Target="../media/image96.tiff"/><Relationship Id="rId15" Type="http://schemas.openxmlformats.org/officeDocument/2006/relationships/image" Target="../media/image106.svg"/><Relationship Id="rId23" Type="http://schemas.openxmlformats.org/officeDocument/2006/relationships/image" Target="../media/image110.svg"/><Relationship Id="rId10" Type="http://schemas.openxmlformats.org/officeDocument/2006/relationships/image" Target="../media/image101.png"/><Relationship Id="rId19" Type="http://schemas.openxmlformats.org/officeDocument/2006/relationships/image" Target="../media/image50.svg"/><Relationship Id="rId4" Type="http://schemas.openxmlformats.org/officeDocument/2006/relationships/image" Target="../media/image77.svg"/><Relationship Id="rId9" Type="http://schemas.openxmlformats.org/officeDocument/2006/relationships/image" Target="../media/image100.tiff"/><Relationship Id="rId14" Type="http://schemas.openxmlformats.org/officeDocument/2006/relationships/image" Target="../media/image105.png"/><Relationship Id="rId22" Type="http://schemas.openxmlformats.org/officeDocument/2006/relationships/image" Target="../media/image109.png"/><Relationship Id="rId27" Type="http://schemas.openxmlformats.org/officeDocument/2006/relationships/image" Target="../media/image112.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49.xml"/><Relationship Id="rId4" Type="http://schemas.openxmlformats.org/officeDocument/2006/relationships/image" Target="../media/image114.sv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5.png"/><Relationship Id="rId7" Type="http://schemas.openxmlformats.org/officeDocument/2006/relationships/image" Target="../media/image119.tiff"/><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118.svg"/><Relationship Id="rId11" Type="http://schemas.openxmlformats.org/officeDocument/2006/relationships/image" Target="../media/image121.sv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svg"/><Relationship Id="rId9" Type="http://schemas.openxmlformats.org/officeDocument/2006/relationships/image" Target="../media/image48.svg"/></Relationships>
</file>

<file path=ppt/slides/_rels/slide5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5.png"/><Relationship Id="rId7" Type="http://schemas.openxmlformats.org/officeDocument/2006/relationships/image" Target="../media/image119.tiff"/><Relationship Id="rId2" Type="http://schemas.openxmlformats.org/officeDocument/2006/relationships/notesSlide" Target="../notesSlides/notesSlide52.xml"/><Relationship Id="rId1" Type="http://schemas.openxmlformats.org/officeDocument/2006/relationships/slideLayout" Target="../slideLayouts/slideLayout48.xml"/><Relationship Id="rId6" Type="http://schemas.openxmlformats.org/officeDocument/2006/relationships/image" Target="../media/image118.svg"/><Relationship Id="rId11" Type="http://schemas.openxmlformats.org/officeDocument/2006/relationships/image" Target="../media/image121.sv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svg"/><Relationship Id="rId9" Type="http://schemas.openxmlformats.org/officeDocument/2006/relationships/image" Target="../media/image48.svg"/></Relationships>
</file>

<file path=ppt/slides/_rels/slide53.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28.png"/><Relationship Id="rId3" Type="http://schemas.openxmlformats.org/officeDocument/2006/relationships/image" Target="../media/image122.png"/><Relationship Id="rId7" Type="http://schemas.openxmlformats.org/officeDocument/2006/relationships/image" Target="../media/image124.png"/><Relationship Id="rId12" Type="http://schemas.openxmlformats.org/officeDocument/2006/relationships/image" Target="../media/image127.svg"/><Relationship Id="rId2" Type="http://schemas.openxmlformats.org/officeDocument/2006/relationships/notesSlide" Target="../notesSlides/notesSlide53.xml"/><Relationship Id="rId1" Type="http://schemas.openxmlformats.org/officeDocument/2006/relationships/slideLayout" Target="../slideLayouts/slideLayout35.xml"/><Relationship Id="rId6" Type="http://schemas.openxmlformats.org/officeDocument/2006/relationships/image" Target="../media/image48.svg"/><Relationship Id="rId11" Type="http://schemas.openxmlformats.org/officeDocument/2006/relationships/image" Target="../media/image126.png"/><Relationship Id="rId5" Type="http://schemas.openxmlformats.org/officeDocument/2006/relationships/image" Target="../media/image47.png"/><Relationship Id="rId15" Type="http://schemas.openxmlformats.org/officeDocument/2006/relationships/image" Target="../media/image56.svg"/><Relationship Id="rId10" Type="http://schemas.openxmlformats.org/officeDocument/2006/relationships/image" Target="../media/image50.svg"/><Relationship Id="rId4" Type="http://schemas.openxmlformats.org/officeDocument/2006/relationships/image" Target="../media/image123.svg"/><Relationship Id="rId9" Type="http://schemas.openxmlformats.org/officeDocument/2006/relationships/image" Target="../media/image49.png"/><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9964-8123-4B45-BAC2-CFB3282653E3}"/>
              </a:ext>
            </a:extLst>
          </p:cNvPr>
          <p:cNvSpPr>
            <a:spLocks noGrp="1"/>
          </p:cNvSpPr>
          <p:nvPr>
            <p:ph type="title"/>
          </p:nvPr>
        </p:nvSpPr>
        <p:spPr/>
        <p:txBody>
          <a:bodyPr/>
          <a:lstStyle/>
          <a:p>
            <a:r>
              <a:rPr lang="en-US" dirty="0"/>
              <a:t>Change log</a:t>
            </a:r>
          </a:p>
        </p:txBody>
      </p:sp>
      <p:sp>
        <p:nvSpPr>
          <p:cNvPr id="3" name="Title 1">
            <a:extLst>
              <a:ext uri="{FF2B5EF4-FFF2-40B4-BE49-F238E27FC236}">
                <a16:creationId xmlns:a16="http://schemas.microsoft.com/office/drawing/2014/main" id="{D6D386C8-80FE-F140-900E-BA3405997C71}"/>
              </a:ext>
            </a:extLst>
          </p:cNvPr>
          <p:cNvSpPr txBox="1">
            <a:spLocks/>
          </p:cNvSpPr>
          <p:nvPr/>
        </p:nvSpPr>
        <p:spPr>
          <a:xfrm>
            <a:off x="838200" y="1690688"/>
            <a:ext cx="10515600" cy="4527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buFont typeface="Arial" panose="020B0604020202020204" pitchFamily="34" charset="0"/>
              <a:buChar char="•"/>
            </a:pPr>
            <a:r>
              <a:rPr lang="en-US" sz="1400" dirty="0">
                <a:latin typeface="+mn-lt"/>
              </a:rPr>
              <a:t>July 29</a:t>
            </a:r>
            <a:r>
              <a:rPr lang="en-US" sz="1400" baseline="30000" dirty="0">
                <a:latin typeface="+mn-lt"/>
              </a:rPr>
              <a:t>th</a:t>
            </a:r>
            <a:r>
              <a:rPr lang="en-US" sz="1400" dirty="0">
                <a:latin typeface="+mn-lt"/>
              </a:rPr>
              <a:t> 2021</a:t>
            </a:r>
          </a:p>
          <a:p>
            <a:pPr marL="628650" lvl="1" indent="-171450">
              <a:buFont typeface="Arial" panose="020B0604020202020204" pitchFamily="34" charset="0"/>
              <a:buChar char="•"/>
            </a:pPr>
            <a:r>
              <a:rPr lang="en-US" sz="1400" dirty="0"/>
              <a:t>Added ECS Anywhere introduction slides (game changer, how it works, benefits, pricing)</a:t>
            </a:r>
          </a:p>
          <a:p>
            <a:pPr marL="628650" lvl="1" indent="-171450">
              <a:buFont typeface="Arial" panose="020B0604020202020204" pitchFamily="34" charset="0"/>
              <a:buChar char="•"/>
            </a:pPr>
            <a:r>
              <a:rPr lang="en-US" sz="1400" dirty="0"/>
              <a:t>Updates ECS Networking slides to include ECS Anywhere and none option for ECS Anywhere</a:t>
            </a:r>
          </a:p>
          <a:p>
            <a:pPr marL="628650" lvl="1" indent="-171450">
              <a:buFont typeface="Arial" panose="020B0604020202020204" pitchFamily="34" charset="0"/>
              <a:buChar char="•"/>
            </a:pPr>
            <a:r>
              <a:rPr lang="en-US" sz="1400" dirty="0"/>
              <a:t>Updated Storage slide to reflect changes to free ephemeral storage and the ability to adjust the ephemeral storage </a:t>
            </a:r>
          </a:p>
          <a:p>
            <a:pPr marL="1085850" lvl="2" indent="-171450">
              <a:buFont typeface="Arial" panose="020B0604020202020204" pitchFamily="34" charset="0"/>
              <a:buChar char="•"/>
            </a:pPr>
            <a:r>
              <a:rPr lang="en-US" sz="1400" dirty="0">
                <a:hlinkClick r:id="rId3"/>
              </a:rPr>
              <a:t>https://aws.amazon.com/about-aws/whats-new/2021/04/amazon-ecs-aws-fargate-configure-size-ephemeral-storage-tasks/</a:t>
            </a:r>
            <a:r>
              <a:rPr lang="en-US" sz="1400" dirty="0"/>
              <a:t> </a:t>
            </a:r>
          </a:p>
          <a:p>
            <a:pPr marL="628650" lvl="1" indent="-171450">
              <a:buFont typeface="Arial" panose="020B0604020202020204" pitchFamily="34" charset="0"/>
              <a:buChar char="•"/>
            </a:pPr>
            <a:r>
              <a:rPr lang="en-US" sz="1400" dirty="0"/>
              <a:t>Added ECS Anywhere to the Hosting options on “AWS Container Services Landscape” slide. </a:t>
            </a:r>
          </a:p>
        </p:txBody>
      </p:sp>
    </p:spTree>
    <p:extLst>
      <p:ext uri="{BB962C8B-B14F-4D97-AF65-F5344CB8AC3E}">
        <p14:creationId xmlns:p14="http://schemas.microsoft.com/office/powerpoint/2010/main" val="507439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69240" y="289511"/>
            <a:ext cx="11655840" cy="899665"/>
          </a:xfrm>
        </p:spPr>
        <p:txBody>
          <a:bodyPr/>
          <a:lstStyle/>
          <a:p>
            <a:r>
              <a:rPr lang="en-US" dirty="0"/>
              <a:t>Amazon ECS constructs</a:t>
            </a:r>
          </a:p>
        </p:txBody>
      </p:sp>
      <p:sp>
        <p:nvSpPr>
          <p:cNvPr id="5" name="Rounded Rectangle 4">
            <a:extLst>
              <a:ext uri="{FF2B5EF4-FFF2-40B4-BE49-F238E27FC236}">
                <a16:creationId xmlns:a16="http://schemas.microsoft.com/office/drawing/2014/main" id="{23F7F0CD-68B9-3449-B654-647E2DFFEDFC}"/>
              </a:ext>
            </a:extLst>
          </p:cNvPr>
          <p:cNvSpPr/>
          <p:nvPr/>
        </p:nvSpPr>
        <p:spPr bwMode="auto">
          <a:xfrm>
            <a:off x="4455584" y="2573079"/>
            <a:ext cx="7133166" cy="3433045"/>
          </a:xfrm>
          <a:prstGeom prst="roundRect">
            <a:avLst>
              <a:gd name="adj" fmla="val 5556"/>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D5FA0F9E-A490-7D4C-9FCB-133E4DCE7148}"/>
              </a:ext>
            </a:extLst>
          </p:cNvPr>
          <p:cNvSpPr txBox="1">
            <a:spLocks/>
          </p:cNvSpPr>
          <p:nvPr/>
        </p:nvSpPr>
        <p:spPr>
          <a:xfrm>
            <a:off x="5294458" y="1407565"/>
            <a:ext cx="3905519" cy="1087605"/>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Cluster</a:t>
            </a:r>
          </a:p>
          <a:p>
            <a:pPr marL="285739" indent="-285739">
              <a:buFont typeface="Arial" panose="020B0604020202020204" pitchFamily="34" charset="0"/>
              <a:buChar char="•"/>
            </a:pPr>
            <a:r>
              <a:rPr lang="en-US" sz="1667" dirty="0"/>
              <a:t>Resource grouping and isolation</a:t>
            </a:r>
          </a:p>
          <a:p>
            <a:pPr marL="285739" indent="-285739">
              <a:buFont typeface="Arial" panose="020B0604020202020204" pitchFamily="34" charset="0"/>
              <a:buChar char="•"/>
            </a:pPr>
            <a:r>
              <a:rPr lang="en-US" sz="1667" dirty="0"/>
              <a:t>IAM permissions boundary</a:t>
            </a:r>
          </a:p>
        </p:txBody>
      </p:sp>
      <p:sp>
        <p:nvSpPr>
          <p:cNvPr id="10" name="Text Placeholder 3">
            <a:extLst>
              <a:ext uri="{FF2B5EF4-FFF2-40B4-BE49-F238E27FC236}">
                <a16:creationId xmlns:a16="http://schemas.microsoft.com/office/drawing/2014/main" id="{51801F37-0317-AB4D-9BA5-2ADF67464003}"/>
              </a:ext>
            </a:extLst>
          </p:cNvPr>
          <p:cNvSpPr txBox="1">
            <a:spLocks/>
          </p:cNvSpPr>
          <p:nvPr/>
        </p:nvSpPr>
        <p:spPr>
          <a:xfrm>
            <a:off x="4774879" y="4405686"/>
            <a:ext cx="3501288" cy="1318502"/>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Task</a:t>
            </a:r>
          </a:p>
          <a:p>
            <a:pPr marL="285739" indent="-285739">
              <a:buFont typeface="Arial" panose="020B0604020202020204" pitchFamily="34" charset="0"/>
              <a:buChar char="•"/>
            </a:pPr>
            <a:r>
              <a:rPr lang="en-US" sz="1667" dirty="0"/>
              <a:t>Running instance of a task definition</a:t>
            </a:r>
          </a:p>
          <a:p>
            <a:pPr marL="285739" indent="-285739">
              <a:buFont typeface="Arial" panose="020B0604020202020204" pitchFamily="34" charset="0"/>
              <a:buChar char="•"/>
            </a:pPr>
            <a:r>
              <a:rPr lang="en-US" sz="1667" dirty="0"/>
              <a:t>One or more containers</a:t>
            </a:r>
          </a:p>
        </p:txBody>
      </p:sp>
      <p:sp>
        <p:nvSpPr>
          <p:cNvPr id="11" name="Text Placeholder 3">
            <a:extLst>
              <a:ext uri="{FF2B5EF4-FFF2-40B4-BE49-F238E27FC236}">
                <a16:creationId xmlns:a16="http://schemas.microsoft.com/office/drawing/2014/main" id="{EBCF6400-521F-4640-9C28-4CDC73FDCA00}"/>
              </a:ext>
            </a:extLst>
          </p:cNvPr>
          <p:cNvSpPr txBox="1">
            <a:spLocks/>
          </p:cNvSpPr>
          <p:nvPr/>
        </p:nvSpPr>
        <p:spPr>
          <a:xfrm>
            <a:off x="515564" y="2912612"/>
            <a:ext cx="3783065" cy="3421514"/>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rgbClr val="FF5252"/>
                </a:solidFill>
              </a:rPr>
              <a:t>Task definition</a:t>
            </a:r>
            <a:endParaRPr lang="en-US" sz="2000" dirty="0">
              <a:solidFill>
                <a:srgbClr val="FF5252"/>
              </a:solidFill>
              <a:latin typeface="Amazon Ember" panose="02000000000000000000" pitchFamily="2" charset="0"/>
            </a:endParaRPr>
          </a:p>
          <a:p>
            <a:pPr marL="285739" indent="-285739">
              <a:buFont typeface="Arial" panose="020B0604020202020204" pitchFamily="34" charset="0"/>
              <a:buChar char="•"/>
            </a:pPr>
            <a:r>
              <a:rPr lang="en-US" sz="1667" dirty="0"/>
              <a:t>Template used by </a:t>
            </a:r>
            <a:r>
              <a:rPr lang="en-US" sz="1667" dirty="0">
                <a:solidFill>
                  <a:srgbClr val="FFFFFF"/>
                </a:solidFill>
              </a:rPr>
              <a:t>Amazon ECS</a:t>
            </a:r>
            <a:r>
              <a:rPr lang="en-US" sz="1667" dirty="0"/>
              <a:t> to </a:t>
            </a:r>
            <a:r>
              <a:rPr lang="en-US" sz="1667" dirty="0">
                <a:solidFill>
                  <a:srgbClr val="FFFFFF"/>
                </a:solidFill>
              </a:rPr>
              <a:t>launch</a:t>
            </a:r>
            <a:r>
              <a:rPr lang="en-US" sz="1667" dirty="0"/>
              <a:t> tasks</a:t>
            </a:r>
          </a:p>
          <a:p>
            <a:pPr marL="285739" indent="-285739">
              <a:buFont typeface="Arial" panose="020B0604020202020204" pitchFamily="34" charset="0"/>
              <a:buChar char="•"/>
            </a:pPr>
            <a:r>
              <a:rPr lang="en-US" sz="1667" dirty="0"/>
              <a:t>Parallels to docker run </a:t>
            </a:r>
            <a:r>
              <a:rPr lang="en-US" sz="1667" dirty="0">
                <a:solidFill>
                  <a:srgbClr val="FFFFFF"/>
                </a:solidFill>
              </a:rPr>
              <a:t>parameters</a:t>
            </a:r>
            <a:endParaRPr lang="en-US" sz="1667" dirty="0">
              <a:solidFill>
                <a:srgbClr val="FFFFFF"/>
              </a:solidFill>
              <a:latin typeface="Amazon Ember" panose="02000000000000000000" pitchFamily="2" charset="0"/>
            </a:endParaRPr>
          </a:p>
          <a:p>
            <a:pPr marL="285739" indent="-285739">
              <a:buFont typeface="Arial" panose="020B0604020202020204" pitchFamily="34" charset="0"/>
              <a:buChar char="•"/>
            </a:pPr>
            <a:r>
              <a:rPr lang="en-US" sz="1667" dirty="0"/>
              <a:t>Defines requirements: </a:t>
            </a:r>
          </a:p>
          <a:p>
            <a:pPr marL="621882" lvl="1" indent="-285739">
              <a:buFont typeface="Arial" panose="020B0604020202020204" pitchFamily="34" charset="0"/>
              <a:buChar char="•"/>
            </a:pPr>
            <a:r>
              <a:rPr lang="en-US" sz="1333" dirty="0"/>
              <a:t>CPU/Memory</a:t>
            </a:r>
          </a:p>
          <a:p>
            <a:pPr marL="621882" lvl="1" indent="-285739">
              <a:buFont typeface="Arial" panose="020B0604020202020204" pitchFamily="34" charset="0"/>
              <a:buChar char="•"/>
            </a:pPr>
            <a:r>
              <a:rPr lang="en-US" sz="1333" dirty="0"/>
              <a:t>Container </a:t>
            </a:r>
            <a:r>
              <a:rPr lang="en-US" sz="1333" dirty="0">
                <a:solidFill>
                  <a:srgbClr val="FFFFFF"/>
                </a:solidFill>
              </a:rPr>
              <a:t>image(s)</a:t>
            </a:r>
            <a:endParaRPr lang="en-US" sz="1333" dirty="0">
              <a:solidFill>
                <a:srgbClr val="FFFFFF"/>
              </a:solidFill>
              <a:latin typeface="Amazon Ember" panose="02000000000000000000" pitchFamily="2" charset="0"/>
            </a:endParaRPr>
          </a:p>
          <a:p>
            <a:pPr marL="621882" lvl="1" indent="-285739">
              <a:buFont typeface="Arial" panose="020B0604020202020204" pitchFamily="34" charset="0"/>
              <a:buChar char="•"/>
            </a:pPr>
            <a:r>
              <a:rPr lang="en-US" sz="1333" dirty="0"/>
              <a:t>Logging </a:t>
            </a:r>
          </a:p>
          <a:p>
            <a:pPr marL="621882" lvl="1" indent="-285739">
              <a:buFont typeface="Arial" panose="020B0604020202020204" pitchFamily="34" charset="0"/>
              <a:buChar char="•"/>
            </a:pPr>
            <a:r>
              <a:rPr lang="en-US" sz="1333" dirty="0"/>
              <a:t>IAM role</a:t>
            </a:r>
          </a:p>
          <a:p>
            <a:pPr marL="621882" lvl="1" indent="-285739">
              <a:buFont typeface="Arial" panose="020B0604020202020204" pitchFamily="34" charset="0"/>
              <a:buChar char="•"/>
            </a:pPr>
            <a:r>
              <a:rPr lang="en-US" sz="1333" dirty="0"/>
              <a:t>Etc.</a:t>
            </a:r>
          </a:p>
          <a:p>
            <a:endParaRPr lang="en-US" sz="1667" dirty="0"/>
          </a:p>
        </p:txBody>
      </p:sp>
      <p:grpSp>
        <p:nvGrpSpPr>
          <p:cNvPr id="31" name="Group 30">
            <a:extLst>
              <a:ext uri="{FF2B5EF4-FFF2-40B4-BE49-F238E27FC236}">
                <a16:creationId xmlns:a16="http://schemas.microsoft.com/office/drawing/2014/main" id="{BC5F7C50-A526-D643-BEAD-CF593D93AD64}"/>
              </a:ext>
            </a:extLst>
          </p:cNvPr>
          <p:cNvGrpSpPr/>
          <p:nvPr/>
        </p:nvGrpSpPr>
        <p:grpSpPr>
          <a:xfrm>
            <a:off x="5686929" y="3497564"/>
            <a:ext cx="893958" cy="700164"/>
            <a:chOff x="5628948" y="5340770"/>
            <a:chExt cx="1072750" cy="840196"/>
          </a:xfrm>
        </p:grpSpPr>
        <p:pic>
          <p:nvPicPr>
            <p:cNvPr id="32" name="Graphic 31">
              <a:extLst>
                <a:ext uri="{FF2B5EF4-FFF2-40B4-BE49-F238E27FC236}">
                  <a16:creationId xmlns:a16="http://schemas.microsoft.com/office/drawing/2014/main" id="{C6473B5F-C504-0646-9815-B8CEA5301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33" name="TextBox 32">
              <a:extLst>
                <a:ext uri="{FF2B5EF4-FFF2-40B4-BE49-F238E27FC236}">
                  <a16:creationId xmlns:a16="http://schemas.microsoft.com/office/drawing/2014/main" id="{B5B29BA8-C840-BD42-B4CC-F1EB11C94EA4}"/>
                </a:ext>
              </a:extLst>
            </p:cNvPr>
            <p:cNvSpPr txBox="1"/>
            <p:nvPr/>
          </p:nvSpPr>
          <p:spPr>
            <a:xfrm>
              <a:off x="5628948" y="5900812"/>
              <a:ext cx="1072750" cy="280154"/>
            </a:xfrm>
            <a:prstGeom prst="rect">
              <a:avLst/>
            </a:prstGeom>
            <a:noFill/>
          </p:spPr>
          <p:txBody>
            <a:bodyPr wrap="square" rtlCol="0">
              <a:spAutoFit/>
            </a:bodyPr>
            <a:lstStyle/>
            <a:p>
              <a:pPr algn="ctr"/>
              <a:r>
                <a:rPr lang="en-US" sz="917" dirty="0"/>
                <a:t>Container</a:t>
              </a:r>
              <a:r>
                <a:rPr lang="en-US" sz="917" dirty="0">
                  <a:solidFill>
                    <a:srgbClr val="232F3E"/>
                  </a:solidFill>
                </a:rPr>
                <a:t> 1</a:t>
              </a:r>
            </a:p>
          </p:txBody>
        </p:sp>
      </p:grpSp>
      <p:grpSp>
        <p:nvGrpSpPr>
          <p:cNvPr id="34" name="Group 33">
            <a:extLst>
              <a:ext uri="{FF2B5EF4-FFF2-40B4-BE49-F238E27FC236}">
                <a16:creationId xmlns:a16="http://schemas.microsoft.com/office/drawing/2014/main" id="{593FD9CD-6B3C-E549-8E52-A340022B034B}"/>
              </a:ext>
            </a:extLst>
          </p:cNvPr>
          <p:cNvGrpSpPr/>
          <p:nvPr/>
        </p:nvGrpSpPr>
        <p:grpSpPr>
          <a:xfrm>
            <a:off x="6286146" y="3494217"/>
            <a:ext cx="893958" cy="703509"/>
            <a:chOff x="5618382" y="5340770"/>
            <a:chExt cx="1072750" cy="844210"/>
          </a:xfrm>
        </p:grpSpPr>
        <p:pic>
          <p:nvPicPr>
            <p:cNvPr id="35" name="Graphic 34">
              <a:extLst>
                <a:ext uri="{FF2B5EF4-FFF2-40B4-BE49-F238E27FC236}">
                  <a16:creationId xmlns:a16="http://schemas.microsoft.com/office/drawing/2014/main" id="{12B4E21F-E3DB-E944-8C39-27A6AD0B7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36" name="TextBox 35">
              <a:extLst>
                <a:ext uri="{FF2B5EF4-FFF2-40B4-BE49-F238E27FC236}">
                  <a16:creationId xmlns:a16="http://schemas.microsoft.com/office/drawing/2014/main" id="{5A14E910-1458-2F41-87D1-DBBE0017A73C}"/>
                </a:ext>
              </a:extLst>
            </p:cNvPr>
            <p:cNvSpPr txBox="1"/>
            <p:nvPr/>
          </p:nvSpPr>
          <p:spPr>
            <a:xfrm>
              <a:off x="5618382" y="5904826"/>
              <a:ext cx="1072750" cy="280154"/>
            </a:xfrm>
            <a:prstGeom prst="rect">
              <a:avLst/>
            </a:prstGeom>
            <a:noFill/>
          </p:spPr>
          <p:txBody>
            <a:bodyPr wrap="square" rtlCol="0">
              <a:spAutoFit/>
            </a:bodyPr>
            <a:lstStyle/>
            <a:p>
              <a:pPr algn="ctr"/>
              <a:r>
                <a:rPr lang="en-US" sz="917" dirty="0"/>
                <a:t>Container</a:t>
              </a:r>
              <a:r>
                <a:rPr lang="en-US" sz="917" dirty="0">
                  <a:solidFill>
                    <a:srgbClr val="232F3E"/>
                  </a:solidFill>
                </a:rPr>
                <a:t> 1</a:t>
              </a:r>
            </a:p>
          </p:txBody>
        </p:sp>
      </p:grpSp>
      <p:sp>
        <p:nvSpPr>
          <p:cNvPr id="52" name="Rounded Rectangle 51">
            <a:extLst>
              <a:ext uri="{FF2B5EF4-FFF2-40B4-BE49-F238E27FC236}">
                <a16:creationId xmlns:a16="http://schemas.microsoft.com/office/drawing/2014/main" id="{EA2B7F5A-ADAB-5A4C-99B6-A2BFFF81998A}"/>
              </a:ext>
            </a:extLst>
          </p:cNvPr>
          <p:cNvSpPr/>
          <p:nvPr/>
        </p:nvSpPr>
        <p:spPr bwMode="auto">
          <a:xfrm>
            <a:off x="5630312" y="3304728"/>
            <a:ext cx="1513176" cy="1001131"/>
          </a:xfrm>
          <a:prstGeom prst="roundRect">
            <a:avLst>
              <a:gd name="adj" fmla="val 5556"/>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112CEF99-2520-7A4F-8141-9227CAF7BC65}"/>
              </a:ext>
            </a:extLst>
          </p:cNvPr>
          <p:cNvCxnSpPr>
            <a:cxnSpLocks/>
          </p:cNvCxnSpPr>
          <p:nvPr/>
        </p:nvCxnSpPr>
        <p:spPr>
          <a:xfrm>
            <a:off x="2410840" y="2573080"/>
            <a:ext cx="2876804" cy="96660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A1DDB7B-AC7A-CF49-91DC-491E17B2DFE9}"/>
              </a:ext>
            </a:extLst>
          </p:cNvPr>
          <p:cNvGrpSpPr/>
          <p:nvPr/>
        </p:nvGrpSpPr>
        <p:grpSpPr>
          <a:xfrm>
            <a:off x="1157402" y="1892935"/>
            <a:ext cx="917583" cy="923330"/>
            <a:chOff x="1388882" y="2271521"/>
            <a:chExt cx="1101100" cy="1107995"/>
          </a:xfrm>
        </p:grpSpPr>
        <p:sp>
          <p:nvSpPr>
            <p:cNvPr id="64" name="Rectangle 63">
              <a:extLst>
                <a:ext uri="{FF2B5EF4-FFF2-40B4-BE49-F238E27FC236}">
                  <a16:creationId xmlns:a16="http://schemas.microsoft.com/office/drawing/2014/main" id="{464108EA-478C-E64F-B46D-260210C10750}"/>
                </a:ext>
              </a:extLst>
            </p:cNvPr>
            <p:cNvSpPr/>
            <p:nvPr/>
          </p:nvSpPr>
          <p:spPr bwMode="auto">
            <a:xfrm>
              <a:off x="1478564" y="2280967"/>
              <a:ext cx="921736" cy="9829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BE04F90-6473-2143-869E-EDEDF477A093}"/>
                </a:ext>
              </a:extLst>
            </p:cNvPr>
            <p:cNvSpPr txBox="1"/>
            <p:nvPr/>
          </p:nvSpPr>
          <p:spPr>
            <a:xfrm>
              <a:off x="1388882" y="2271521"/>
              <a:ext cx="1101100" cy="1107995"/>
            </a:xfrm>
            <a:prstGeom prst="rect">
              <a:avLst/>
            </a:prstGeom>
            <a:noFill/>
          </p:spPr>
          <p:txBody>
            <a:bodyPr wrap="square" lIns="152400" tIns="121920" rIns="152400" bIns="121920" rtlCol="0">
              <a:spAutoFit/>
            </a:bodyPr>
            <a:lstStyle/>
            <a:p>
              <a:pPr algn="ctr">
                <a:lnSpc>
                  <a:spcPct val="90000"/>
                </a:lnSpc>
                <a:spcAft>
                  <a:spcPts val="1500"/>
                </a:spcAft>
              </a:pPr>
              <a:r>
                <a:rPr lang="en-US" sz="2000" b="1" dirty="0">
                  <a:solidFill>
                    <a:srgbClr val="000000"/>
                  </a:solidFill>
                </a:rPr>
                <a:t>{ ;</a:t>
              </a:r>
              <a:r>
                <a:rPr lang="en-US" sz="2000" b="1" dirty="0">
                  <a:solidFill>
                    <a:schemeClr val="bg1"/>
                  </a:solidFill>
                </a:rPr>
                <a:t> }</a:t>
              </a:r>
            </a:p>
            <a:p>
              <a:pPr algn="ctr">
                <a:lnSpc>
                  <a:spcPct val="90000"/>
                </a:lnSpc>
                <a:spcAft>
                  <a:spcPts val="1500"/>
                </a:spcAft>
              </a:pPr>
              <a:r>
                <a:rPr lang="en-US" sz="1500" b="1" dirty="0">
                  <a:solidFill>
                    <a:schemeClr val="bg1"/>
                  </a:solidFill>
                </a:rPr>
                <a:t>JSON</a:t>
              </a:r>
            </a:p>
          </p:txBody>
        </p:sp>
        <p:cxnSp>
          <p:nvCxnSpPr>
            <p:cNvPr id="67" name="Straight Connector 66">
              <a:extLst>
                <a:ext uri="{FF2B5EF4-FFF2-40B4-BE49-F238E27FC236}">
                  <a16:creationId xmlns:a16="http://schemas.microsoft.com/office/drawing/2014/main" id="{1E5ACA94-E6B1-684A-8D88-11CA28F06ED9}"/>
                </a:ext>
              </a:extLst>
            </p:cNvPr>
            <p:cNvCxnSpPr>
              <a:cxnSpLocks/>
            </p:cNvCxnSpPr>
            <p:nvPr/>
          </p:nvCxnSpPr>
          <p:spPr>
            <a:xfrm>
              <a:off x="1478564" y="2854351"/>
              <a:ext cx="921736"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B1066FEF-0112-024D-8B46-AD83F88BACBA}"/>
              </a:ext>
            </a:extLst>
          </p:cNvPr>
          <p:cNvSpPr/>
          <p:nvPr/>
        </p:nvSpPr>
        <p:spPr>
          <a:xfrm>
            <a:off x="5506108" y="2770191"/>
            <a:ext cx="1784357" cy="1635237"/>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ln w="0"/>
              <a:solidFill>
                <a:schemeClr val="accent1"/>
              </a:solidFill>
            </a:endParaRPr>
          </a:p>
        </p:txBody>
      </p:sp>
      <p:pic>
        <p:nvPicPr>
          <p:cNvPr id="42" name="Graphic 41">
            <a:extLst>
              <a:ext uri="{FF2B5EF4-FFF2-40B4-BE49-F238E27FC236}">
                <a16:creationId xmlns:a16="http://schemas.microsoft.com/office/drawing/2014/main" id="{9BC4EE13-9454-0E43-9DE7-02D0DFE666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6108" y="2770193"/>
            <a:ext cx="359536" cy="384516"/>
          </a:xfrm>
          <a:prstGeom prst="rect">
            <a:avLst/>
          </a:prstGeom>
        </p:spPr>
      </p:pic>
      <p:sp>
        <p:nvSpPr>
          <p:cNvPr id="43" name="Text Placeholder 3">
            <a:extLst>
              <a:ext uri="{FF2B5EF4-FFF2-40B4-BE49-F238E27FC236}">
                <a16:creationId xmlns:a16="http://schemas.microsoft.com/office/drawing/2014/main" id="{A3A2D32D-80DE-0E43-8E01-A2DA4F04A150}"/>
              </a:ext>
            </a:extLst>
          </p:cNvPr>
          <p:cNvSpPr txBox="1">
            <a:spLocks/>
          </p:cNvSpPr>
          <p:nvPr/>
        </p:nvSpPr>
        <p:spPr>
          <a:xfrm>
            <a:off x="7235285" y="2644388"/>
            <a:ext cx="1643669" cy="800219"/>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Container Instance</a:t>
            </a:r>
          </a:p>
        </p:txBody>
      </p:sp>
    </p:spTree>
    <p:extLst>
      <p:ext uri="{BB962C8B-B14F-4D97-AF65-F5344CB8AC3E}">
        <p14:creationId xmlns:p14="http://schemas.microsoft.com/office/powerpoint/2010/main" val="6886153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69240" y="289511"/>
            <a:ext cx="11655840" cy="899665"/>
          </a:xfrm>
        </p:spPr>
        <p:txBody>
          <a:bodyPr/>
          <a:lstStyle/>
          <a:p>
            <a:r>
              <a:rPr lang="en-US" dirty="0"/>
              <a:t>Amazon ECS constructs</a:t>
            </a:r>
          </a:p>
        </p:txBody>
      </p:sp>
      <p:sp>
        <p:nvSpPr>
          <p:cNvPr id="5" name="Rounded Rectangle 4">
            <a:extLst>
              <a:ext uri="{FF2B5EF4-FFF2-40B4-BE49-F238E27FC236}">
                <a16:creationId xmlns:a16="http://schemas.microsoft.com/office/drawing/2014/main" id="{23F7F0CD-68B9-3449-B654-647E2DFFEDFC}"/>
              </a:ext>
            </a:extLst>
          </p:cNvPr>
          <p:cNvSpPr/>
          <p:nvPr/>
        </p:nvSpPr>
        <p:spPr bwMode="auto">
          <a:xfrm>
            <a:off x="4455584" y="2573079"/>
            <a:ext cx="7133166" cy="3433045"/>
          </a:xfrm>
          <a:prstGeom prst="roundRect">
            <a:avLst>
              <a:gd name="adj" fmla="val 5556"/>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D5FA0F9E-A490-7D4C-9FCB-133E4DCE7148}"/>
              </a:ext>
            </a:extLst>
          </p:cNvPr>
          <p:cNvSpPr txBox="1">
            <a:spLocks/>
          </p:cNvSpPr>
          <p:nvPr/>
        </p:nvSpPr>
        <p:spPr>
          <a:xfrm>
            <a:off x="5294458" y="1407565"/>
            <a:ext cx="3905519" cy="1087605"/>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Cluster</a:t>
            </a:r>
          </a:p>
          <a:p>
            <a:pPr marL="285739" indent="-285739">
              <a:buFont typeface="Arial" panose="020B0604020202020204" pitchFamily="34" charset="0"/>
              <a:buChar char="•"/>
            </a:pPr>
            <a:r>
              <a:rPr lang="en-US" sz="1667" dirty="0"/>
              <a:t>Resource grouping and isolation</a:t>
            </a:r>
          </a:p>
          <a:p>
            <a:pPr marL="285739" indent="-285739">
              <a:buFont typeface="Arial" panose="020B0604020202020204" pitchFamily="34" charset="0"/>
              <a:buChar char="•"/>
            </a:pPr>
            <a:r>
              <a:rPr lang="en-US" sz="1667" dirty="0"/>
              <a:t>IAM permissions boundary</a:t>
            </a:r>
          </a:p>
        </p:txBody>
      </p:sp>
      <p:sp>
        <p:nvSpPr>
          <p:cNvPr id="9" name="Text Placeholder 3">
            <a:extLst>
              <a:ext uri="{FF2B5EF4-FFF2-40B4-BE49-F238E27FC236}">
                <a16:creationId xmlns:a16="http://schemas.microsoft.com/office/drawing/2014/main" id="{173D2860-3472-FF44-B352-34CD124A89F8}"/>
              </a:ext>
            </a:extLst>
          </p:cNvPr>
          <p:cNvSpPr txBox="1">
            <a:spLocks/>
          </p:cNvSpPr>
          <p:nvPr/>
        </p:nvSpPr>
        <p:spPr>
          <a:xfrm>
            <a:off x="7975569" y="4405686"/>
            <a:ext cx="3285098" cy="1600695"/>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Service</a:t>
            </a:r>
          </a:p>
          <a:p>
            <a:pPr marL="285739" indent="-285739">
              <a:buFont typeface="Arial" panose="020B0604020202020204" pitchFamily="34" charset="0"/>
              <a:buChar char="•"/>
            </a:pPr>
            <a:r>
              <a:rPr lang="en-US" sz="1667" dirty="0"/>
              <a:t>Maintains desired # of running </a:t>
            </a:r>
            <a:r>
              <a:rPr lang="en-US" sz="1667" dirty="0">
                <a:solidFill>
                  <a:srgbClr val="FFFFFF"/>
                </a:solidFill>
              </a:rPr>
              <a:t>tasks</a:t>
            </a:r>
            <a:endParaRPr lang="en-US" sz="1667" dirty="0">
              <a:solidFill>
                <a:srgbClr val="FFFFFF"/>
              </a:solidFill>
              <a:latin typeface="Amazon Ember" panose="02000000000000000000" pitchFamily="2" charset="0"/>
            </a:endParaRPr>
          </a:p>
          <a:p>
            <a:pPr marL="285739" indent="-285739">
              <a:buFont typeface="Arial" panose="020B0604020202020204" pitchFamily="34" charset="0"/>
              <a:buChar char="•"/>
            </a:pPr>
            <a:r>
              <a:rPr lang="en-US" sz="1667" dirty="0"/>
              <a:t>Replaces unhealthy </a:t>
            </a:r>
            <a:r>
              <a:rPr lang="en-US" sz="1667" dirty="0">
                <a:solidFill>
                  <a:srgbClr val="FFFFFF"/>
                </a:solidFill>
              </a:rPr>
              <a:t>tasks</a:t>
            </a:r>
            <a:endParaRPr lang="en-US" sz="1667" dirty="0">
              <a:solidFill>
                <a:srgbClr val="FFFFFF"/>
              </a:solidFill>
              <a:latin typeface="Amazon Ember" panose="02000000000000000000" pitchFamily="2" charset="0"/>
            </a:endParaRPr>
          </a:p>
          <a:p>
            <a:pPr marL="285739" indent="-285739">
              <a:buFont typeface="Arial" panose="020B0604020202020204" pitchFamily="34" charset="0"/>
              <a:buChar char="•"/>
            </a:pPr>
            <a:r>
              <a:rPr lang="en-US" sz="1667" dirty="0">
                <a:solidFill>
                  <a:srgbClr val="FFFFFF"/>
                </a:solidFill>
              </a:rPr>
              <a:t>ELB</a:t>
            </a:r>
            <a:r>
              <a:rPr lang="en-US" sz="1667" dirty="0"/>
              <a:t> integration</a:t>
            </a:r>
          </a:p>
        </p:txBody>
      </p:sp>
      <p:sp>
        <p:nvSpPr>
          <p:cNvPr id="10" name="Text Placeholder 3">
            <a:extLst>
              <a:ext uri="{FF2B5EF4-FFF2-40B4-BE49-F238E27FC236}">
                <a16:creationId xmlns:a16="http://schemas.microsoft.com/office/drawing/2014/main" id="{51801F37-0317-AB4D-9BA5-2ADF67464003}"/>
              </a:ext>
            </a:extLst>
          </p:cNvPr>
          <p:cNvSpPr txBox="1">
            <a:spLocks/>
          </p:cNvSpPr>
          <p:nvPr/>
        </p:nvSpPr>
        <p:spPr>
          <a:xfrm>
            <a:off x="4774879" y="4405686"/>
            <a:ext cx="3501288" cy="1318502"/>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Task</a:t>
            </a:r>
          </a:p>
          <a:p>
            <a:pPr marL="285739" indent="-285739">
              <a:buFont typeface="Arial" panose="020B0604020202020204" pitchFamily="34" charset="0"/>
              <a:buChar char="•"/>
            </a:pPr>
            <a:r>
              <a:rPr lang="en-US" sz="1667" dirty="0"/>
              <a:t>Running instance of a task definition</a:t>
            </a:r>
          </a:p>
          <a:p>
            <a:pPr marL="285739" indent="-285739">
              <a:buFont typeface="Arial" panose="020B0604020202020204" pitchFamily="34" charset="0"/>
              <a:buChar char="•"/>
            </a:pPr>
            <a:r>
              <a:rPr lang="en-US" sz="1667" dirty="0"/>
              <a:t>One or more containers</a:t>
            </a:r>
          </a:p>
        </p:txBody>
      </p:sp>
      <p:sp>
        <p:nvSpPr>
          <p:cNvPr id="11" name="Text Placeholder 3">
            <a:extLst>
              <a:ext uri="{FF2B5EF4-FFF2-40B4-BE49-F238E27FC236}">
                <a16:creationId xmlns:a16="http://schemas.microsoft.com/office/drawing/2014/main" id="{EBCF6400-521F-4640-9C28-4CDC73FDCA00}"/>
              </a:ext>
            </a:extLst>
          </p:cNvPr>
          <p:cNvSpPr txBox="1">
            <a:spLocks/>
          </p:cNvSpPr>
          <p:nvPr/>
        </p:nvSpPr>
        <p:spPr>
          <a:xfrm>
            <a:off x="515564" y="2912612"/>
            <a:ext cx="3783065" cy="3421514"/>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rgbClr val="FF5252"/>
                </a:solidFill>
              </a:rPr>
              <a:t>Task definition</a:t>
            </a:r>
            <a:endParaRPr lang="en-US" sz="2000" dirty="0">
              <a:solidFill>
                <a:srgbClr val="FF5252"/>
              </a:solidFill>
              <a:latin typeface="Amazon Ember" panose="02000000000000000000" pitchFamily="2" charset="0"/>
            </a:endParaRPr>
          </a:p>
          <a:p>
            <a:pPr marL="285739" indent="-285739">
              <a:buFont typeface="Arial" panose="020B0604020202020204" pitchFamily="34" charset="0"/>
              <a:buChar char="•"/>
            </a:pPr>
            <a:r>
              <a:rPr lang="en-US" sz="1667" dirty="0"/>
              <a:t>Template used by </a:t>
            </a:r>
            <a:r>
              <a:rPr lang="en-US" sz="1667" dirty="0">
                <a:solidFill>
                  <a:srgbClr val="FFFFFF"/>
                </a:solidFill>
              </a:rPr>
              <a:t>Amazon ECS</a:t>
            </a:r>
            <a:r>
              <a:rPr lang="en-US" sz="1667" dirty="0"/>
              <a:t> to </a:t>
            </a:r>
            <a:r>
              <a:rPr lang="en-US" sz="1667" dirty="0">
                <a:solidFill>
                  <a:srgbClr val="FFFFFF"/>
                </a:solidFill>
              </a:rPr>
              <a:t>launch</a:t>
            </a:r>
            <a:r>
              <a:rPr lang="en-US" sz="1667" dirty="0"/>
              <a:t> tasks</a:t>
            </a:r>
          </a:p>
          <a:p>
            <a:pPr marL="285739" indent="-285739">
              <a:buFont typeface="Arial" panose="020B0604020202020204" pitchFamily="34" charset="0"/>
              <a:buChar char="•"/>
            </a:pPr>
            <a:r>
              <a:rPr lang="en-US" sz="1667" dirty="0"/>
              <a:t>Parallels to docker run </a:t>
            </a:r>
            <a:r>
              <a:rPr lang="en-US" sz="1667" dirty="0">
                <a:solidFill>
                  <a:srgbClr val="FFFFFF"/>
                </a:solidFill>
              </a:rPr>
              <a:t>parameters</a:t>
            </a:r>
            <a:endParaRPr lang="en-US" sz="1667" dirty="0">
              <a:solidFill>
                <a:srgbClr val="FFFFFF"/>
              </a:solidFill>
              <a:latin typeface="Amazon Ember" panose="02000000000000000000" pitchFamily="2" charset="0"/>
            </a:endParaRPr>
          </a:p>
          <a:p>
            <a:pPr marL="285739" indent="-285739">
              <a:buFont typeface="Arial" panose="020B0604020202020204" pitchFamily="34" charset="0"/>
              <a:buChar char="•"/>
            </a:pPr>
            <a:r>
              <a:rPr lang="en-US" sz="1667" dirty="0"/>
              <a:t>Defines requirements: </a:t>
            </a:r>
          </a:p>
          <a:p>
            <a:pPr marL="621882" lvl="1" indent="-285739">
              <a:buFont typeface="Arial" panose="020B0604020202020204" pitchFamily="34" charset="0"/>
              <a:buChar char="•"/>
            </a:pPr>
            <a:r>
              <a:rPr lang="en-US" sz="1333" dirty="0"/>
              <a:t>CPU/Memory</a:t>
            </a:r>
          </a:p>
          <a:p>
            <a:pPr marL="621882" lvl="1" indent="-285739">
              <a:buFont typeface="Arial" panose="020B0604020202020204" pitchFamily="34" charset="0"/>
              <a:buChar char="•"/>
            </a:pPr>
            <a:r>
              <a:rPr lang="en-US" sz="1333" dirty="0"/>
              <a:t>Container </a:t>
            </a:r>
            <a:r>
              <a:rPr lang="en-US" sz="1333" dirty="0">
                <a:solidFill>
                  <a:srgbClr val="FFFFFF"/>
                </a:solidFill>
              </a:rPr>
              <a:t>image(s)</a:t>
            </a:r>
            <a:endParaRPr lang="en-US" sz="1333" dirty="0">
              <a:solidFill>
                <a:srgbClr val="FFFFFF"/>
              </a:solidFill>
              <a:latin typeface="Amazon Ember" panose="02000000000000000000" pitchFamily="2" charset="0"/>
            </a:endParaRPr>
          </a:p>
          <a:p>
            <a:pPr marL="621882" lvl="1" indent="-285739">
              <a:buFont typeface="Arial" panose="020B0604020202020204" pitchFamily="34" charset="0"/>
              <a:buChar char="•"/>
            </a:pPr>
            <a:r>
              <a:rPr lang="en-US" sz="1333" dirty="0"/>
              <a:t>Logging </a:t>
            </a:r>
          </a:p>
          <a:p>
            <a:pPr marL="621882" lvl="1" indent="-285739">
              <a:buFont typeface="Arial" panose="020B0604020202020204" pitchFamily="34" charset="0"/>
              <a:buChar char="•"/>
            </a:pPr>
            <a:r>
              <a:rPr lang="en-US" sz="1333" dirty="0"/>
              <a:t>IAM role</a:t>
            </a:r>
          </a:p>
          <a:p>
            <a:pPr marL="621882" lvl="1" indent="-285739">
              <a:buFont typeface="Arial" panose="020B0604020202020204" pitchFamily="34" charset="0"/>
              <a:buChar char="•"/>
            </a:pPr>
            <a:r>
              <a:rPr lang="en-US" sz="1333" dirty="0"/>
              <a:t>Etc.</a:t>
            </a:r>
          </a:p>
          <a:p>
            <a:endParaRPr lang="en-US" sz="1667" dirty="0"/>
          </a:p>
        </p:txBody>
      </p:sp>
      <p:grpSp>
        <p:nvGrpSpPr>
          <p:cNvPr id="13" name="Group 12">
            <a:extLst>
              <a:ext uri="{FF2B5EF4-FFF2-40B4-BE49-F238E27FC236}">
                <a16:creationId xmlns:a16="http://schemas.microsoft.com/office/drawing/2014/main" id="{A2198981-20F4-5F42-8603-227BC810F3DE}"/>
              </a:ext>
            </a:extLst>
          </p:cNvPr>
          <p:cNvGrpSpPr/>
          <p:nvPr/>
        </p:nvGrpSpPr>
        <p:grpSpPr>
          <a:xfrm>
            <a:off x="9774203" y="2918874"/>
            <a:ext cx="893958" cy="745267"/>
            <a:chOff x="5561009" y="5340770"/>
            <a:chExt cx="1072750" cy="894320"/>
          </a:xfrm>
        </p:grpSpPr>
        <p:pic>
          <p:nvPicPr>
            <p:cNvPr id="29" name="Graphic 28">
              <a:extLst>
                <a:ext uri="{FF2B5EF4-FFF2-40B4-BE49-F238E27FC236}">
                  <a16:creationId xmlns:a16="http://schemas.microsoft.com/office/drawing/2014/main" id="{A9B67EB5-05F2-7D49-BCB1-C4DF0C8E3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30" name="TextBox 29">
              <a:extLst>
                <a:ext uri="{FF2B5EF4-FFF2-40B4-BE49-F238E27FC236}">
                  <a16:creationId xmlns:a16="http://schemas.microsoft.com/office/drawing/2014/main" id="{92B51AA1-5A0E-B14E-AEBA-6D8B6C5F49E2}"/>
                </a:ext>
              </a:extLst>
            </p:cNvPr>
            <p:cNvSpPr txBox="1"/>
            <p:nvPr/>
          </p:nvSpPr>
          <p:spPr>
            <a:xfrm>
              <a:off x="5561009" y="5954936"/>
              <a:ext cx="1072750" cy="280154"/>
            </a:xfrm>
            <a:prstGeom prst="rect">
              <a:avLst/>
            </a:prstGeom>
            <a:noFill/>
          </p:spPr>
          <p:txBody>
            <a:bodyPr wrap="square" rtlCol="0">
              <a:spAutoFit/>
            </a:bodyPr>
            <a:lstStyle/>
            <a:p>
              <a:pPr algn="ctr"/>
              <a:r>
                <a:rPr lang="en-US" sz="917" dirty="0">
                  <a:solidFill>
                    <a:srgbClr val="232F3E"/>
                  </a:solidFill>
                </a:rPr>
                <a:t>Container 1</a:t>
              </a:r>
            </a:p>
          </p:txBody>
        </p:sp>
      </p:grpSp>
      <p:grpSp>
        <p:nvGrpSpPr>
          <p:cNvPr id="15" name="Group 14">
            <a:extLst>
              <a:ext uri="{FF2B5EF4-FFF2-40B4-BE49-F238E27FC236}">
                <a16:creationId xmlns:a16="http://schemas.microsoft.com/office/drawing/2014/main" id="{06AC023B-8A09-E248-8B95-216D1C28B65E}"/>
              </a:ext>
            </a:extLst>
          </p:cNvPr>
          <p:cNvGrpSpPr/>
          <p:nvPr/>
        </p:nvGrpSpPr>
        <p:grpSpPr>
          <a:xfrm>
            <a:off x="9774203" y="3488012"/>
            <a:ext cx="893958" cy="745267"/>
            <a:chOff x="5561009" y="5340770"/>
            <a:chExt cx="1072750" cy="894320"/>
          </a:xfrm>
        </p:grpSpPr>
        <p:pic>
          <p:nvPicPr>
            <p:cNvPr id="25" name="Graphic 24">
              <a:extLst>
                <a:ext uri="{FF2B5EF4-FFF2-40B4-BE49-F238E27FC236}">
                  <a16:creationId xmlns:a16="http://schemas.microsoft.com/office/drawing/2014/main" id="{2472BF08-77E2-184F-9593-20CE1BDD4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26" name="TextBox 25">
              <a:extLst>
                <a:ext uri="{FF2B5EF4-FFF2-40B4-BE49-F238E27FC236}">
                  <a16:creationId xmlns:a16="http://schemas.microsoft.com/office/drawing/2014/main" id="{91B9E1BB-66CA-E244-ADDF-88344B61DC3D}"/>
                </a:ext>
              </a:extLst>
            </p:cNvPr>
            <p:cNvSpPr txBox="1"/>
            <p:nvPr/>
          </p:nvSpPr>
          <p:spPr>
            <a:xfrm>
              <a:off x="5561009" y="5954936"/>
              <a:ext cx="1072750" cy="280154"/>
            </a:xfrm>
            <a:prstGeom prst="rect">
              <a:avLst/>
            </a:prstGeom>
            <a:noFill/>
          </p:spPr>
          <p:txBody>
            <a:bodyPr wrap="square" rtlCol="0">
              <a:spAutoFit/>
            </a:bodyPr>
            <a:lstStyle/>
            <a:p>
              <a:pPr algn="ctr"/>
              <a:r>
                <a:rPr lang="en-US" sz="917" dirty="0">
                  <a:solidFill>
                    <a:srgbClr val="232F3E"/>
                  </a:solidFill>
                </a:rPr>
                <a:t>Container 1</a:t>
              </a:r>
            </a:p>
          </p:txBody>
        </p:sp>
      </p:grpSp>
      <p:grpSp>
        <p:nvGrpSpPr>
          <p:cNvPr id="17" name="Group 16">
            <a:extLst>
              <a:ext uri="{FF2B5EF4-FFF2-40B4-BE49-F238E27FC236}">
                <a16:creationId xmlns:a16="http://schemas.microsoft.com/office/drawing/2014/main" id="{0073DFE0-4606-0245-B674-FE94DA2469A9}"/>
              </a:ext>
            </a:extLst>
          </p:cNvPr>
          <p:cNvGrpSpPr/>
          <p:nvPr/>
        </p:nvGrpSpPr>
        <p:grpSpPr>
          <a:xfrm>
            <a:off x="9774203" y="4067734"/>
            <a:ext cx="893958" cy="745267"/>
            <a:chOff x="5561009" y="5340770"/>
            <a:chExt cx="1072750" cy="894320"/>
          </a:xfrm>
        </p:grpSpPr>
        <p:pic>
          <p:nvPicPr>
            <p:cNvPr id="21" name="Graphic 20">
              <a:extLst>
                <a:ext uri="{FF2B5EF4-FFF2-40B4-BE49-F238E27FC236}">
                  <a16:creationId xmlns:a16="http://schemas.microsoft.com/office/drawing/2014/main" id="{025CBB74-4A01-5C49-9420-B8C370D8A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22" name="TextBox 21">
              <a:extLst>
                <a:ext uri="{FF2B5EF4-FFF2-40B4-BE49-F238E27FC236}">
                  <a16:creationId xmlns:a16="http://schemas.microsoft.com/office/drawing/2014/main" id="{155144F3-4EEF-8D4E-A58A-099F490B2137}"/>
                </a:ext>
              </a:extLst>
            </p:cNvPr>
            <p:cNvSpPr txBox="1"/>
            <p:nvPr/>
          </p:nvSpPr>
          <p:spPr>
            <a:xfrm>
              <a:off x="5561009" y="5954936"/>
              <a:ext cx="1072750" cy="280154"/>
            </a:xfrm>
            <a:prstGeom prst="rect">
              <a:avLst/>
            </a:prstGeom>
            <a:noFill/>
          </p:spPr>
          <p:txBody>
            <a:bodyPr wrap="square" rtlCol="0">
              <a:spAutoFit/>
            </a:bodyPr>
            <a:lstStyle/>
            <a:p>
              <a:pPr algn="ctr"/>
              <a:r>
                <a:rPr lang="en-US" sz="917" dirty="0">
                  <a:solidFill>
                    <a:srgbClr val="232F3E"/>
                  </a:solidFill>
                </a:rPr>
                <a:t>Container 1</a:t>
              </a:r>
            </a:p>
          </p:txBody>
        </p:sp>
      </p:grpSp>
      <p:grpSp>
        <p:nvGrpSpPr>
          <p:cNvPr id="31" name="Group 30">
            <a:extLst>
              <a:ext uri="{FF2B5EF4-FFF2-40B4-BE49-F238E27FC236}">
                <a16:creationId xmlns:a16="http://schemas.microsoft.com/office/drawing/2014/main" id="{BC5F7C50-A526-D643-BEAD-CF593D93AD64}"/>
              </a:ext>
            </a:extLst>
          </p:cNvPr>
          <p:cNvGrpSpPr/>
          <p:nvPr/>
        </p:nvGrpSpPr>
        <p:grpSpPr>
          <a:xfrm>
            <a:off x="5686929" y="3497564"/>
            <a:ext cx="893958" cy="700164"/>
            <a:chOff x="5628948" y="5340770"/>
            <a:chExt cx="1072750" cy="840196"/>
          </a:xfrm>
        </p:grpSpPr>
        <p:pic>
          <p:nvPicPr>
            <p:cNvPr id="32" name="Graphic 31">
              <a:extLst>
                <a:ext uri="{FF2B5EF4-FFF2-40B4-BE49-F238E27FC236}">
                  <a16:creationId xmlns:a16="http://schemas.microsoft.com/office/drawing/2014/main" id="{C6473B5F-C504-0646-9815-B8CEA5301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33" name="TextBox 32">
              <a:extLst>
                <a:ext uri="{FF2B5EF4-FFF2-40B4-BE49-F238E27FC236}">
                  <a16:creationId xmlns:a16="http://schemas.microsoft.com/office/drawing/2014/main" id="{B5B29BA8-C840-BD42-B4CC-F1EB11C94EA4}"/>
                </a:ext>
              </a:extLst>
            </p:cNvPr>
            <p:cNvSpPr txBox="1"/>
            <p:nvPr/>
          </p:nvSpPr>
          <p:spPr>
            <a:xfrm>
              <a:off x="5628948" y="5900812"/>
              <a:ext cx="1072750" cy="280154"/>
            </a:xfrm>
            <a:prstGeom prst="rect">
              <a:avLst/>
            </a:prstGeom>
            <a:noFill/>
          </p:spPr>
          <p:txBody>
            <a:bodyPr wrap="square" rtlCol="0">
              <a:spAutoFit/>
            </a:bodyPr>
            <a:lstStyle/>
            <a:p>
              <a:pPr algn="ctr"/>
              <a:r>
                <a:rPr lang="en-US" sz="917" dirty="0"/>
                <a:t>Container</a:t>
              </a:r>
              <a:r>
                <a:rPr lang="en-US" sz="917" dirty="0">
                  <a:solidFill>
                    <a:srgbClr val="232F3E"/>
                  </a:solidFill>
                </a:rPr>
                <a:t> 1</a:t>
              </a:r>
            </a:p>
          </p:txBody>
        </p:sp>
      </p:grpSp>
      <p:grpSp>
        <p:nvGrpSpPr>
          <p:cNvPr id="34" name="Group 33">
            <a:extLst>
              <a:ext uri="{FF2B5EF4-FFF2-40B4-BE49-F238E27FC236}">
                <a16:creationId xmlns:a16="http://schemas.microsoft.com/office/drawing/2014/main" id="{593FD9CD-6B3C-E549-8E52-A340022B034B}"/>
              </a:ext>
            </a:extLst>
          </p:cNvPr>
          <p:cNvGrpSpPr/>
          <p:nvPr/>
        </p:nvGrpSpPr>
        <p:grpSpPr>
          <a:xfrm>
            <a:off x="6286146" y="3494217"/>
            <a:ext cx="893958" cy="703509"/>
            <a:chOff x="5618382" y="5340770"/>
            <a:chExt cx="1072750" cy="844210"/>
          </a:xfrm>
        </p:grpSpPr>
        <p:pic>
          <p:nvPicPr>
            <p:cNvPr id="35" name="Graphic 34">
              <a:extLst>
                <a:ext uri="{FF2B5EF4-FFF2-40B4-BE49-F238E27FC236}">
                  <a16:creationId xmlns:a16="http://schemas.microsoft.com/office/drawing/2014/main" id="{12B4E21F-E3DB-E944-8C39-27A6AD0B7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634" y="5340770"/>
              <a:ext cx="571500" cy="571500"/>
            </a:xfrm>
            <a:prstGeom prst="rect">
              <a:avLst/>
            </a:prstGeom>
          </p:spPr>
        </p:pic>
        <p:sp>
          <p:nvSpPr>
            <p:cNvPr id="36" name="TextBox 35">
              <a:extLst>
                <a:ext uri="{FF2B5EF4-FFF2-40B4-BE49-F238E27FC236}">
                  <a16:creationId xmlns:a16="http://schemas.microsoft.com/office/drawing/2014/main" id="{5A14E910-1458-2F41-87D1-DBBE0017A73C}"/>
                </a:ext>
              </a:extLst>
            </p:cNvPr>
            <p:cNvSpPr txBox="1"/>
            <p:nvPr/>
          </p:nvSpPr>
          <p:spPr>
            <a:xfrm>
              <a:off x="5618382" y="5904826"/>
              <a:ext cx="1072750" cy="280154"/>
            </a:xfrm>
            <a:prstGeom prst="rect">
              <a:avLst/>
            </a:prstGeom>
            <a:noFill/>
          </p:spPr>
          <p:txBody>
            <a:bodyPr wrap="square" rtlCol="0">
              <a:spAutoFit/>
            </a:bodyPr>
            <a:lstStyle/>
            <a:p>
              <a:pPr algn="ctr"/>
              <a:r>
                <a:rPr lang="en-US" sz="917" dirty="0"/>
                <a:t>Container</a:t>
              </a:r>
              <a:r>
                <a:rPr lang="en-US" sz="917" dirty="0">
                  <a:solidFill>
                    <a:srgbClr val="232F3E"/>
                  </a:solidFill>
                </a:rPr>
                <a:t> 1</a:t>
              </a:r>
            </a:p>
          </p:txBody>
        </p:sp>
      </p:grpSp>
      <p:pic>
        <p:nvPicPr>
          <p:cNvPr id="40" name="Graphic 39">
            <a:extLst>
              <a:ext uri="{FF2B5EF4-FFF2-40B4-BE49-F238E27FC236}">
                <a16:creationId xmlns:a16="http://schemas.microsoft.com/office/drawing/2014/main" id="{E5C97B31-079E-FD4F-8AF5-6892B7EF66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3348" y="3277130"/>
            <a:ext cx="635000" cy="910167"/>
          </a:xfrm>
          <a:prstGeom prst="rect">
            <a:avLst/>
          </a:prstGeom>
        </p:spPr>
      </p:pic>
      <p:cxnSp>
        <p:nvCxnSpPr>
          <p:cNvPr id="45" name="Straight Connector 44">
            <a:extLst>
              <a:ext uri="{FF2B5EF4-FFF2-40B4-BE49-F238E27FC236}">
                <a16:creationId xmlns:a16="http://schemas.microsoft.com/office/drawing/2014/main" id="{B149BE7C-BD75-F24B-8BCF-E1E4F3D6529B}"/>
              </a:ext>
            </a:extLst>
          </p:cNvPr>
          <p:cNvCxnSpPr>
            <a:stCxn id="40" idx="3"/>
            <a:endCxn id="29" idx="1"/>
          </p:cNvCxnSpPr>
          <p:nvPr/>
        </p:nvCxnSpPr>
        <p:spPr>
          <a:xfrm flipV="1">
            <a:off x="9438349" y="3157000"/>
            <a:ext cx="544708" cy="5752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28F5BB-BB1C-2147-B50E-B6A033F2FA02}"/>
              </a:ext>
            </a:extLst>
          </p:cNvPr>
          <p:cNvCxnSpPr>
            <a:cxnSpLocks/>
            <a:stCxn id="40" idx="3"/>
            <a:endCxn id="25" idx="1"/>
          </p:cNvCxnSpPr>
          <p:nvPr/>
        </p:nvCxnSpPr>
        <p:spPr>
          <a:xfrm flipV="1">
            <a:off x="9438349" y="3726138"/>
            <a:ext cx="544708" cy="60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C94045-8561-2641-99D6-34BB06E3B428}"/>
              </a:ext>
            </a:extLst>
          </p:cNvPr>
          <p:cNvCxnSpPr>
            <a:cxnSpLocks/>
            <a:stCxn id="40" idx="3"/>
            <a:endCxn id="21" idx="1"/>
          </p:cNvCxnSpPr>
          <p:nvPr/>
        </p:nvCxnSpPr>
        <p:spPr>
          <a:xfrm>
            <a:off x="9438349" y="3732214"/>
            <a:ext cx="544708" cy="57364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EA2B7F5A-ADAB-5A4C-99B6-A2BFFF81998A}"/>
              </a:ext>
            </a:extLst>
          </p:cNvPr>
          <p:cNvSpPr/>
          <p:nvPr/>
        </p:nvSpPr>
        <p:spPr bwMode="auto">
          <a:xfrm>
            <a:off x="5630312" y="3304728"/>
            <a:ext cx="1513176" cy="1001131"/>
          </a:xfrm>
          <a:prstGeom prst="roundRect">
            <a:avLst>
              <a:gd name="adj" fmla="val 5556"/>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112CEF99-2520-7A4F-8141-9227CAF7BC65}"/>
              </a:ext>
            </a:extLst>
          </p:cNvPr>
          <p:cNvCxnSpPr>
            <a:cxnSpLocks/>
          </p:cNvCxnSpPr>
          <p:nvPr/>
        </p:nvCxnSpPr>
        <p:spPr>
          <a:xfrm>
            <a:off x="2410840" y="2573080"/>
            <a:ext cx="2876804" cy="96660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EA1DDB7B-AC7A-CF49-91DC-491E17B2DFE9}"/>
              </a:ext>
            </a:extLst>
          </p:cNvPr>
          <p:cNvGrpSpPr/>
          <p:nvPr/>
        </p:nvGrpSpPr>
        <p:grpSpPr>
          <a:xfrm>
            <a:off x="1157402" y="1892935"/>
            <a:ext cx="917583" cy="923330"/>
            <a:chOff x="1388882" y="2271521"/>
            <a:chExt cx="1101100" cy="1107995"/>
          </a:xfrm>
        </p:grpSpPr>
        <p:sp>
          <p:nvSpPr>
            <p:cNvPr id="64" name="Rectangle 63">
              <a:extLst>
                <a:ext uri="{FF2B5EF4-FFF2-40B4-BE49-F238E27FC236}">
                  <a16:creationId xmlns:a16="http://schemas.microsoft.com/office/drawing/2014/main" id="{464108EA-478C-E64F-B46D-260210C10750}"/>
                </a:ext>
              </a:extLst>
            </p:cNvPr>
            <p:cNvSpPr/>
            <p:nvPr/>
          </p:nvSpPr>
          <p:spPr bwMode="auto">
            <a:xfrm>
              <a:off x="1478564" y="2280967"/>
              <a:ext cx="921736" cy="9829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8BE04F90-6473-2143-869E-EDEDF477A093}"/>
                </a:ext>
              </a:extLst>
            </p:cNvPr>
            <p:cNvSpPr txBox="1"/>
            <p:nvPr/>
          </p:nvSpPr>
          <p:spPr>
            <a:xfrm>
              <a:off x="1388882" y="2271521"/>
              <a:ext cx="1101100" cy="1107995"/>
            </a:xfrm>
            <a:prstGeom prst="rect">
              <a:avLst/>
            </a:prstGeom>
            <a:noFill/>
          </p:spPr>
          <p:txBody>
            <a:bodyPr wrap="square" lIns="152400" tIns="121920" rIns="152400" bIns="121920" rtlCol="0">
              <a:spAutoFit/>
            </a:bodyPr>
            <a:lstStyle/>
            <a:p>
              <a:pPr algn="ctr">
                <a:lnSpc>
                  <a:spcPct val="90000"/>
                </a:lnSpc>
                <a:spcAft>
                  <a:spcPts val="1500"/>
                </a:spcAft>
              </a:pPr>
              <a:r>
                <a:rPr lang="en-US" sz="2000" b="1" dirty="0">
                  <a:solidFill>
                    <a:srgbClr val="000000"/>
                  </a:solidFill>
                </a:rPr>
                <a:t>{ ;</a:t>
              </a:r>
              <a:r>
                <a:rPr lang="en-US" sz="2000" b="1" dirty="0">
                  <a:solidFill>
                    <a:schemeClr val="bg1"/>
                  </a:solidFill>
                </a:rPr>
                <a:t> }</a:t>
              </a:r>
            </a:p>
            <a:p>
              <a:pPr algn="ctr">
                <a:lnSpc>
                  <a:spcPct val="90000"/>
                </a:lnSpc>
                <a:spcAft>
                  <a:spcPts val="1500"/>
                </a:spcAft>
              </a:pPr>
              <a:r>
                <a:rPr lang="en-US" sz="1500" b="1" dirty="0">
                  <a:solidFill>
                    <a:schemeClr val="bg1"/>
                  </a:solidFill>
                </a:rPr>
                <a:t>JSON</a:t>
              </a:r>
            </a:p>
          </p:txBody>
        </p:sp>
        <p:cxnSp>
          <p:nvCxnSpPr>
            <p:cNvPr id="67" name="Straight Connector 66">
              <a:extLst>
                <a:ext uri="{FF2B5EF4-FFF2-40B4-BE49-F238E27FC236}">
                  <a16:creationId xmlns:a16="http://schemas.microsoft.com/office/drawing/2014/main" id="{1E5ACA94-E6B1-684A-8D88-11CA28F06ED9}"/>
                </a:ext>
              </a:extLst>
            </p:cNvPr>
            <p:cNvCxnSpPr>
              <a:cxnSpLocks/>
            </p:cNvCxnSpPr>
            <p:nvPr/>
          </p:nvCxnSpPr>
          <p:spPr>
            <a:xfrm>
              <a:off x="1478564" y="2854351"/>
              <a:ext cx="921736"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F5855473-EF1F-E644-BE48-A86CEC6FF6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03347" y="3276191"/>
            <a:ext cx="635001" cy="635001"/>
          </a:xfrm>
          <a:prstGeom prst="rect">
            <a:avLst/>
          </a:prstGeom>
        </p:spPr>
      </p:pic>
      <p:sp>
        <p:nvSpPr>
          <p:cNvPr id="38" name="Rectangle 37">
            <a:extLst>
              <a:ext uri="{FF2B5EF4-FFF2-40B4-BE49-F238E27FC236}">
                <a16:creationId xmlns:a16="http://schemas.microsoft.com/office/drawing/2014/main" id="{A173671A-C525-7B4F-A91A-C475DFE80C4D}"/>
              </a:ext>
            </a:extLst>
          </p:cNvPr>
          <p:cNvSpPr/>
          <p:nvPr/>
        </p:nvSpPr>
        <p:spPr>
          <a:xfrm>
            <a:off x="5506108" y="2770191"/>
            <a:ext cx="1784357" cy="1635237"/>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ln w="0"/>
              <a:solidFill>
                <a:schemeClr val="accent1"/>
              </a:solidFill>
            </a:endParaRPr>
          </a:p>
        </p:txBody>
      </p:sp>
      <p:pic>
        <p:nvPicPr>
          <p:cNvPr id="39" name="Graphic 38">
            <a:extLst>
              <a:ext uri="{FF2B5EF4-FFF2-40B4-BE49-F238E27FC236}">
                <a16:creationId xmlns:a16="http://schemas.microsoft.com/office/drawing/2014/main" id="{94A17DF8-873E-664D-9422-A4665AF94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6108" y="2770193"/>
            <a:ext cx="359536" cy="384516"/>
          </a:xfrm>
          <a:prstGeom prst="rect">
            <a:avLst/>
          </a:prstGeom>
        </p:spPr>
      </p:pic>
      <p:sp>
        <p:nvSpPr>
          <p:cNvPr id="41" name="Text Placeholder 3">
            <a:extLst>
              <a:ext uri="{FF2B5EF4-FFF2-40B4-BE49-F238E27FC236}">
                <a16:creationId xmlns:a16="http://schemas.microsoft.com/office/drawing/2014/main" id="{BA1C10D8-482A-1040-BBD0-2EFCA81BA5E8}"/>
              </a:ext>
            </a:extLst>
          </p:cNvPr>
          <p:cNvSpPr txBox="1">
            <a:spLocks/>
          </p:cNvSpPr>
          <p:nvPr/>
        </p:nvSpPr>
        <p:spPr>
          <a:xfrm>
            <a:off x="7235285" y="2644388"/>
            <a:ext cx="1643669" cy="800219"/>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Container Instance</a:t>
            </a:r>
          </a:p>
        </p:txBody>
      </p:sp>
    </p:spTree>
    <p:extLst>
      <p:ext uri="{BB962C8B-B14F-4D97-AF65-F5344CB8AC3E}">
        <p14:creationId xmlns:p14="http://schemas.microsoft.com/office/powerpoint/2010/main" val="28299621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69240" y="289511"/>
            <a:ext cx="11655840" cy="899665"/>
          </a:xfrm>
        </p:spPr>
        <p:txBody>
          <a:bodyPr/>
          <a:lstStyle/>
          <a:p>
            <a:r>
              <a:rPr lang="en-US" dirty="0">
                <a:solidFill>
                  <a:srgbClr val="FFFFFF"/>
                </a:solidFill>
              </a:rPr>
              <a:t>Task definition</a:t>
            </a:r>
          </a:p>
        </p:txBody>
      </p:sp>
      <p:sp>
        <p:nvSpPr>
          <p:cNvPr id="26" name="Rectangle 25">
            <a:extLst>
              <a:ext uri="{FF2B5EF4-FFF2-40B4-BE49-F238E27FC236}">
                <a16:creationId xmlns:a16="http://schemas.microsoft.com/office/drawing/2014/main" id="{FEDF6E1F-92C2-8448-9226-50A4AA17B8BF}"/>
              </a:ext>
            </a:extLst>
          </p:cNvPr>
          <p:cNvSpPr/>
          <p:nvPr/>
        </p:nvSpPr>
        <p:spPr>
          <a:xfrm>
            <a:off x="269240" y="871858"/>
            <a:ext cx="9292167" cy="5694957"/>
          </a:xfrm>
          <a:prstGeom prst="rect">
            <a:avLst/>
          </a:prstGeom>
        </p:spPr>
        <p:txBody>
          <a:bodyPr wrap="square">
            <a:spAutoFit/>
          </a:bodyPr>
          <a:lstStyle/>
          <a:p>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"containerDefinitions"</a:t>
            </a:r>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"memory"</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B5CEA8"/>
                </a:solidFill>
                <a:latin typeface="Courier New" panose="02070309020205020404" pitchFamily="49" charset="0"/>
                <a:cs typeface="Courier New" panose="02070309020205020404" pitchFamily="49" charset="0"/>
              </a:rPr>
              <a:t>128</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"portMappings"</a:t>
            </a:r>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"hostPort"</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B5CEA8"/>
                </a:solidFill>
                <a:latin typeface="Courier New" panose="02070309020205020404" pitchFamily="49" charset="0"/>
                <a:cs typeface="Courier New" panose="02070309020205020404" pitchFamily="49" charset="0"/>
              </a:rPr>
              <a:t>80</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"containerPort"</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B5CEA8"/>
                </a:solidFill>
                <a:latin typeface="Courier New" panose="02070309020205020404" pitchFamily="49" charset="0"/>
                <a:cs typeface="Courier New" panose="02070309020205020404" pitchFamily="49" charset="0"/>
              </a:rPr>
              <a:t>80</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"protocol"</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"tcp"</a:t>
            </a:r>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"essential"</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569CD6"/>
                </a:solidFill>
                <a:latin typeface="Courier New" panose="02070309020205020404" pitchFamily="49" charset="0"/>
                <a:cs typeface="Courier New" panose="02070309020205020404" pitchFamily="49" charset="0"/>
              </a:rPr>
              <a:t>true</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"name"</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"nginx-container"</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"image"</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"nginx"</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"logConfiguration"</a:t>
            </a:r>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"logDriver"</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"awslogs"</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"options"</a:t>
            </a:r>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"awslogs-group"</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"ecs-log-streaming"</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"awslogs-region"</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"us-west-2"</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"awslogs-stream-prefix"</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"fargate-task-1"</a:t>
            </a:r>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D4D4D4"/>
                </a:solidFill>
                <a:latin typeface="Courier New" panose="02070309020205020404" pitchFamily="49" charset="0"/>
                <a:cs typeface="Courier New" panose="02070309020205020404" pitchFamily="49" charset="0"/>
              </a:rPr>
              <a:t>      },</a:t>
            </a:r>
          </a:p>
          <a:p>
            <a:endParaRPr lang="en-US" sz="1583" b="1" dirty="0">
              <a:solidFill>
                <a:srgbClr val="D4D4D4"/>
              </a:solidFill>
              <a:latin typeface="Courier New" panose="02070309020205020404" pitchFamily="49" charset="0"/>
              <a:cs typeface="Courier New" panose="02070309020205020404" pitchFamily="49" charset="0"/>
            </a:endParaRPr>
          </a:p>
        </p:txBody>
      </p:sp>
      <p:sp>
        <p:nvSpPr>
          <p:cNvPr id="44" name="Rectangle 43">
            <a:extLst>
              <a:ext uri="{FF2B5EF4-FFF2-40B4-BE49-F238E27FC236}">
                <a16:creationId xmlns:a16="http://schemas.microsoft.com/office/drawing/2014/main" id="{34EBEC16-DB83-2240-89DB-CD6B28F15933}"/>
              </a:ext>
            </a:extLst>
          </p:cNvPr>
          <p:cNvSpPr/>
          <p:nvPr/>
        </p:nvSpPr>
        <p:spPr>
          <a:xfrm>
            <a:off x="6720241" y="871858"/>
            <a:ext cx="4903489" cy="4053995"/>
          </a:xfrm>
          <a:prstGeom prst="rect">
            <a:avLst/>
          </a:prstGeom>
        </p:spPr>
        <p:txBody>
          <a:bodyPr wrap="square">
            <a:spAutoFit/>
          </a:bodyPr>
          <a:lstStyle/>
          <a:p>
            <a:r>
              <a:rPr lang="en-US" sz="2000" dirty="0">
                <a:solidFill>
                  <a:srgbClr val="FF5252"/>
                </a:solidFill>
                <a:cs typeface="Courier New" panose="02070309020205020404" pitchFamily="49" charset="0"/>
              </a:rPr>
              <a:t>continued</a:t>
            </a:r>
            <a:r>
              <a:rPr lang="en-US" sz="2000" dirty="0">
                <a:solidFill>
                  <a:schemeClr val="accent1"/>
                </a:solidFill>
                <a:cs typeface="Courier New" panose="02070309020205020404" pitchFamily="49" charset="0"/>
              </a:rPr>
              <a:t>…</a:t>
            </a:r>
          </a:p>
          <a:p>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9CDCFE"/>
                </a:solidFill>
                <a:latin typeface="Courier New" panose="02070309020205020404" pitchFamily="49" charset="0"/>
                <a:cs typeface="Courier New" panose="02070309020205020404" pitchFamily="49" charset="0"/>
              </a:rPr>
              <a:t>      "cpu"</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B5CEA8"/>
                </a:solidFill>
                <a:latin typeface="Courier New" panose="02070309020205020404" pitchFamily="49" charset="0"/>
                <a:cs typeface="Courier New" panose="02070309020205020404" pitchFamily="49" charset="0"/>
              </a:rPr>
              <a:t>0</a:t>
            </a:r>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9CDCFE"/>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"networkMode"</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"awsvpc"</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"executionRoleArn"</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"arn:aws:iam::123456789012:role/ecsTaskExecutionRole"</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"memory"</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"2048"</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"cpu"</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"1024"</a:t>
            </a:r>
            <a:r>
              <a:rPr lang="en-US" sz="1583" b="1" dirty="0">
                <a:solidFill>
                  <a:srgbClr val="D4D4D4"/>
                </a:solidFill>
                <a:latin typeface="Courier New" panose="02070309020205020404" pitchFamily="49" charset="0"/>
                <a:cs typeface="Courier New" panose="02070309020205020404" pitchFamily="49" charset="0"/>
              </a:rPr>
              <a:t>,</a:t>
            </a:r>
          </a:p>
          <a:p>
            <a:r>
              <a:rPr lang="en-US" sz="1583" b="1" dirty="0">
                <a:solidFill>
                  <a:srgbClr val="9CDCFE"/>
                </a:solidFill>
                <a:latin typeface="Courier New" panose="02070309020205020404" pitchFamily="49" charset="0"/>
                <a:cs typeface="Courier New" panose="02070309020205020404" pitchFamily="49" charset="0"/>
              </a:rPr>
              <a:t>  "requiresCompatibilities"</a:t>
            </a:r>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CE9178"/>
                </a:solidFill>
                <a:latin typeface="Courier New" panose="02070309020205020404" pitchFamily="49" charset="0"/>
                <a:cs typeface="Courier New" panose="02070309020205020404" pitchFamily="49" charset="0"/>
              </a:rPr>
              <a:t>    "FARGATE"</a:t>
            </a:r>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D4D4D4"/>
                </a:solidFill>
                <a:latin typeface="Courier New" panose="02070309020205020404" pitchFamily="49" charset="0"/>
                <a:cs typeface="Courier New" panose="02070309020205020404" pitchFamily="49" charset="0"/>
              </a:rPr>
              <a:t>  ],</a:t>
            </a:r>
          </a:p>
          <a:p>
            <a:r>
              <a:rPr lang="en-US" sz="1583" b="1" dirty="0">
                <a:solidFill>
                  <a:srgbClr val="9CDCFE"/>
                </a:solidFill>
                <a:latin typeface="Courier New" panose="02070309020205020404" pitchFamily="49" charset="0"/>
                <a:cs typeface="Courier New" panose="02070309020205020404" pitchFamily="49" charset="0"/>
              </a:rPr>
              <a:t>  "family"</a:t>
            </a:r>
            <a:r>
              <a:rPr lang="en-US" sz="1583" b="1" dirty="0">
                <a:solidFill>
                  <a:srgbClr val="D4D4D4"/>
                </a:solidFill>
                <a:latin typeface="Courier New" panose="02070309020205020404" pitchFamily="49" charset="0"/>
                <a:cs typeface="Courier New" panose="02070309020205020404" pitchFamily="49" charset="0"/>
              </a:rPr>
              <a:t>: </a:t>
            </a:r>
            <a:r>
              <a:rPr lang="en-US" sz="1583" b="1" dirty="0">
                <a:solidFill>
                  <a:srgbClr val="CE9178"/>
                </a:solidFill>
                <a:latin typeface="Courier New" panose="02070309020205020404" pitchFamily="49" charset="0"/>
                <a:cs typeface="Courier New" panose="02070309020205020404" pitchFamily="49" charset="0"/>
              </a:rPr>
              <a:t>"example_task_1"</a:t>
            </a:r>
            <a:endParaRPr lang="en-US" sz="1583" b="1" dirty="0">
              <a:solidFill>
                <a:srgbClr val="D4D4D4"/>
              </a:solidFill>
              <a:latin typeface="Courier New" panose="02070309020205020404" pitchFamily="49" charset="0"/>
              <a:cs typeface="Courier New" panose="02070309020205020404" pitchFamily="49" charset="0"/>
            </a:endParaRPr>
          </a:p>
          <a:p>
            <a:r>
              <a:rPr lang="en-US" sz="1583" b="1" dirty="0">
                <a:solidFill>
                  <a:srgbClr val="D4D4D4"/>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2789604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0A2B-ACFF-D346-8F49-C361478C3C75}"/>
              </a:ext>
            </a:extLst>
          </p:cNvPr>
          <p:cNvSpPr>
            <a:spLocks noGrp="1"/>
          </p:cNvSpPr>
          <p:nvPr>
            <p:ph type="title"/>
          </p:nvPr>
        </p:nvSpPr>
        <p:spPr/>
        <p:txBody>
          <a:bodyPr/>
          <a:lstStyle/>
          <a:p>
            <a:r>
              <a:rPr lang="en-AU" dirty="0"/>
              <a:t>Deploying on ECS: Tasks vs Services</a:t>
            </a:r>
          </a:p>
        </p:txBody>
      </p:sp>
      <p:sp>
        <p:nvSpPr>
          <p:cNvPr id="3" name="Content Placeholder 2">
            <a:extLst>
              <a:ext uri="{FF2B5EF4-FFF2-40B4-BE49-F238E27FC236}">
                <a16:creationId xmlns:a16="http://schemas.microsoft.com/office/drawing/2014/main" id="{4C54B9C7-D9E2-C540-BABD-DCA65745879F}"/>
              </a:ext>
            </a:extLst>
          </p:cNvPr>
          <p:cNvSpPr txBox="1">
            <a:spLocks/>
          </p:cNvSpPr>
          <p:nvPr/>
        </p:nvSpPr>
        <p:spPr>
          <a:xfrm>
            <a:off x="238539" y="1440305"/>
            <a:ext cx="5075583" cy="4913308"/>
          </a:xfrm>
          <a:prstGeom prst="rect">
            <a:avLst/>
          </a:prstGeom>
        </p:spPr>
        <p:txBody>
          <a:bodyPr>
            <a:normAutofit/>
          </a:bodyPr>
          <a:lstStyle>
            <a:lvl1pPr marL="0" indent="0" algn="l" defTabSz="609576" rtl="0" eaLnBrk="1" latinLnBrk="0" hangingPunct="1">
              <a:spcBef>
                <a:spcPct val="20000"/>
              </a:spcBef>
              <a:buFontTx/>
              <a:buNone/>
              <a:defRPr sz="3200" b="0" i="0" kern="1200">
                <a:solidFill>
                  <a:schemeClr val="bg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667" b="0" i="0" kern="1200">
                <a:solidFill>
                  <a:schemeClr val="bg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400" b="0" i="0" kern="1200">
                <a:solidFill>
                  <a:schemeClr val="bg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2133" b="0" i="0" kern="1200">
                <a:solidFill>
                  <a:schemeClr val="bg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algn="r"/>
            <a:r>
              <a:rPr lang="en-US" b="1" u="sng" dirty="0"/>
              <a:t>On-Demand Workloads</a:t>
            </a:r>
          </a:p>
          <a:p>
            <a:pPr algn="r"/>
            <a:endParaRPr lang="en-US" sz="1333" dirty="0"/>
          </a:p>
          <a:p>
            <a:pPr algn="r"/>
            <a:r>
              <a:rPr lang="en-US" dirty="0">
                <a:solidFill>
                  <a:schemeClr val="bg1">
                    <a:lumMod val="65000"/>
                  </a:schemeClr>
                </a:solidFill>
              </a:rPr>
              <a:t>ECS task scheduler</a:t>
            </a:r>
          </a:p>
          <a:p>
            <a:pPr algn="r"/>
            <a:r>
              <a:rPr lang="en-US" dirty="0">
                <a:solidFill>
                  <a:schemeClr val="bg1">
                    <a:lumMod val="65000"/>
                  </a:schemeClr>
                </a:solidFill>
              </a:rPr>
              <a:t>Run once or at intervals </a:t>
            </a:r>
          </a:p>
          <a:p>
            <a:pPr algn="r"/>
            <a:r>
              <a:rPr lang="en-US" dirty="0">
                <a:solidFill>
                  <a:schemeClr val="bg1">
                    <a:lumMod val="65000"/>
                  </a:schemeClr>
                </a:solidFill>
              </a:rPr>
              <a:t>Batch jobs</a:t>
            </a:r>
          </a:p>
          <a:p>
            <a:pPr algn="r"/>
            <a:r>
              <a:rPr lang="en-US" dirty="0" err="1">
                <a:solidFill>
                  <a:schemeClr val="bg1">
                    <a:lumMod val="65000"/>
                  </a:schemeClr>
                </a:solidFill>
              </a:rPr>
              <a:t>RunTask</a:t>
            </a:r>
            <a:r>
              <a:rPr lang="en-US" dirty="0">
                <a:solidFill>
                  <a:schemeClr val="bg1">
                    <a:lumMod val="65000"/>
                  </a:schemeClr>
                </a:solidFill>
              </a:rPr>
              <a:t> API </a:t>
            </a:r>
          </a:p>
          <a:p>
            <a:pPr algn="r"/>
            <a:r>
              <a:rPr lang="en-US" dirty="0" err="1">
                <a:solidFill>
                  <a:schemeClr val="bg1">
                    <a:lumMod val="65000"/>
                  </a:schemeClr>
                </a:solidFill>
              </a:rPr>
              <a:t>StartTask</a:t>
            </a:r>
            <a:r>
              <a:rPr lang="en-US" dirty="0">
                <a:solidFill>
                  <a:schemeClr val="bg1">
                    <a:lumMod val="65000"/>
                  </a:schemeClr>
                </a:solidFill>
              </a:rPr>
              <a:t> (custom)</a:t>
            </a:r>
            <a:endParaRPr lang="en-US" i="1" dirty="0">
              <a:solidFill>
                <a:schemeClr val="bg1">
                  <a:lumMod val="65000"/>
                </a:schemeClr>
              </a:solidFill>
            </a:endParaRPr>
          </a:p>
        </p:txBody>
      </p:sp>
      <p:sp>
        <p:nvSpPr>
          <p:cNvPr id="4" name="Content Placeholder 2">
            <a:extLst>
              <a:ext uri="{FF2B5EF4-FFF2-40B4-BE49-F238E27FC236}">
                <a16:creationId xmlns:a16="http://schemas.microsoft.com/office/drawing/2014/main" id="{DC76717D-B294-4C4F-A806-D9D2529FB4AB}"/>
              </a:ext>
            </a:extLst>
          </p:cNvPr>
          <p:cNvSpPr txBox="1">
            <a:spLocks/>
          </p:cNvSpPr>
          <p:nvPr/>
        </p:nvSpPr>
        <p:spPr>
          <a:xfrm>
            <a:off x="5797528" y="1440305"/>
            <a:ext cx="6155933" cy="4738568"/>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b="1" u="sng"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Long-Running Apps</a:t>
            </a:r>
          </a:p>
          <a:p>
            <a:endParaRPr lang="en-US" sz="1200" dirty="0">
              <a:latin typeface="Amazon Ember Light" charset="0"/>
              <a:ea typeface="Amazon Ember Light" charset="0"/>
              <a:cs typeface="Amazon Ember Light" charset="0"/>
            </a:endParaRPr>
          </a:p>
          <a:p>
            <a:r>
              <a:rPr lang="en-US" sz="3200"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ECS service scheduler</a:t>
            </a:r>
          </a:p>
          <a:p>
            <a:r>
              <a:rPr lang="en-US" sz="3200"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Health management</a:t>
            </a:r>
          </a:p>
          <a:p>
            <a:r>
              <a:rPr lang="en-US" sz="3200"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Scale-up and scale-down</a:t>
            </a:r>
          </a:p>
          <a:p>
            <a:r>
              <a:rPr lang="en-US" sz="3200"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AZ aware</a:t>
            </a:r>
          </a:p>
          <a:p>
            <a:r>
              <a:rPr lang="en-US" sz="3200"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Grouped containers</a:t>
            </a:r>
          </a:p>
        </p:txBody>
      </p:sp>
      <p:cxnSp>
        <p:nvCxnSpPr>
          <p:cNvPr id="5" name="Straight Connector 4">
            <a:extLst>
              <a:ext uri="{FF2B5EF4-FFF2-40B4-BE49-F238E27FC236}">
                <a16:creationId xmlns:a16="http://schemas.microsoft.com/office/drawing/2014/main" id="{9AAF4B92-B81C-3D43-B732-0481D154CDC8}"/>
              </a:ext>
            </a:extLst>
          </p:cNvPr>
          <p:cNvCxnSpPr/>
          <p:nvPr/>
        </p:nvCxnSpPr>
        <p:spPr>
          <a:xfrm>
            <a:off x="5572302" y="1225469"/>
            <a:ext cx="0" cy="44070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69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3353-5080-084F-BBDB-DE07FD902F9E}"/>
              </a:ext>
            </a:extLst>
          </p:cNvPr>
          <p:cNvSpPr>
            <a:spLocks noGrp="1"/>
          </p:cNvSpPr>
          <p:nvPr>
            <p:ph type="title"/>
          </p:nvPr>
        </p:nvSpPr>
        <p:spPr/>
        <p:txBody>
          <a:bodyPr/>
          <a:lstStyle/>
          <a:p>
            <a:r>
              <a:rPr lang="en-AU" dirty="0"/>
              <a:t>Task placement</a:t>
            </a:r>
          </a:p>
        </p:txBody>
      </p:sp>
      <p:sp>
        <p:nvSpPr>
          <p:cNvPr id="3" name="Rectangle 2">
            <a:extLst>
              <a:ext uri="{FF2B5EF4-FFF2-40B4-BE49-F238E27FC236}">
                <a16:creationId xmlns:a16="http://schemas.microsoft.com/office/drawing/2014/main" id="{30231511-23F2-5345-AC11-266334DE7D61}"/>
              </a:ext>
            </a:extLst>
          </p:cNvPr>
          <p:cNvSpPr/>
          <p:nvPr/>
        </p:nvSpPr>
        <p:spPr>
          <a:xfrm>
            <a:off x="2205761" y="1714940"/>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4" name="Rectangle 3">
            <a:extLst>
              <a:ext uri="{FF2B5EF4-FFF2-40B4-BE49-F238E27FC236}">
                <a16:creationId xmlns:a16="http://schemas.microsoft.com/office/drawing/2014/main" id="{61DFA727-F42A-0A4B-AF57-A0F3D87CD701}"/>
              </a:ext>
            </a:extLst>
          </p:cNvPr>
          <p:cNvSpPr/>
          <p:nvPr/>
        </p:nvSpPr>
        <p:spPr>
          <a:xfrm>
            <a:off x="2451679" y="1493965"/>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5" name="Rectangle 4">
            <a:extLst>
              <a:ext uri="{FF2B5EF4-FFF2-40B4-BE49-F238E27FC236}">
                <a16:creationId xmlns:a16="http://schemas.microsoft.com/office/drawing/2014/main" id="{25B2518B-0C94-454B-A854-2B2010B9DC91}"/>
              </a:ext>
            </a:extLst>
          </p:cNvPr>
          <p:cNvSpPr/>
          <p:nvPr/>
        </p:nvSpPr>
        <p:spPr>
          <a:xfrm>
            <a:off x="2564550" y="1816540"/>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6" name="Rectangle 5">
            <a:extLst>
              <a:ext uri="{FF2B5EF4-FFF2-40B4-BE49-F238E27FC236}">
                <a16:creationId xmlns:a16="http://schemas.microsoft.com/office/drawing/2014/main" id="{E1495012-1DAC-EB46-AA0D-8DE4C79B78D1}"/>
              </a:ext>
            </a:extLst>
          </p:cNvPr>
          <p:cNvSpPr/>
          <p:nvPr/>
        </p:nvSpPr>
        <p:spPr>
          <a:xfrm>
            <a:off x="2785507" y="1604032"/>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7" name="Rectangle 6">
            <a:extLst>
              <a:ext uri="{FF2B5EF4-FFF2-40B4-BE49-F238E27FC236}">
                <a16:creationId xmlns:a16="http://schemas.microsoft.com/office/drawing/2014/main" id="{BFC23B2A-F639-A149-B898-7966AD1A5A34}"/>
              </a:ext>
            </a:extLst>
          </p:cNvPr>
          <p:cNvSpPr/>
          <p:nvPr/>
        </p:nvSpPr>
        <p:spPr>
          <a:xfrm>
            <a:off x="2035603" y="1493965"/>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8" name="Rectangle 7">
            <a:extLst>
              <a:ext uri="{FF2B5EF4-FFF2-40B4-BE49-F238E27FC236}">
                <a16:creationId xmlns:a16="http://schemas.microsoft.com/office/drawing/2014/main" id="{67EAE92F-6E0B-6449-AA8D-D6CF502BDAF5}"/>
              </a:ext>
            </a:extLst>
          </p:cNvPr>
          <p:cNvSpPr/>
          <p:nvPr/>
        </p:nvSpPr>
        <p:spPr>
          <a:xfrm>
            <a:off x="2242817" y="1229920"/>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9" name="Rectangle 8">
            <a:extLst>
              <a:ext uri="{FF2B5EF4-FFF2-40B4-BE49-F238E27FC236}">
                <a16:creationId xmlns:a16="http://schemas.microsoft.com/office/drawing/2014/main" id="{FFAB9455-A777-C14B-A0C6-A96959B603F7}"/>
              </a:ext>
            </a:extLst>
          </p:cNvPr>
          <p:cNvSpPr/>
          <p:nvPr/>
        </p:nvSpPr>
        <p:spPr>
          <a:xfrm>
            <a:off x="2698367" y="1271043"/>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0" name="Rectangle 9">
            <a:extLst>
              <a:ext uri="{FF2B5EF4-FFF2-40B4-BE49-F238E27FC236}">
                <a16:creationId xmlns:a16="http://schemas.microsoft.com/office/drawing/2014/main" id="{B662E232-B7F3-7441-97DA-E1CCC5310DBE}"/>
              </a:ext>
            </a:extLst>
          </p:cNvPr>
          <p:cNvSpPr/>
          <p:nvPr/>
        </p:nvSpPr>
        <p:spPr>
          <a:xfrm>
            <a:off x="1781603" y="1731032"/>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1" name="Rectangle 10">
            <a:extLst>
              <a:ext uri="{FF2B5EF4-FFF2-40B4-BE49-F238E27FC236}">
                <a16:creationId xmlns:a16="http://schemas.microsoft.com/office/drawing/2014/main" id="{99E9F75E-24FC-C44D-AA78-020B449646BE}"/>
              </a:ext>
            </a:extLst>
          </p:cNvPr>
          <p:cNvSpPr/>
          <p:nvPr/>
        </p:nvSpPr>
        <p:spPr>
          <a:xfrm>
            <a:off x="2940941" y="1824761"/>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2" name="Rectangle 11">
            <a:extLst>
              <a:ext uri="{FF2B5EF4-FFF2-40B4-BE49-F238E27FC236}">
                <a16:creationId xmlns:a16="http://schemas.microsoft.com/office/drawing/2014/main" id="{96744D14-3397-364A-B8B2-381EF69B36EA}"/>
              </a:ext>
            </a:extLst>
          </p:cNvPr>
          <p:cNvSpPr/>
          <p:nvPr/>
        </p:nvSpPr>
        <p:spPr>
          <a:xfrm>
            <a:off x="3020769" y="1491004"/>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3" name="Triangle 12">
            <a:extLst>
              <a:ext uri="{FF2B5EF4-FFF2-40B4-BE49-F238E27FC236}">
                <a16:creationId xmlns:a16="http://schemas.microsoft.com/office/drawing/2014/main" id="{178F1906-E971-A446-B245-615347E5FC4A}"/>
              </a:ext>
            </a:extLst>
          </p:cNvPr>
          <p:cNvSpPr/>
          <p:nvPr/>
        </p:nvSpPr>
        <p:spPr>
          <a:xfrm rot="10800000">
            <a:off x="1382597" y="2106682"/>
            <a:ext cx="2184400" cy="367262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4" name="Rounded Rectangle 13">
            <a:extLst>
              <a:ext uri="{FF2B5EF4-FFF2-40B4-BE49-F238E27FC236}">
                <a16:creationId xmlns:a16="http://schemas.microsoft.com/office/drawing/2014/main" id="{0C2F6F25-9602-BB48-AB9D-3D7F54CF13AB}"/>
              </a:ext>
            </a:extLst>
          </p:cNvPr>
          <p:cNvSpPr/>
          <p:nvPr/>
        </p:nvSpPr>
        <p:spPr>
          <a:xfrm>
            <a:off x="1382597" y="2393107"/>
            <a:ext cx="2184400" cy="643467"/>
          </a:xfrm>
          <a:prstGeom prst="roundRect">
            <a:avLst/>
          </a:prstGeom>
          <a:solidFill>
            <a:schemeClr val="bg1"/>
          </a:solidFill>
          <a:ln w="25400">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solidFill>
                  <a:schemeClr val="tx1"/>
                </a:solidFill>
                <a:latin typeface="Amazon Ember" charset="0"/>
                <a:ea typeface="Amazon Ember" charset="0"/>
                <a:cs typeface="Amazon Ember" charset="0"/>
              </a:rPr>
              <a:t>Cluster Constraints</a:t>
            </a:r>
          </a:p>
        </p:txBody>
      </p:sp>
      <p:sp>
        <p:nvSpPr>
          <p:cNvPr id="15" name="Rounded Rectangle 14">
            <a:extLst>
              <a:ext uri="{FF2B5EF4-FFF2-40B4-BE49-F238E27FC236}">
                <a16:creationId xmlns:a16="http://schemas.microsoft.com/office/drawing/2014/main" id="{992B3AB6-E68B-5A4E-B07C-78E7E7F26BCD}"/>
              </a:ext>
            </a:extLst>
          </p:cNvPr>
          <p:cNvSpPr/>
          <p:nvPr/>
        </p:nvSpPr>
        <p:spPr>
          <a:xfrm>
            <a:off x="1382597" y="3191495"/>
            <a:ext cx="2184400" cy="643467"/>
          </a:xfrm>
          <a:prstGeom prst="roundRect">
            <a:avLst/>
          </a:prstGeom>
          <a:solidFill>
            <a:schemeClr val="bg1"/>
          </a:solidFill>
          <a:ln w="25400">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solidFill>
                  <a:schemeClr val="tx1"/>
                </a:solidFill>
                <a:latin typeface="Amazon Ember" charset="0"/>
                <a:ea typeface="Amazon Ember" charset="0"/>
                <a:cs typeface="Amazon Ember" charset="0"/>
              </a:rPr>
              <a:t>Custom Constraints</a:t>
            </a:r>
          </a:p>
        </p:txBody>
      </p:sp>
      <p:sp>
        <p:nvSpPr>
          <p:cNvPr id="16" name="Rounded Rectangle 15">
            <a:extLst>
              <a:ext uri="{FF2B5EF4-FFF2-40B4-BE49-F238E27FC236}">
                <a16:creationId xmlns:a16="http://schemas.microsoft.com/office/drawing/2014/main" id="{B84EE57E-D64D-604A-B249-3F28A8DF5077}"/>
              </a:ext>
            </a:extLst>
          </p:cNvPr>
          <p:cNvSpPr/>
          <p:nvPr/>
        </p:nvSpPr>
        <p:spPr>
          <a:xfrm>
            <a:off x="1382597" y="3989883"/>
            <a:ext cx="2184400" cy="643467"/>
          </a:xfrm>
          <a:prstGeom prst="roundRect">
            <a:avLst/>
          </a:prstGeom>
          <a:solidFill>
            <a:schemeClr val="bg1"/>
          </a:solidFill>
          <a:ln w="25400">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solidFill>
                  <a:schemeClr val="tx1"/>
                </a:solidFill>
                <a:latin typeface="Amazon Ember" charset="0"/>
                <a:ea typeface="Amazon Ember" charset="0"/>
                <a:cs typeface="Amazon Ember" charset="0"/>
              </a:rPr>
              <a:t>Placement Strategies</a:t>
            </a:r>
          </a:p>
        </p:txBody>
      </p:sp>
      <p:sp>
        <p:nvSpPr>
          <p:cNvPr id="17" name="Rounded Rectangle 16">
            <a:extLst>
              <a:ext uri="{FF2B5EF4-FFF2-40B4-BE49-F238E27FC236}">
                <a16:creationId xmlns:a16="http://schemas.microsoft.com/office/drawing/2014/main" id="{4DC27EF1-F8D6-F346-A47A-A7C599B3D5C4}"/>
              </a:ext>
            </a:extLst>
          </p:cNvPr>
          <p:cNvSpPr/>
          <p:nvPr/>
        </p:nvSpPr>
        <p:spPr>
          <a:xfrm>
            <a:off x="1382597" y="4788271"/>
            <a:ext cx="2184400" cy="643467"/>
          </a:xfrm>
          <a:prstGeom prst="roundRect">
            <a:avLst/>
          </a:prstGeom>
          <a:solidFill>
            <a:schemeClr val="bg1"/>
          </a:solidFill>
          <a:ln w="25400">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solidFill>
                  <a:schemeClr val="tx1"/>
                </a:solidFill>
                <a:latin typeface="Amazon Ember" charset="0"/>
                <a:ea typeface="Amazon Ember" charset="0"/>
                <a:cs typeface="Amazon Ember" charset="0"/>
              </a:rPr>
              <a:t>Apply Filter</a:t>
            </a:r>
          </a:p>
        </p:txBody>
      </p:sp>
      <p:sp>
        <p:nvSpPr>
          <p:cNvPr id="18" name="Rectangle 17">
            <a:extLst>
              <a:ext uri="{FF2B5EF4-FFF2-40B4-BE49-F238E27FC236}">
                <a16:creationId xmlns:a16="http://schemas.microsoft.com/office/drawing/2014/main" id="{8BDB37FC-90B0-0F45-AB92-85755708E9C9}"/>
              </a:ext>
            </a:extLst>
          </p:cNvPr>
          <p:cNvSpPr/>
          <p:nvPr/>
        </p:nvSpPr>
        <p:spPr>
          <a:xfrm>
            <a:off x="2457343" y="6055913"/>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19" name="Rectangle 18">
            <a:extLst>
              <a:ext uri="{FF2B5EF4-FFF2-40B4-BE49-F238E27FC236}">
                <a16:creationId xmlns:a16="http://schemas.microsoft.com/office/drawing/2014/main" id="{D8585CA9-1A34-3240-B769-A723240F627E}"/>
              </a:ext>
            </a:extLst>
          </p:cNvPr>
          <p:cNvSpPr/>
          <p:nvPr/>
        </p:nvSpPr>
        <p:spPr>
          <a:xfrm>
            <a:off x="2878725" y="6097037"/>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0" name="Rectangle 19">
            <a:extLst>
              <a:ext uri="{FF2B5EF4-FFF2-40B4-BE49-F238E27FC236}">
                <a16:creationId xmlns:a16="http://schemas.microsoft.com/office/drawing/2014/main" id="{F695CEC2-C26F-6140-8CAA-392976CCB443}"/>
              </a:ext>
            </a:extLst>
          </p:cNvPr>
          <p:cNvSpPr/>
          <p:nvPr/>
        </p:nvSpPr>
        <p:spPr>
          <a:xfrm>
            <a:off x="2063451" y="5961571"/>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1" name="Rectangle 20">
            <a:extLst>
              <a:ext uri="{FF2B5EF4-FFF2-40B4-BE49-F238E27FC236}">
                <a16:creationId xmlns:a16="http://schemas.microsoft.com/office/drawing/2014/main" id="{45AF7D88-8F97-B440-B941-55AFF53E5BE6}"/>
              </a:ext>
            </a:extLst>
          </p:cNvPr>
          <p:cNvSpPr/>
          <p:nvPr/>
        </p:nvSpPr>
        <p:spPr>
          <a:xfrm>
            <a:off x="2711865" y="5824289"/>
            <a:ext cx="159657" cy="18868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2" name="Right Arrow 21">
            <a:extLst>
              <a:ext uri="{FF2B5EF4-FFF2-40B4-BE49-F238E27FC236}">
                <a16:creationId xmlns:a16="http://schemas.microsoft.com/office/drawing/2014/main" id="{AFC84363-77BF-1C4D-9DD1-EB70AF2109B0}"/>
              </a:ext>
            </a:extLst>
          </p:cNvPr>
          <p:cNvSpPr/>
          <p:nvPr/>
        </p:nvSpPr>
        <p:spPr>
          <a:xfrm>
            <a:off x="3910941" y="2417012"/>
            <a:ext cx="1744133" cy="527925"/>
          </a:xfrm>
          <a:prstGeom prst="rightArrow">
            <a:avLst/>
          </a:prstGeom>
          <a:solidFill>
            <a:schemeClr val="accent1">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3" name="TextBox 22">
            <a:extLst>
              <a:ext uri="{FF2B5EF4-FFF2-40B4-BE49-F238E27FC236}">
                <a16:creationId xmlns:a16="http://schemas.microsoft.com/office/drawing/2014/main" id="{A770C63D-973D-C742-BF4E-49B94F3D645A}"/>
              </a:ext>
            </a:extLst>
          </p:cNvPr>
          <p:cNvSpPr txBox="1"/>
          <p:nvPr/>
        </p:nvSpPr>
        <p:spPr>
          <a:xfrm>
            <a:off x="5999018" y="2477775"/>
            <a:ext cx="5227123" cy="646331"/>
          </a:xfrm>
          <a:prstGeom prst="rect">
            <a:avLst/>
          </a:prstGeom>
          <a:noFill/>
        </p:spPr>
        <p:txBody>
          <a:bodyPr wrap="square" rtlCol="0">
            <a:spAutoFit/>
          </a:bodyPr>
          <a:lstStyle/>
          <a:p>
            <a:r>
              <a:rPr lang="en-US" dirty="0">
                <a:solidFill>
                  <a:schemeClr val="bg1"/>
                </a:solidFill>
                <a:latin typeface="Amazon Ember Light" charset="0"/>
                <a:ea typeface="Amazon Ember Light" charset="0"/>
                <a:cs typeface="Amazon Ember Light" charset="0"/>
              </a:rPr>
              <a:t>Satisfy CPU, memory, and networking requirements</a:t>
            </a:r>
          </a:p>
        </p:txBody>
      </p:sp>
      <p:sp>
        <p:nvSpPr>
          <p:cNvPr id="24" name="Right Arrow 23">
            <a:extLst>
              <a:ext uri="{FF2B5EF4-FFF2-40B4-BE49-F238E27FC236}">
                <a16:creationId xmlns:a16="http://schemas.microsoft.com/office/drawing/2014/main" id="{81C46A46-2501-4041-83D2-E81531622A93}"/>
              </a:ext>
            </a:extLst>
          </p:cNvPr>
          <p:cNvSpPr/>
          <p:nvPr/>
        </p:nvSpPr>
        <p:spPr>
          <a:xfrm>
            <a:off x="3910941" y="3259700"/>
            <a:ext cx="1744133" cy="527925"/>
          </a:xfrm>
          <a:prstGeom prst="rightArrow">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5" name="TextBox 24">
            <a:extLst>
              <a:ext uri="{FF2B5EF4-FFF2-40B4-BE49-F238E27FC236}">
                <a16:creationId xmlns:a16="http://schemas.microsoft.com/office/drawing/2014/main" id="{FAEA6734-0076-3E48-B27B-E90669BE0A8E}"/>
              </a:ext>
            </a:extLst>
          </p:cNvPr>
          <p:cNvSpPr txBox="1"/>
          <p:nvPr/>
        </p:nvSpPr>
        <p:spPr>
          <a:xfrm>
            <a:off x="5999018" y="3201929"/>
            <a:ext cx="5227123" cy="646331"/>
          </a:xfrm>
          <a:prstGeom prst="rect">
            <a:avLst/>
          </a:prstGeom>
          <a:noFill/>
        </p:spPr>
        <p:txBody>
          <a:bodyPr wrap="square" rtlCol="0">
            <a:spAutoFit/>
          </a:bodyPr>
          <a:lstStyle/>
          <a:p>
            <a:r>
              <a:rPr lang="en-US" dirty="0">
                <a:solidFill>
                  <a:schemeClr val="bg1"/>
                </a:solidFill>
                <a:latin typeface="Amazon Ember Light" charset="0"/>
                <a:ea typeface="Amazon Ember Light" charset="0"/>
                <a:cs typeface="Amazon Ember Light" charset="0"/>
              </a:rPr>
              <a:t>Filter for location, instance-type, AMI, or other custom attribute constraints</a:t>
            </a:r>
          </a:p>
        </p:txBody>
      </p:sp>
      <p:sp>
        <p:nvSpPr>
          <p:cNvPr id="26" name="Right Arrow 25">
            <a:extLst>
              <a:ext uri="{FF2B5EF4-FFF2-40B4-BE49-F238E27FC236}">
                <a16:creationId xmlns:a16="http://schemas.microsoft.com/office/drawing/2014/main" id="{BFB1C08E-D65D-D742-869A-DBD5246AD404}"/>
              </a:ext>
            </a:extLst>
          </p:cNvPr>
          <p:cNvSpPr/>
          <p:nvPr/>
        </p:nvSpPr>
        <p:spPr>
          <a:xfrm>
            <a:off x="3910941" y="4050130"/>
            <a:ext cx="1744133" cy="527925"/>
          </a:xfrm>
          <a:prstGeom prst="rightArrow">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7" name="TextBox 26">
            <a:extLst>
              <a:ext uri="{FF2B5EF4-FFF2-40B4-BE49-F238E27FC236}">
                <a16:creationId xmlns:a16="http://schemas.microsoft.com/office/drawing/2014/main" id="{D1B0E605-91A5-DE49-BF73-8E46F13C39F3}"/>
              </a:ext>
            </a:extLst>
          </p:cNvPr>
          <p:cNvSpPr txBox="1"/>
          <p:nvPr/>
        </p:nvSpPr>
        <p:spPr>
          <a:xfrm>
            <a:off x="5999017" y="3992360"/>
            <a:ext cx="5140037" cy="646331"/>
          </a:xfrm>
          <a:prstGeom prst="rect">
            <a:avLst/>
          </a:prstGeom>
          <a:noFill/>
        </p:spPr>
        <p:txBody>
          <a:bodyPr wrap="square" rtlCol="0">
            <a:spAutoFit/>
          </a:bodyPr>
          <a:lstStyle/>
          <a:p>
            <a:r>
              <a:rPr lang="en-US" dirty="0">
                <a:solidFill>
                  <a:schemeClr val="bg1"/>
                </a:solidFill>
                <a:latin typeface="Amazon Ember Light" charset="0"/>
                <a:ea typeface="Amazon Ember Light" charset="0"/>
                <a:cs typeface="Amazon Ember Light" charset="0"/>
              </a:rPr>
              <a:t>Identify instances that meet spread or binpack placement strategy</a:t>
            </a:r>
          </a:p>
        </p:txBody>
      </p:sp>
      <p:sp>
        <p:nvSpPr>
          <p:cNvPr id="28" name="Right Arrow 27">
            <a:extLst>
              <a:ext uri="{FF2B5EF4-FFF2-40B4-BE49-F238E27FC236}">
                <a16:creationId xmlns:a16="http://schemas.microsoft.com/office/drawing/2014/main" id="{BFC98A1B-1E98-F94C-9F0E-BB5C971DF346}"/>
              </a:ext>
            </a:extLst>
          </p:cNvPr>
          <p:cNvSpPr/>
          <p:nvPr/>
        </p:nvSpPr>
        <p:spPr>
          <a:xfrm>
            <a:off x="3910941" y="4840561"/>
            <a:ext cx="1744133" cy="527925"/>
          </a:xfrm>
          <a:prstGeom prst="rightArrow">
            <a:avLst/>
          </a:prstGeom>
          <a:solidFill>
            <a:schemeClr val="accent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charset="0"/>
              <a:ea typeface="Amazon Ember" charset="0"/>
              <a:cs typeface="Amazon Ember" charset="0"/>
            </a:endParaRPr>
          </a:p>
        </p:txBody>
      </p:sp>
      <p:sp>
        <p:nvSpPr>
          <p:cNvPr id="29" name="TextBox 28">
            <a:extLst>
              <a:ext uri="{FF2B5EF4-FFF2-40B4-BE49-F238E27FC236}">
                <a16:creationId xmlns:a16="http://schemas.microsoft.com/office/drawing/2014/main" id="{82662F5B-87D9-9746-8472-B6AEE7D99960}"/>
              </a:ext>
            </a:extLst>
          </p:cNvPr>
          <p:cNvSpPr txBox="1"/>
          <p:nvPr/>
        </p:nvSpPr>
        <p:spPr>
          <a:xfrm>
            <a:off x="5999018" y="4918499"/>
            <a:ext cx="5227123" cy="369332"/>
          </a:xfrm>
          <a:prstGeom prst="rect">
            <a:avLst/>
          </a:prstGeom>
          <a:noFill/>
        </p:spPr>
        <p:txBody>
          <a:bodyPr wrap="square" rtlCol="0">
            <a:spAutoFit/>
          </a:bodyPr>
          <a:lstStyle/>
          <a:p>
            <a:r>
              <a:rPr lang="en-US" dirty="0">
                <a:solidFill>
                  <a:schemeClr val="bg1"/>
                </a:solidFill>
                <a:latin typeface="Amazon Ember Light" charset="0"/>
                <a:ea typeface="Amazon Ember Light" charset="0"/>
                <a:cs typeface="Amazon Ember Light" charset="0"/>
              </a:rPr>
              <a:t>Select final container instances for placement</a:t>
            </a:r>
          </a:p>
        </p:txBody>
      </p:sp>
    </p:spTree>
    <p:extLst>
      <p:ext uri="{BB962C8B-B14F-4D97-AF65-F5344CB8AC3E}">
        <p14:creationId xmlns:p14="http://schemas.microsoft.com/office/powerpoint/2010/main" val="165119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0 0 L 0 0.22314 " pathEditMode="relative" ptsTypes="AA">
                                      <p:cBhvr>
                                        <p:cTn id="8" dur="2000" fill="hold"/>
                                        <p:tgtEl>
                                          <p:spTgt spid="3"/>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 0.22314 " pathEditMode="relative" ptsTypes="AA">
                                      <p:cBhvr>
                                        <p:cTn id="10" dur="2000" fill="hold"/>
                                        <p:tgtEl>
                                          <p:spTgt spid="4"/>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 0.22314 " pathEditMode="relative" ptsTypes="AA">
                                      <p:cBhvr>
                                        <p:cTn id="12" dur="2000" fill="hold"/>
                                        <p:tgtEl>
                                          <p:spTgt spid="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 0.22314 " pathEditMode="relative" ptsTypes="AA">
                                      <p:cBhvr>
                                        <p:cTn id="14" dur="2000" fill="hold"/>
                                        <p:tgtEl>
                                          <p:spTgt spid="7"/>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22314 " pathEditMode="relative" ptsTypes="AA">
                                      <p:cBhvr>
                                        <p:cTn id="16" dur="2000" fill="hold"/>
                                        <p:tgtEl>
                                          <p:spTgt spid="8"/>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 0.22314 " pathEditMode="relative" ptsTypes="AA">
                                      <p:cBhvr>
                                        <p:cTn id="18" dur="2000" fill="hold"/>
                                        <p:tgtEl>
                                          <p:spTgt spid="9"/>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22314 " pathEditMode="relative" ptsTypes="AA">
                                      <p:cBhvr>
                                        <p:cTn id="20" dur="2000" fill="hold"/>
                                        <p:tgtEl>
                                          <p:spTgt spid="10"/>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2.77778E-7 4.19753E-6 L 2.77778E-7 0.22314 " pathEditMode="relative" rAng="0" ptsTypes="AA">
                                      <p:cBhvr>
                                        <p:cTn id="22" dur="2000" fill="hold"/>
                                        <p:tgtEl>
                                          <p:spTgt spid="11"/>
                                        </p:tgtEl>
                                        <p:attrNameLst>
                                          <p:attrName>ppt_x</p:attrName>
                                          <p:attrName>ppt_y</p:attrName>
                                        </p:attrNameLst>
                                      </p:cBhvr>
                                      <p:rCtr x="0" y="11142"/>
                                    </p:animMotion>
                                  </p:childTnLst>
                                </p:cTn>
                              </p:par>
                              <p:par>
                                <p:cTn id="23" presetID="0" presetClass="path" presetSubtype="0" accel="50000" decel="50000" fill="hold" grpId="0" nodeType="withEffect">
                                  <p:stCondLst>
                                    <p:cond delay="0"/>
                                  </p:stCondLst>
                                  <p:childTnLst>
                                    <p:animMotion origin="layout" path="M 0 0 L 0 0.17346 " pathEditMode="relative" ptsTypes="AA">
                                      <p:cBhvr>
                                        <p:cTn id="24" dur="2000" fill="hold"/>
                                        <p:tgtEl>
                                          <p:spTgt spid="12"/>
                                        </p:tgtEl>
                                        <p:attrNameLst>
                                          <p:attrName>ppt_x</p:attrName>
                                          <p:attrName>ppt_y</p:attrName>
                                        </p:attrNameLst>
                                      </p:cBhvr>
                                    </p:animMotion>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0" presetClass="path" presetSubtype="0" accel="50000" decel="50000" fill="hold" grpId="0" nodeType="withEffect">
                                  <p:stCondLst>
                                    <p:cond delay="0"/>
                                  </p:stCondLst>
                                  <p:childTnLst>
                                    <p:animMotion origin="layout" path="M 0 0 L -0.00677 0.22191 " pathEditMode="relative" ptsTypes="AA">
                                      <p:cBhvr>
                                        <p:cTn id="28" dur="2000" fill="hold"/>
                                        <p:tgtEl>
                                          <p:spTgt spid="6"/>
                                        </p:tgtEl>
                                        <p:attrNameLst>
                                          <p:attrName>ppt_x</p:attrName>
                                          <p:attrName>ppt_y</p:attrName>
                                        </p:attrNameLst>
                                      </p:cBhvr>
                                    </p:animMotion>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animBg="1"/>
      <p:bldP spid="25" grpId="0"/>
      <p:bldP spid="26" grpId="0" animBg="1"/>
      <p:bldP spid="27" grpId="0"/>
      <p:bldP spid="28"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2054FD49-CDF5-D243-A513-A9EAA7C9DBDF}"/>
              </a:ext>
            </a:extLst>
          </p:cNvPr>
          <p:cNvSpPr txBox="1"/>
          <p:nvPr/>
        </p:nvSpPr>
        <p:spPr>
          <a:xfrm>
            <a:off x="337793" y="5210427"/>
            <a:ext cx="11516416" cy="615618"/>
          </a:xfrm>
          <a:prstGeom prst="rect">
            <a:avLst/>
          </a:prstGeom>
          <a:noFill/>
        </p:spPr>
        <p:txBody>
          <a:bodyPr wrap="square" lIns="152400" tIns="121920" rIns="152400" bIns="121920" rtlCol="0">
            <a:spAutoFit/>
          </a:bodyPr>
          <a:lstStyle>
            <a:defPPr>
              <a:defRPr lang="en-US"/>
            </a:defPPr>
            <a:lvl1pPr algn="ctr">
              <a:lnSpc>
                <a:spcPct val="90000"/>
              </a:lnSpc>
              <a:spcAft>
                <a:spcPts val="1800"/>
              </a:spcAft>
              <a:defRPr sz="3200">
                <a:gradFill>
                  <a:gsLst>
                    <a:gs pos="2917">
                      <a:schemeClr val="tx1"/>
                    </a:gs>
                    <a:gs pos="30000">
                      <a:schemeClr val="tx1"/>
                    </a:gs>
                  </a:gsLst>
                  <a:lin ang="5400000" scaled="0"/>
                </a:gradFill>
                <a:latin typeface="+mj-lt"/>
              </a:defRPr>
            </a:lvl1pPr>
          </a:lstStyle>
          <a:p>
            <a:pPr defTabSz="914099" eaLnBrk="0" fontAlgn="base" hangingPunct="0">
              <a:spcBef>
                <a:spcPct val="0"/>
              </a:spcBef>
              <a:spcAft>
                <a:spcPts val="1500"/>
              </a:spcAft>
              <a:defRPr/>
            </a:pPr>
            <a:r>
              <a:rPr lang="en-US" sz="2667"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Built for security, reliability, availability, and scale </a:t>
            </a:r>
          </a:p>
        </p:txBody>
      </p:sp>
      <p:cxnSp>
        <p:nvCxnSpPr>
          <p:cNvPr id="34" name="Straight Connector 33">
            <a:extLst>
              <a:ext uri="{FF2B5EF4-FFF2-40B4-BE49-F238E27FC236}">
                <a16:creationId xmlns:a16="http://schemas.microsoft.com/office/drawing/2014/main" id="{BF1A3B63-FCE4-A445-ABA0-A999950BD6C6}"/>
              </a:ext>
            </a:extLst>
          </p:cNvPr>
          <p:cNvCxnSpPr>
            <a:cxnSpLocks/>
          </p:cNvCxnSpPr>
          <p:nvPr/>
        </p:nvCxnSpPr>
        <p:spPr>
          <a:xfrm>
            <a:off x="796603" y="3282558"/>
            <a:ext cx="10696898" cy="0"/>
          </a:xfrm>
          <a:prstGeom prst="line">
            <a:avLst/>
          </a:prstGeom>
          <a:noFill/>
          <a:ln w="31750" cap="flat" cmpd="sng" algn="ctr">
            <a:solidFill>
              <a:schemeClr val="accent1"/>
            </a:solidFill>
            <a:prstDash val="solid"/>
            <a:headEnd type="none"/>
            <a:tailEnd type="none"/>
          </a:ln>
          <a:effectLst/>
        </p:spPr>
      </p:cxnSp>
      <p:sp>
        <p:nvSpPr>
          <p:cNvPr id="35" name="TextBox 34">
            <a:extLst>
              <a:ext uri="{FF2B5EF4-FFF2-40B4-BE49-F238E27FC236}">
                <a16:creationId xmlns:a16="http://schemas.microsoft.com/office/drawing/2014/main" id="{032C8616-0DD0-3140-B086-2542BF7340FB}"/>
              </a:ext>
            </a:extLst>
          </p:cNvPr>
          <p:cNvSpPr txBox="1"/>
          <p:nvPr/>
        </p:nvSpPr>
        <p:spPr>
          <a:xfrm>
            <a:off x="2199559" y="3902111"/>
            <a:ext cx="7792883" cy="985013"/>
          </a:xfrm>
          <a:prstGeom prst="rect">
            <a:avLst/>
          </a:prstGeom>
          <a:noFill/>
        </p:spPr>
        <p:txBody>
          <a:bodyPr wrap="square" lIns="152400" tIns="121920" rIns="152400" bIns="121920" rtlCol="0">
            <a:spAutoFit/>
          </a:bodyPr>
          <a:lstStyle/>
          <a:p>
            <a:pPr algn="ctr" defTabSz="914099" eaLnBrk="0" fontAlgn="base" hangingPunct="0">
              <a:lnSpc>
                <a:spcPct val="90000"/>
              </a:lnSpc>
              <a:spcBef>
                <a:spcPct val="0"/>
              </a:spcBef>
              <a:spcAft>
                <a:spcPts val="1500"/>
              </a:spcAft>
              <a:defRPr/>
            </a:pPr>
            <a:r>
              <a:rPr lang="en-US" sz="2667"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Amazon ECS forms the building blocks</a:t>
            </a:r>
            <a:br>
              <a:rPr lang="en-US" sz="2667"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2667"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for various services at Amazon</a:t>
            </a:r>
          </a:p>
        </p:txBody>
      </p:sp>
      <p:sp>
        <p:nvSpPr>
          <p:cNvPr id="107" name="Title 106">
            <a:extLst>
              <a:ext uri="{FF2B5EF4-FFF2-40B4-BE49-F238E27FC236}">
                <a16:creationId xmlns:a16="http://schemas.microsoft.com/office/drawing/2014/main" id="{2595E0B9-E50B-484A-A0D3-AE64C8A389F0}"/>
              </a:ext>
            </a:extLst>
          </p:cNvPr>
          <p:cNvSpPr>
            <a:spLocks noGrp="1"/>
          </p:cNvSpPr>
          <p:nvPr>
            <p:ph type="title"/>
          </p:nvPr>
        </p:nvSpPr>
        <p:spPr>
          <a:xfrm>
            <a:off x="457199" y="153248"/>
            <a:ext cx="11262360" cy="753435"/>
          </a:xfrm>
        </p:spPr>
        <p:txBody>
          <a:bodyPr/>
          <a:lstStyle/>
          <a:p>
            <a:r>
              <a:rPr lang="en-US" dirty="0"/>
              <a:t>Amazon ECS powers Amazon</a:t>
            </a:r>
          </a:p>
        </p:txBody>
      </p:sp>
      <p:grpSp>
        <p:nvGrpSpPr>
          <p:cNvPr id="12" name="Group 11">
            <a:extLst>
              <a:ext uri="{FF2B5EF4-FFF2-40B4-BE49-F238E27FC236}">
                <a16:creationId xmlns:a16="http://schemas.microsoft.com/office/drawing/2014/main" id="{1830E715-8A79-4113-AF6C-55CC51FC1BBA}"/>
              </a:ext>
            </a:extLst>
          </p:cNvPr>
          <p:cNvGrpSpPr/>
          <p:nvPr/>
        </p:nvGrpSpPr>
        <p:grpSpPr>
          <a:xfrm>
            <a:off x="2150763" y="1501712"/>
            <a:ext cx="7925226" cy="1273647"/>
            <a:chOff x="800421" y="1802054"/>
            <a:chExt cx="9510271" cy="1528376"/>
          </a:xfrm>
        </p:grpSpPr>
        <p:sp>
          <p:nvSpPr>
            <p:cNvPr id="28" name="TextBox 27">
              <a:extLst>
                <a:ext uri="{FF2B5EF4-FFF2-40B4-BE49-F238E27FC236}">
                  <a16:creationId xmlns:a16="http://schemas.microsoft.com/office/drawing/2014/main" id="{0A00303E-F4CD-CA44-B001-0C7E86B3A223}"/>
                </a:ext>
              </a:extLst>
            </p:cNvPr>
            <p:cNvSpPr txBox="1"/>
            <p:nvPr/>
          </p:nvSpPr>
          <p:spPr>
            <a:xfrm>
              <a:off x="800421" y="2591920"/>
              <a:ext cx="1394614" cy="738510"/>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333" dirty="0">
                  <a:gradFill>
                    <a:gsLst>
                      <a:gs pos="2917">
                        <a:srgbClr val="FFFFFF"/>
                      </a:gs>
                      <a:gs pos="30000">
                        <a:srgbClr val="FFFFFF"/>
                      </a:gs>
                    </a:gsLst>
                    <a:lin ang="5400000" scaled="0"/>
                  </a:gradFill>
                  <a:latin typeface="Amazon Ember" panose="020B0603020204020204" pitchFamily="34" charset="0"/>
                </a:rPr>
                <a:t>Amazon</a:t>
              </a:r>
              <a:br>
                <a:rPr lang="en-US" sz="1333" dirty="0">
                  <a:gradFill>
                    <a:gsLst>
                      <a:gs pos="2917">
                        <a:srgbClr val="FFFFFF"/>
                      </a:gs>
                      <a:gs pos="30000">
                        <a:srgbClr val="FFFFFF"/>
                      </a:gs>
                    </a:gsLst>
                    <a:lin ang="5400000" scaled="0"/>
                  </a:gradFill>
                  <a:latin typeface="Amazon Ember" panose="020B0603020204020204" pitchFamily="34" charset="0"/>
                </a:rPr>
              </a:br>
              <a:r>
                <a:rPr lang="en-US" sz="1333" dirty="0" err="1">
                  <a:gradFill>
                    <a:gsLst>
                      <a:gs pos="2917">
                        <a:srgbClr val="FFFFFF"/>
                      </a:gs>
                      <a:gs pos="30000">
                        <a:srgbClr val="FFFFFF"/>
                      </a:gs>
                    </a:gsLst>
                    <a:lin ang="5400000" scaled="0"/>
                  </a:gradFill>
                  <a:latin typeface="Amazon Ember" panose="020B0603020204020204" pitchFamily="34" charset="0"/>
                </a:rPr>
                <a:t>SageMaker</a:t>
              </a:r>
              <a:endParaRPr lang="en-US" sz="1333" dirty="0">
                <a:gradFill>
                  <a:gsLst>
                    <a:gs pos="2917">
                      <a:srgbClr val="FFFFFF"/>
                    </a:gs>
                    <a:gs pos="30000">
                      <a:srgbClr val="FFFFFF"/>
                    </a:gs>
                  </a:gsLst>
                  <a:lin ang="5400000" scaled="0"/>
                </a:gradFill>
                <a:latin typeface="Amazon Ember" panose="020B0603020204020204" pitchFamily="34" charset="0"/>
              </a:endParaRPr>
            </a:p>
          </p:txBody>
        </p:sp>
        <p:sp>
          <p:nvSpPr>
            <p:cNvPr id="29" name="TextBox 28">
              <a:extLst>
                <a:ext uri="{FF2B5EF4-FFF2-40B4-BE49-F238E27FC236}">
                  <a16:creationId xmlns:a16="http://schemas.microsoft.com/office/drawing/2014/main" id="{55C662CA-1594-4845-97D3-7AEE087361E9}"/>
                </a:ext>
              </a:extLst>
            </p:cNvPr>
            <p:cNvSpPr txBox="1"/>
            <p:nvPr/>
          </p:nvSpPr>
          <p:spPr>
            <a:xfrm>
              <a:off x="3714338" y="2591920"/>
              <a:ext cx="1129156" cy="738510"/>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333" dirty="0">
                  <a:gradFill>
                    <a:gsLst>
                      <a:gs pos="2917">
                        <a:srgbClr val="FFFFFF"/>
                      </a:gs>
                      <a:gs pos="30000">
                        <a:srgbClr val="FFFFFF"/>
                      </a:gs>
                    </a:gsLst>
                    <a:lin ang="5400000" scaled="0"/>
                  </a:gradFill>
                  <a:latin typeface="Amazon Ember" panose="020B0603020204020204" pitchFamily="34" charset="0"/>
                </a:rPr>
                <a:t>Amazon</a:t>
              </a:r>
              <a:br>
                <a:rPr lang="en-US" sz="1333" dirty="0">
                  <a:gradFill>
                    <a:gsLst>
                      <a:gs pos="2917">
                        <a:srgbClr val="FFFFFF"/>
                      </a:gs>
                      <a:gs pos="30000">
                        <a:srgbClr val="FFFFFF"/>
                      </a:gs>
                    </a:gsLst>
                    <a:lin ang="5400000" scaled="0"/>
                  </a:gradFill>
                  <a:latin typeface="Amazon Ember" panose="020B0603020204020204" pitchFamily="34" charset="0"/>
                </a:rPr>
              </a:br>
              <a:r>
                <a:rPr lang="en-US" sz="1333" dirty="0">
                  <a:gradFill>
                    <a:gsLst>
                      <a:gs pos="2917">
                        <a:srgbClr val="FFFFFF"/>
                      </a:gs>
                      <a:gs pos="30000">
                        <a:srgbClr val="FFFFFF"/>
                      </a:gs>
                    </a:gsLst>
                    <a:lin ang="5400000" scaled="0"/>
                  </a:gradFill>
                  <a:latin typeface="Amazon Ember" panose="020B0603020204020204" pitchFamily="34" charset="0"/>
                </a:rPr>
                <a:t>Lex</a:t>
              </a:r>
            </a:p>
          </p:txBody>
        </p:sp>
        <p:sp>
          <p:nvSpPr>
            <p:cNvPr id="30" name="TextBox 29">
              <a:extLst>
                <a:ext uri="{FF2B5EF4-FFF2-40B4-BE49-F238E27FC236}">
                  <a16:creationId xmlns:a16="http://schemas.microsoft.com/office/drawing/2014/main" id="{0302F506-5B1B-6D48-939E-BBB7BC687A4C}"/>
                </a:ext>
              </a:extLst>
            </p:cNvPr>
            <p:cNvSpPr txBox="1"/>
            <p:nvPr/>
          </p:nvSpPr>
          <p:spPr>
            <a:xfrm>
              <a:off x="6447355" y="2591920"/>
              <a:ext cx="1129156" cy="738510"/>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333" dirty="0">
                  <a:gradFill>
                    <a:gsLst>
                      <a:gs pos="2917">
                        <a:srgbClr val="FFFFFF"/>
                      </a:gs>
                      <a:gs pos="30000">
                        <a:srgbClr val="FFFFFF"/>
                      </a:gs>
                    </a:gsLst>
                    <a:lin ang="5400000" scaled="0"/>
                  </a:gradFill>
                  <a:latin typeface="Amazon Ember" panose="020B0603020204020204" pitchFamily="34" charset="0"/>
                </a:rPr>
                <a:t>Amazon</a:t>
              </a:r>
              <a:br>
                <a:rPr lang="en-US" sz="1333" dirty="0">
                  <a:gradFill>
                    <a:gsLst>
                      <a:gs pos="2917">
                        <a:srgbClr val="FFFFFF"/>
                      </a:gs>
                      <a:gs pos="30000">
                        <a:srgbClr val="FFFFFF"/>
                      </a:gs>
                    </a:gsLst>
                    <a:lin ang="5400000" scaled="0"/>
                  </a:gradFill>
                  <a:latin typeface="Amazon Ember" panose="020B0603020204020204" pitchFamily="34" charset="0"/>
                </a:rPr>
              </a:br>
              <a:r>
                <a:rPr lang="en-US" sz="1333" dirty="0">
                  <a:gradFill>
                    <a:gsLst>
                      <a:gs pos="2917">
                        <a:srgbClr val="FFFFFF"/>
                      </a:gs>
                      <a:gs pos="30000">
                        <a:srgbClr val="FFFFFF"/>
                      </a:gs>
                    </a:gsLst>
                    <a:lin ang="5400000" scaled="0"/>
                  </a:gradFill>
                  <a:latin typeface="Amazon Ember" panose="020B0603020204020204" pitchFamily="34" charset="0"/>
                </a:rPr>
                <a:t>Polly</a:t>
              </a:r>
            </a:p>
          </p:txBody>
        </p:sp>
        <p:sp>
          <p:nvSpPr>
            <p:cNvPr id="31" name="TextBox 30">
              <a:extLst>
                <a:ext uri="{FF2B5EF4-FFF2-40B4-BE49-F238E27FC236}">
                  <a16:creationId xmlns:a16="http://schemas.microsoft.com/office/drawing/2014/main" id="{CAEB2875-A97E-554C-B97C-09E24E464EBF}"/>
                </a:ext>
              </a:extLst>
            </p:cNvPr>
            <p:cNvSpPr txBox="1"/>
            <p:nvPr/>
          </p:nvSpPr>
          <p:spPr>
            <a:xfrm>
              <a:off x="9414292" y="2591920"/>
              <a:ext cx="896400" cy="738510"/>
            </a:xfrm>
            <a:prstGeom prst="rect">
              <a:avLst/>
            </a:prstGeom>
            <a:noFill/>
          </p:spPr>
          <p:txBody>
            <a:bodyPr wrap="none" lIns="152400" tIns="121920" rIns="152400" bIns="121920" rtlCol="0">
              <a:spAutoFit/>
            </a:bodyPr>
            <a:lstStyle/>
            <a:p>
              <a:pPr algn="ctr" defTabSz="914099" eaLnBrk="0" fontAlgn="base" hangingPunct="0">
                <a:lnSpc>
                  <a:spcPct val="90000"/>
                </a:lnSpc>
                <a:spcBef>
                  <a:spcPct val="0"/>
                </a:spcBef>
                <a:spcAft>
                  <a:spcPts val="1500"/>
                </a:spcAft>
                <a:defRPr/>
              </a:pPr>
              <a:r>
                <a:rPr lang="en-US" sz="1333" dirty="0">
                  <a:gradFill>
                    <a:gsLst>
                      <a:gs pos="2917">
                        <a:srgbClr val="FFFFFF"/>
                      </a:gs>
                      <a:gs pos="30000">
                        <a:srgbClr val="FFFFFF"/>
                      </a:gs>
                    </a:gsLst>
                    <a:lin ang="5400000" scaled="0"/>
                  </a:gradFill>
                  <a:latin typeface="Amazon Ember" panose="020B0603020204020204" pitchFamily="34" charset="0"/>
                </a:rPr>
                <a:t>AWS</a:t>
              </a:r>
              <a:br>
                <a:rPr lang="en-US" sz="1333" dirty="0">
                  <a:gradFill>
                    <a:gsLst>
                      <a:gs pos="2917">
                        <a:srgbClr val="FFFFFF"/>
                      </a:gs>
                      <a:gs pos="30000">
                        <a:srgbClr val="FFFFFF"/>
                      </a:gs>
                    </a:gsLst>
                    <a:lin ang="5400000" scaled="0"/>
                  </a:gradFill>
                  <a:latin typeface="Amazon Ember" panose="020B0603020204020204" pitchFamily="34" charset="0"/>
                </a:rPr>
              </a:br>
              <a:r>
                <a:rPr lang="en-US" sz="1333" dirty="0">
                  <a:gradFill>
                    <a:gsLst>
                      <a:gs pos="2917">
                        <a:srgbClr val="FFFFFF"/>
                      </a:gs>
                      <a:gs pos="30000">
                        <a:srgbClr val="FFFFFF"/>
                      </a:gs>
                    </a:gsLst>
                    <a:lin ang="5400000" scaled="0"/>
                  </a:gradFill>
                  <a:latin typeface="Amazon Ember" panose="020B0603020204020204" pitchFamily="34" charset="0"/>
                </a:rPr>
                <a:t>Batch</a:t>
              </a:r>
            </a:p>
          </p:txBody>
        </p:sp>
        <p:pic>
          <p:nvPicPr>
            <p:cNvPr id="140" name="Graphic 139">
              <a:extLst>
                <a:ext uri="{FF2B5EF4-FFF2-40B4-BE49-F238E27FC236}">
                  <a16:creationId xmlns:a16="http://schemas.microsoft.com/office/drawing/2014/main" id="{32DDE385-966B-4F16-9A36-87FD36594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3315" y="1802054"/>
              <a:ext cx="711200" cy="711200"/>
            </a:xfrm>
            <a:prstGeom prst="rect">
              <a:avLst/>
            </a:prstGeom>
          </p:spPr>
        </p:pic>
        <p:pic>
          <p:nvPicPr>
            <p:cNvPr id="141" name="Graphic 140">
              <a:extLst>
                <a:ext uri="{FF2B5EF4-FFF2-40B4-BE49-F238E27FC236}">
                  <a16:creationId xmlns:a16="http://schemas.microsoft.com/office/drawing/2014/main" id="{C6643387-1A94-434A-9AB9-BE5827146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6332" y="1802054"/>
              <a:ext cx="711200" cy="711200"/>
            </a:xfrm>
            <a:prstGeom prst="rect">
              <a:avLst/>
            </a:prstGeom>
          </p:spPr>
        </p:pic>
        <p:pic>
          <p:nvPicPr>
            <p:cNvPr id="142" name="Graphic 141">
              <a:extLst>
                <a:ext uri="{FF2B5EF4-FFF2-40B4-BE49-F238E27FC236}">
                  <a16:creationId xmlns:a16="http://schemas.microsoft.com/office/drawing/2014/main" id="{C167F5A3-1B07-4EB2-A0BE-7F994F360C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6892" y="1802054"/>
              <a:ext cx="711200" cy="711200"/>
            </a:xfrm>
            <a:prstGeom prst="rect">
              <a:avLst/>
            </a:prstGeom>
          </p:spPr>
        </p:pic>
        <p:pic>
          <p:nvPicPr>
            <p:cNvPr id="143" name="Graphic 142">
              <a:extLst>
                <a:ext uri="{FF2B5EF4-FFF2-40B4-BE49-F238E27FC236}">
                  <a16:creationId xmlns:a16="http://schemas.microsoft.com/office/drawing/2014/main" id="{AC6EF493-7EF3-4322-BA87-FFCAD3ED25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2127" y="1802054"/>
              <a:ext cx="711200" cy="711200"/>
            </a:xfrm>
            <a:prstGeom prst="rect">
              <a:avLst/>
            </a:prstGeom>
          </p:spPr>
        </p:pic>
      </p:grpSp>
    </p:spTree>
    <p:extLst>
      <p:ext uri="{BB962C8B-B14F-4D97-AF65-F5344CB8AC3E}">
        <p14:creationId xmlns:p14="http://schemas.microsoft.com/office/powerpoint/2010/main" val="1644159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decel="100000" fill="hold" nodeType="withEffect">
                                  <p:stCondLst>
                                    <p:cond delay="0"/>
                                  </p:stCondLst>
                                  <p:childTnLst>
                                    <p:animMotion origin="layout" path="M 4.09722E-6 -4.32099E-6 L 4.09722E-6 0.06405 " pathEditMode="relative" rAng="0" ptsTypes="AA">
                                      <p:cBhvr>
                                        <p:cTn id="12" dur="500" spd="-100000" fill="hold"/>
                                        <p:tgtEl>
                                          <p:spTgt spid="12"/>
                                        </p:tgtEl>
                                        <p:attrNameLst>
                                          <p:attrName>ppt_x</p:attrName>
                                          <p:attrName>ppt_y</p:attrName>
                                        </p:attrNameLst>
                                      </p:cBhvr>
                                      <p:rCtr x="0" y="3202"/>
                                    </p:animMotion>
                                  </p:childTnLst>
                                </p:cTn>
                              </p:par>
                              <p:par>
                                <p:cTn id="13" presetID="10" presetClass="entr" presetSubtype="0" fill="hold" grpId="0" nodeType="withEffect">
                                  <p:stCondLst>
                                    <p:cond delay="5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42" presetClass="path" presetSubtype="0" decel="100000" fill="hold" grpId="1" nodeType="withEffect">
                                  <p:stCondLst>
                                    <p:cond delay="50"/>
                                  </p:stCondLst>
                                  <p:childTnLst>
                                    <p:animMotion origin="layout" path="M 4.09722E-6 -4.32099E-6 L 4.09722E-6 0.06405 " pathEditMode="relative" rAng="0" ptsTypes="AA">
                                      <p:cBhvr>
                                        <p:cTn id="17" dur="500" spd="-100000" fill="hold"/>
                                        <p:tgtEl>
                                          <p:spTgt spid="35"/>
                                        </p:tgtEl>
                                        <p:attrNameLst>
                                          <p:attrName>ppt_x</p:attrName>
                                          <p:attrName>ppt_y</p:attrName>
                                        </p:attrNameLst>
                                      </p:cBhvr>
                                      <p:rCtr x="0" y="3202"/>
                                    </p:animMotion>
                                  </p:childTnLst>
                                </p:cTn>
                              </p:par>
                              <p:par>
                                <p:cTn id="18" presetID="10" presetClass="entr" presetSubtype="0" fill="hold" grpId="0" nodeType="withEffect">
                                  <p:stCondLst>
                                    <p:cond delay="10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42" presetClass="path" presetSubtype="0" decel="100000" fill="hold" grpId="1" nodeType="withEffect">
                                  <p:stCondLst>
                                    <p:cond delay="100"/>
                                  </p:stCondLst>
                                  <p:childTnLst>
                                    <p:animMotion origin="layout" path="M 4.09722E-6 -4.32099E-6 L 4.09722E-6 0.06405 " pathEditMode="relative" rAng="0" ptsTypes="AA">
                                      <p:cBhvr>
                                        <p:cTn id="22" dur="500" spd="-100000" fill="hold"/>
                                        <p:tgtEl>
                                          <p:spTgt spid="33"/>
                                        </p:tgtEl>
                                        <p:attrNameLst>
                                          <p:attrName>ppt_x</p:attrName>
                                          <p:attrName>ppt_y</p:attrName>
                                        </p:attrNameLst>
                                      </p:cBhvr>
                                      <p:rCtr x="0" y="32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aphic 45">
            <a:extLst>
              <a:ext uri="{FF2B5EF4-FFF2-40B4-BE49-F238E27FC236}">
                <a16:creationId xmlns:a16="http://schemas.microsoft.com/office/drawing/2014/main" id="{C44F31B1-09A8-4A77-AA75-57EA7F599C2B}"/>
              </a:ext>
            </a:extLst>
          </p:cNvPr>
          <p:cNvGrpSpPr/>
          <p:nvPr/>
        </p:nvGrpSpPr>
        <p:grpSpPr>
          <a:xfrm>
            <a:off x="4961347" y="1350016"/>
            <a:ext cx="2269307" cy="2269307"/>
            <a:chOff x="4495265" y="657669"/>
            <a:chExt cx="529661" cy="529661"/>
          </a:xfrm>
          <a:solidFill>
            <a:schemeClr val="accent1"/>
          </a:solidFill>
        </p:grpSpPr>
        <p:sp>
          <p:nvSpPr>
            <p:cNvPr id="7" name="Freeform: Shape 6">
              <a:extLst>
                <a:ext uri="{FF2B5EF4-FFF2-40B4-BE49-F238E27FC236}">
                  <a16:creationId xmlns:a16="http://schemas.microsoft.com/office/drawing/2014/main" id="{4B714B45-B028-4968-8656-BF33D28A228F}"/>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8" name="Freeform: Shape 7">
              <a:extLst>
                <a:ext uri="{FF2B5EF4-FFF2-40B4-BE49-F238E27FC236}">
                  <a16:creationId xmlns:a16="http://schemas.microsoft.com/office/drawing/2014/main" id="{5DD9DD35-FFC1-433A-9E9F-6883E77BFF93}"/>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9" name="Freeform: Shape 8">
              <a:extLst>
                <a:ext uri="{FF2B5EF4-FFF2-40B4-BE49-F238E27FC236}">
                  <a16:creationId xmlns:a16="http://schemas.microsoft.com/office/drawing/2014/main" id="{3D747570-360A-4454-99D4-FAD76A7CD138}"/>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
        <p:nvSpPr>
          <p:cNvPr id="11" name="TextBox 10">
            <a:extLst>
              <a:ext uri="{FF2B5EF4-FFF2-40B4-BE49-F238E27FC236}">
                <a16:creationId xmlns:a16="http://schemas.microsoft.com/office/drawing/2014/main" id="{6EF5923A-EB55-4861-8413-D1EC903E7CE1}"/>
              </a:ext>
            </a:extLst>
          </p:cNvPr>
          <p:cNvSpPr txBox="1"/>
          <p:nvPr/>
        </p:nvSpPr>
        <p:spPr>
          <a:xfrm>
            <a:off x="4362028" y="4109517"/>
            <a:ext cx="3467947" cy="461665"/>
          </a:xfrm>
          <a:prstGeom prst="rect">
            <a:avLst/>
          </a:prstGeom>
          <a:noFill/>
        </p:spPr>
        <p:txBody>
          <a:bodyPr wrap="square" rtlCol="0">
            <a:spAutoFit/>
          </a:bodyPr>
          <a:lstStyle/>
          <a:p>
            <a:pPr algn="ctr"/>
            <a:r>
              <a:rPr lang="en-US" sz="2400" b="1" dirty="0">
                <a:latin typeface="Amazon Ember"/>
              </a:rPr>
              <a:t>AWS </a:t>
            </a:r>
            <a:r>
              <a:rPr lang="en-US" sz="2400" b="1" dirty="0" err="1">
                <a:latin typeface="Amazon Ember"/>
              </a:rPr>
              <a:t>Fargate</a:t>
            </a:r>
            <a:endParaRPr lang="en-US" sz="2400" b="1" dirty="0">
              <a:latin typeface="Amazon Ember"/>
            </a:endParaRPr>
          </a:p>
        </p:txBody>
      </p:sp>
    </p:spTree>
    <p:extLst>
      <p:ext uri="{BB962C8B-B14F-4D97-AF65-F5344CB8AC3E}">
        <p14:creationId xmlns:p14="http://schemas.microsoft.com/office/powerpoint/2010/main" val="34716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9FF1C17-8A5F-4862-9C8F-0733888F149D}"/>
              </a:ext>
            </a:extLst>
          </p:cNvPr>
          <p:cNvGrpSpPr/>
          <p:nvPr/>
        </p:nvGrpSpPr>
        <p:grpSpPr>
          <a:xfrm>
            <a:off x="800520" y="1338997"/>
            <a:ext cx="4659941" cy="4521584"/>
            <a:chOff x="830580" y="887413"/>
            <a:chExt cx="4063684" cy="3943029"/>
          </a:xfrm>
        </p:grpSpPr>
        <p:grpSp>
          <p:nvGrpSpPr>
            <p:cNvPr id="5"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11"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9"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5"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29"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6" name="Group 5">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7"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chemeClr val="accent2"/>
              </a:solidFill>
              <a:ln w="22225" cap="flat">
                <a:noFill/>
                <a:prstDash val="sysDash"/>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chemeClr val="accent2"/>
              </a:solidFill>
              <a:ln w="22225" cap="flat">
                <a:noFill/>
                <a:prstDash val="sysDash"/>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5"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rgbClr val="232F3D"/>
              </a:solidFill>
              <a:ln w="34925" cap="flat">
                <a:solidFill>
                  <a:schemeClr val="bg2"/>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cxnSp>
            <p:nvCxnSpPr>
              <p:cNvPr id="10" name="Straight Connector 9">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62" name="Content Placeholder 2"/>
          <p:cNvSpPr txBox="1">
            <a:spLocks/>
          </p:cNvSpPr>
          <p:nvPr/>
        </p:nvSpPr>
        <p:spPr>
          <a:xfrm>
            <a:off x="594061" y="457789"/>
            <a:ext cx="11213841" cy="637488"/>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tx1"/>
                </a:solidFill>
              </a:rPr>
              <a:t>Without Fargate, you end up managing more than just containers</a:t>
            </a:r>
          </a:p>
        </p:txBody>
      </p:sp>
      <p:grpSp>
        <p:nvGrpSpPr>
          <p:cNvPr id="2" name="Group 1">
            <a:extLst>
              <a:ext uri="{FF2B5EF4-FFF2-40B4-BE49-F238E27FC236}">
                <a16:creationId xmlns:a16="http://schemas.microsoft.com/office/drawing/2014/main" id="{2F342636-C886-4997-9A4E-4D595760F25D}"/>
              </a:ext>
            </a:extLst>
          </p:cNvPr>
          <p:cNvGrpSpPr/>
          <p:nvPr/>
        </p:nvGrpSpPr>
        <p:grpSpPr>
          <a:xfrm>
            <a:off x="2702768" y="2268640"/>
            <a:ext cx="1698488" cy="1783688"/>
            <a:chOff x="2144737" y="4530155"/>
            <a:chExt cx="722756" cy="759012"/>
          </a:xfrm>
          <a:noFill/>
        </p:grpSpPr>
        <p:grpSp>
          <p:nvGrpSpPr>
            <p:cNvPr id="53" name="Group 52">
              <a:extLst>
                <a:ext uri="{FF2B5EF4-FFF2-40B4-BE49-F238E27FC236}">
                  <a16:creationId xmlns:a16="http://schemas.microsoft.com/office/drawing/2014/main" id="{15CF2ED3-5271-42BB-A3F9-BD68D8F85F12}"/>
                </a:ext>
              </a:extLst>
            </p:cNvPr>
            <p:cNvGrpSpPr/>
            <p:nvPr/>
          </p:nvGrpSpPr>
          <p:grpSpPr>
            <a:xfrm>
              <a:off x="2219330" y="4641004"/>
              <a:ext cx="648163" cy="648163"/>
              <a:chOff x="739678" y="5426651"/>
              <a:chExt cx="746083" cy="746083"/>
            </a:xfrm>
            <a:grpFill/>
          </p:grpSpPr>
          <p:pic>
            <p:nvPicPr>
              <p:cNvPr id="54" name="Graphic 53">
                <a:extLst>
                  <a:ext uri="{FF2B5EF4-FFF2-40B4-BE49-F238E27FC236}">
                    <a16:creationId xmlns:a16="http://schemas.microsoft.com/office/drawing/2014/main" id="{4247DE5D-BEBE-4135-AD93-A86CA95F90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59" name="Group 58">
                <a:extLst>
                  <a:ext uri="{FF2B5EF4-FFF2-40B4-BE49-F238E27FC236}">
                    <a16:creationId xmlns:a16="http://schemas.microsoft.com/office/drawing/2014/main" id="{73463882-EF37-427A-88A4-A9C093AB5EAE}"/>
                  </a:ext>
                </a:extLst>
              </p:cNvPr>
              <p:cNvGrpSpPr/>
              <p:nvPr/>
            </p:nvGrpSpPr>
            <p:grpSpPr>
              <a:xfrm>
                <a:off x="902793" y="5435138"/>
                <a:ext cx="419852" cy="737596"/>
                <a:chOff x="820780" y="5435138"/>
                <a:chExt cx="419852" cy="737596"/>
              </a:xfrm>
              <a:grpFill/>
            </p:grpSpPr>
            <p:pic>
              <p:nvPicPr>
                <p:cNvPr id="60" name="Graphic 59">
                  <a:extLst>
                    <a:ext uri="{FF2B5EF4-FFF2-40B4-BE49-F238E27FC236}">
                      <a16:creationId xmlns:a16="http://schemas.microsoft.com/office/drawing/2014/main" id="{32F37448-562A-4E26-8666-77493119F8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68" name="Graphic 67">
                  <a:extLst>
                    <a:ext uri="{FF2B5EF4-FFF2-40B4-BE49-F238E27FC236}">
                      <a16:creationId xmlns:a16="http://schemas.microsoft.com/office/drawing/2014/main" id="{62610A08-E28C-4547-BB30-16CDF368ED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pic>
          <p:nvPicPr>
            <p:cNvPr id="51" name="Graphic 50">
              <a:extLst>
                <a:ext uri="{FF2B5EF4-FFF2-40B4-BE49-F238E27FC236}">
                  <a16:creationId xmlns:a16="http://schemas.microsoft.com/office/drawing/2014/main" id="{773D010A-AA88-40EA-951F-A9E3DAE543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44737" y="4530155"/>
              <a:ext cx="260385" cy="260385"/>
            </a:xfrm>
            <a:prstGeom prst="rect">
              <a:avLst/>
            </a:prstGeom>
          </p:spPr>
        </p:pic>
      </p:grpSp>
      <p:grpSp>
        <p:nvGrpSpPr>
          <p:cNvPr id="38" name="Group 37">
            <a:extLst>
              <a:ext uri="{FF2B5EF4-FFF2-40B4-BE49-F238E27FC236}">
                <a16:creationId xmlns:a16="http://schemas.microsoft.com/office/drawing/2014/main" id="{54AF836D-F542-45B8-8B2B-02457245E294}"/>
              </a:ext>
            </a:extLst>
          </p:cNvPr>
          <p:cNvGrpSpPr/>
          <p:nvPr/>
        </p:nvGrpSpPr>
        <p:grpSpPr>
          <a:xfrm>
            <a:off x="6189624" y="1284288"/>
            <a:ext cx="4475144" cy="4489629"/>
            <a:chOff x="4642218" y="963216"/>
            <a:chExt cx="3356358" cy="3367222"/>
          </a:xfrm>
        </p:grpSpPr>
        <p:sp>
          <p:nvSpPr>
            <p:cNvPr id="36" name="TextBox 35"/>
            <p:cNvSpPr txBox="1"/>
            <p:nvPr/>
          </p:nvSpPr>
          <p:spPr>
            <a:xfrm>
              <a:off x="5835522" y="1052060"/>
              <a:ext cx="2163054" cy="315423"/>
            </a:xfrm>
            <a:prstGeom prst="rect">
              <a:avLst/>
            </a:prstGeom>
            <a:noFill/>
            <a:ln>
              <a:noFill/>
            </a:ln>
          </p:spPr>
          <p:txBody>
            <a:bodyPr wrap="square" rtlCol="0">
              <a:spAutoFit/>
            </a:bodyPr>
            <a:lstStyle/>
            <a:p>
              <a:r>
                <a:rPr lang="en-US" sz="2133" dirty="0">
                  <a:latin typeface="Amazon Ember" charset="0"/>
                  <a:ea typeface="Amazon Ember" charset="0"/>
                  <a:cs typeface="Amazon Ember" charset="0"/>
                </a:rPr>
                <a:t>EC2 Instance</a:t>
              </a:r>
            </a:p>
          </p:txBody>
        </p:sp>
        <p:pic>
          <p:nvPicPr>
            <p:cNvPr id="72" name="Graphic 71">
              <a:extLst>
                <a:ext uri="{FF2B5EF4-FFF2-40B4-BE49-F238E27FC236}">
                  <a16:creationId xmlns:a16="http://schemas.microsoft.com/office/drawing/2014/main" id="{61FF090F-9CCD-4515-8145-F695E8A505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3137" y="1454978"/>
              <a:ext cx="2875463" cy="2875460"/>
            </a:xfrm>
            <a:prstGeom prst="rect">
              <a:avLst/>
            </a:prstGeom>
          </p:spPr>
        </p:pic>
        <p:grpSp>
          <p:nvGrpSpPr>
            <p:cNvPr id="73" name="Group 72">
              <a:extLst>
                <a:ext uri="{FF2B5EF4-FFF2-40B4-BE49-F238E27FC236}">
                  <a16:creationId xmlns:a16="http://schemas.microsoft.com/office/drawing/2014/main" id="{47AABA87-6231-4BF3-ADF6-CB528242D1DD}"/>
                </a:ext>
              </a:extLst>
            </p:cNvPr>
            <p:cNvGrpSpPr/>
            <p:nvPr/>
          </p:nvGrpSpPr>
          <p:grpSpPr>
            <a:xfrm>
              <a:off x="5802130" y="1487688"/>
              <a:ext cx="1217477" cy="2140356"/>
              <a:chOff x="899369" y="5435138"/>
              <a:chExt cx="262675" cy="461790"/>
            </a:xfrm>
          </p:grpSpPr>
          <p:pic>
            <p:nvPicPr>
              <p:cNvPr id="74" name="Graphic 73">
                <a:extLst>
                  <a:ext uri="{FF2B5EF4-FFF2-40B4-BE49-F238E27FC236}">
                    <a16:creationId xmlns:a16="http://schemas.microsoft.com/office/drawing/2014/main" id="{58EA93E6-4F93-448A-AE3D-86AAA6D60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75" name="Graphic 74">
                <a:extLst>
                  <a:ext uri="{FF2B5EF4-FFF2-40B4-BE49-F238E27FC236}">
                    <a16:creationId xmlns:a16="http://schemas.microsoft.com/office/drawing/2014/main" id="{05CC2E6A-BA03-4F75-AB31-C072034B92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71" name="Graphic 70">
              <a:extLst>
                <a:ext uri="{FF2B5EF4-FFF2-40B4-BE49-F238E27FC236}">
                  <a16:creationId xmlns:a16="http://schemas.microsoft.com/office/drawing/2014/main" id="{C8A09643-AE5E-4CF8-BBE9-590E6FC2A8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2218" y="963216"/>
              <a:ext cx="1155153" cy="1155152"/>
            </a:xfrm>
            <a:prstGeom prst="rect">
              <a:avLst/>
            </a:prstGeom>
          </p:spPr>
        </p:pic>
        <p:grpSp>
          <p:nvGrpSpPr>
            <p:cNvPr id="3" name="Group 2">
              <a:extLst>
                <a:ext uri="{FF2B5EF4-FFF2-40B4-BE49-F238E27FC236}">
                  <a16:creationId xmlns:a16="http://schemas.microsoft.com/office/drawing/2014/main" id="{8C2DEFE3-9E71-4948-B25A-8D8DEDBD18A4}"/>
                </a:ext>
              </a:extLst>
            </p:cNvPr>
            <p:cNvGrpSpPr/>
            <p:nvPr/>
          </p:nvGrpSpPr>
          <p:grpSpPr>
            <a:xfrm>
              <a:off x="5218176" y="3599404"/>
              <a:ext cx="2385384" cy="454911"/>
              <a:chOff x="5246208" y="3471388"/>
              <a:chExt cx="2385384" cy="454911"/>
            </a:xfrm>
          </p:grpSpPr>
          <p:sp>
            <p:nvSpPr>
              <p:cNvPr id="45" name="Rectangle 44">
                <a:extLst>
                  <a:ext uri="{FF2B5EF4-FFF2-40B4-BE49-F238E27FC236}">
                    <a16:creationId xmlns:a16="http://schemas.microsoft.com/office/drawing/2014/main" id="{B50DDC3D-D50C-40D2-8FD9-8C3291EFB527}"/>
                  </a:ext>
                </a:extLst>
              </p:cNvPr>
              <p:cNvSpPr/>
              <p:nvPr/>
            </p:nvSpPr>
            <p:spPr>
              <a:xfrm>
                <a:off x="6962424" y="3471388"/>
                <a:ext cx="669168" cy="454911"/>
              </a:xfrm>
              <a:prstGeom prst="rect">
                <a:avLst/>
              </a:prstGeom>
              <a:solidFill>
                <a:srgbClr val="232F3D"/>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ECS </a:t>
                </a:r>
                <a:b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6" name="Rectangle 45">
                <a:extLst>
                  <a:ext uri="{FF2B5EF4-FFF2-40B4-BE49-F238E27FC236}">
                    <a16:creationId xmlns:a16="http://schemas.microsoft.com/office/drawing/2014/main" id="{C909F2C8-EC1A-4209-A99F-47CE866E5943}"/>
                  </a:ext>
                </a:extLst>
              </p:cNvPr>
              <p:cNvSpPr/>
              <p:nvPr/>
            </p:nvSpPr>
            <p:spPr>
              <a:xfrm>
                <a:off x="6104316" y="3471388"/>
                <a:ext cx="669168" cy="454911"/>
              </a:xfrm>
              <a:prstGeom prst="rect">
                <a:avLst/>
              </a:prstGeom>
              <a:solidFill>
                <a:srgbClr val="232F3D"/>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 </a:t>
                </a:r>
                <a:r>
                  <a:rPr lang="en-US" sz="11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Rungime</a:t>
                </a: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Rectangle 46">
                <a:extLst>
                  <a:ext uri="{FF2B5EF4-FFF2-40B4-BE49-F238E27FC236}">
                    <a16:creationId xmlns:a16="http://schemas.microsoft.com/office/drawing/2014/main" id="{A81BDFF9-BDCC-4623-AEAE-E1C0482B8589}"/>
                  </a:ext>
                </a:extLst>
              </p:cNvPr>
              <p:cNvSpPr/>
              <p:nvPr/>
            </p:nvSpPr>
            <p:spPr>
              <a:xfrm>
                <a:off x="5246208" y="3471388"/>
                <a:ext cx="669168" cy="454911"/>
              </a:xfrm>
              <a:prstGeom prst="rect">
                <a:avLst/>
              </a:prstGeom>
              <a:solidFill>
                <a:srgbClr val="232F3D"/>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OS</a:t>
                </a:r>
              </a:p>
            </p:txBody>
          </p:sp>
        </p:grpSp>
      </p:grpSp>
    </p:spTree>
    <p:extLst>
      <p:ext uri="{BB962C8B-B14F-4D97-AF65-F5344CB8AC3E}">
        <p14:creationId xmlns:p14="http://schemas.microsoft.com/office/powerpoint/2010/main" val="378628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432122" y="960967"/>
            <a:ext cx="10841245" cy="5213351"/>
          </a:xfrm>
        </p:spPr>
        <p:txBody>
          <a:bodyPr/>
          <a:lstStyle/>
          <a:p>
            <a:endParaRPr lang="en-US" sz="2400" dirty="0"/>
          </a:p>
          <a:p>
            <a:r>
              <a:rPr lang="en-US" sz="2400" dirty="0"/>
              <a:t>- Patching and Upgrading OS, agents, etc.</a:t>
            </a:r>
          </a:p>
          <a:p>
            <a:endParaRPr lang="en-US" sz="2400" dirty="0"/>
          </a:p>
          <a:p>
            <a:r>
              <a:rPr lang="en-US" sz="2400" dirty="0"/>
              <a:t>- Scaling the instance fleet for optimal utilization</a:t>
            </a:r>
          </a:p>
          <a:p>
            <a:endParaRPr lang="en-US" sz="2400" dirty="0"/>
          </a:p>
        </p:txBody>
      </p:sp>
      <p:grpSp>
        <p:nvGrpSpPr>
          <p:cNvPr id="2" name="Group 1">
            <a:extLst>
              <a:ext uri="{FF2B5EF4-FFF2-40B4-BE49-F238E27FC236}">
                <a16:creationId xmlns:a16="http://schemas.microsoft.com/office/drawing/2014/main" id="{0117AA40-5366-41D3-864D-C1CE3CD35165}"/>
              </a:ext>
            </a:extLst>
          </p:cNvPr>
          <p:cNvGrpSpPr/>
          <p:nvPr/>
        </p:nvGrpSpPr>
        <p:grpSpPr>
          <a:xfrm>
            <a:off x="457203" y="3356103"/>
            <a:ext cx="1747519" cy="1835179"/>
            <a:chOff x="-111316" y="4439864"/>
            <a:chExt cx="3206382" cy="3367222"/>
          </a:xfrm>
        </p:grpSpPr>
        <p:pic>
          <p:nvPicPr>
            <p:cNvPr id="103" name="Graphic 102">
              <a:extLst>
                <a:ext uri="{FF2B5EF4-FFF2-40B4-BE49-F238E27FC236}">
                  <a16:creationId xmlns:a16="http://schemas.microsoft.com/office/drawing/2014/main" id="{0D320914-03D1-42EC-9C98-769E3EA51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04" name="Group 103">
              <a:extLst>
                <a:ext uri="{FF2B5EF4-FFF2-40B4-BE49-F238E27FC236}">
                  <a16:creationId xmlns:a16="http://schemas.microsoft.com/office/drawing/2014/main" id="{AF1723EC-F9AB-46D3-BE86-2B30B53A5FE5}"/>
                </a:ext>
              </a:extLst>
            </p:cNvPr>
            <p:cNvGrpSpPr/>
            <p:nvPr/>
          </p:nvGrpSpPr>
          <p:grpSpPr>
            <a:xfrm>
              <a:off x="1772872" y="5040536"/>
              <a:ext cx="1077154" cy="1893664"/>
              <a:chOff x="899369" y="5435138"/>
              <a:chExt cx="262675" cy="461790"/>
            </a:xfrm>
          </p:grpSpPr>
          <p:pic>
            <p:nvPicPr>
              <p:cNvPr id="124" name="Graphic 123">
                <a:extLst>
                  <a:ext uri="{FF2B5EF4-FFF2-40B4-BE49-F238E27FC236}">
                    <a16:creationId xmlns:a16="http://schemas.microsoft.com/office/drawing/2014/main" id="{C5335DE8-A971-4270-B78B-E242D87E5E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25" name="Graphic 124">
                <a:extLst>
                  <a:ext uri="{FF2B5EF4-FFF2-40B4-BE49-F238E27FC236}">
                    <a16:creationId xmlns:a16="http://schemas.microsoft.com/office/drawing/2014/main" id="{75526801-6735-4A89-A3BB-4F863BC17A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20" name="Group 119">
              <a:extLst>
                <a:ext uri="{FF2B5EF4-FFF2-40B4-BE49-F238E27FC236}">
                  <a16:creationId xmlns:a16="http://schemas.microsoft.com/office/drawing/2014/main" id="{DCDBFBBF-6D0F-4B26-A586-7F46D215ADAC}"/>
                </a:ext>
              </a:extLst>
            </p:cNvPr>
            <p:cNvGrpSpPr/>
            <p:nvPr/>
          </p:nvGrpSpPr>
          <p:grpSpPr>
            <a:xfrm>
              <a:off x="464642" y="6911340"/>
              <a:ext cx="2385384" cy="619623"/>
              <a:chOff x="5246208" y="3471388"/>
              <a:chExt cx="2385384" cy="454911"/>
            </a:xfrm>
          </p:grpSpPr>
          <p:sp>
            <p:nvSpPr>
              <p:cNvPr id="121" name="Rectangle 120">
                <a:extLst>
                  <a:ext uri="{FF2B5EF4-FFF2-40B4-BE49-F238E27FC236}">
                    <a16:creationId xmlns:a16="http://schemas.microsoft.com/office/drawing/2014/main" id="{17C1D787-C9EA-48B3-83BF-8766E7A9626E}"/>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Rectangle 121">
                <a:extLst>
                  <a:ext uri="{FF2B5EF4-FFF2-40B4-BE49-F238E27FC236}">
                    <a16:creationId xmlns:a16="http://schemas.microsoft.com/office/drawing/2014/main" id="{AC862CFD-8E3D-44E8-B198-1DC3FE32822B}"/>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Rectangle 122">
                <a:extLst>
                  <a:ext uri="{FF2B5EF4-FFF2-40B4-BE49-F238E27FC236}">
                    <a16:creationId xmlns:a16="http://schemas.microsoft.com/office/drawing/2014/main" id="{C5CA8EB6-2D6F-4CD3-8E3F-F7270A1DD312}"/>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6" name="Group 125">
              <a:extLst>
                <a:ext uri="{FF2B5EF4-FFF2-40B4-BE49-F238E27FC236}">
                  <a16:creationId xmlns:a16="http://schemas.microsoft.com/office/drawing/2014/main" id="{B4777195-91ED-4C06-9B4B-748399E92920}"/>
                </a:ext>
              </a:extLst>
            </p:cNvPr>
            <p:cNvGrpSpPr/>
            <p:nvPr/>
          </p:nvGrpSpPr>
          <p:grpSpPr>
            <a:xfrm>
              <a:off x="464642" y="5040536"/>
              <a:ext cx="1077154" cy="1893664"/>
              <a:chOff x="899369" y="5435138"/>
              <a:chExt cx="262675" cy="461790"/>
            </a:xfrm>
          </p:grpSpPr>
          <p:pic>
            <p:nvPicPr>
              <p:cNvPr id="127" name="Graphic 126">
                <a:extLst>
                  <a:ext uri="{FF2B5EF4-FFF2-40B4-BE49-F238E27FC236}">
                    <a16:creationId xmlns:a16="http://schemas.microsoft.com/office/drawing/2014/main" id="{B3A0A673-3AB1-4ED4-BC74-1FE55AE3C4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28" name="Graphic 127">
                <a:extLst>
                  <a:ext uri="{FF2B5EF4-FFF2-40B4-BE49-F238E27FC236}">
                    <a16:creationId xmlns:a16="http://schemas.microsoft.com/office/drawing/2014/main" id="{001EE7BC-32A2-4A54-B39F-CC7213F9EB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05" name="Graphic 104">
              <a:extLst>
                <a:ext uri="{FF2B5EF4-FFF2-40B4-BE49-F238E27FC236}">
                  <a16:creationId xmlns:a16="http://schemas.microsoft.com/office/drawing/2014/main" id="{36B59B7E-9EE0-4536-9584-6920F38CD4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29" name="Group 128">
            <a:extLst>
              <a:ext uri="{FF2B5EF4-FFF2-40B4-BE49-F238E27FC236}">
                <a16:creationId xmlns:a16="http://schemas.microsoft.com/office/drawing/2014/main" id="{FE309EE9-AA2B-42E9-BFB2-07EC8156D7D8}"/>
              </a:ext>
            </a:extLst>
          </p:cNvPr>
          <p:cNvGrpSpPr/>
          <p:nvPr/>
        </p:nvGrpSpPr>
        <p:grpSpPr>
          <a:xfrm>
            <a:off x="2363219" y="3356103"/>
            <a:ext cx="1747519" cy="1835179"/>
            <a:chOff x="-111316" y="4439864"/>
            <a:chExt cx="3206382" cy="3367222"/>
          </a:xfrm>
        </p:grpSpPr>
        <p:pic>
          <p:nvPicPr>
            <p:cNvPr id="130" name="Graphic 129">
              <a:extLst>
                <a:ext uri="{FF2B5EF4-FFF2-40B4-BE49-F238E27FC236}">
                  <a16:creationId xmlns:a16="http://schemas.microsoft.com/office/drawing/2014/main" id="{111A38BC-E72C-4846-9D82-F8262FCC8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31" name="Group 130">
              <a:extLst>
                <a:ext uri="{FF2B5EF4-FFF2-40B4-BE49-F238E27FC236}">
                  <a16:creationId xmlns:a16="http://schemas.microsoft.com/office/drawing/2014/main" id="{06D906FA-13BB-474E-A1E2-D263FA1E4B87}"/>
                </a:ext>
              </a:extLst>
            </p:cNvPr>
            <p:cNvGrpSpPr/>
            <p:nvPr/>
          </p:nvGrpSpPr>
          <p:grpSpPr>
            <a:xfrm>
              <a:off x="1772872" y="5040536"/>
              <a:ext cx="1077154" cy="1893664"/>
              <a:chOff x="899369" y="5435138"/>
              <a:chExt cx="262675" cy="461790"/>
            </a:xfrm>
          </p:grpSpPr>
          <p:pic>
            <p:nvPicPr>
              <p:cNvPr id="140" name="Graphic 139">
                <a:extLst>
                  <a:ext uri="{FF2B5EF4-FFF2-40B4-BE49-F238E27FC236}">
                    <a16:creationId xmlns:a16="http://schemas.microsoft.com/office/drawing/2014/main" id="{3314BCDC-0D22-45DC-8BD5-B628837299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41" name="Graphic 140">
                <a:extLst>
                  <a:ext uri="{FF2B5EF4-FFF2-40B4-BE49-F238E27FC236}">
                    <a16:creationId xmlns:a16="http://schemas.microsoft.com/office/drawing/2014/main" id="{67A340B4-0F16-44A9-AD3D-2AB075B6EF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32" name="Group 131">
              <a:extLst>
                <a:ext uri="{FF2B5EF4-FFF2-40B4-BE49-F238E27FC236}">
                  <a16:creationId xmlns:a16="http://schemas.microsoft.com/office/drawing/2014/main" id="{4034B496-5F6D-4279-BF01-C426D70045C6}"/>
                </a:ext>
              </a:extLst>
            </p:cNvPr>
            <p:cNvGrpSpPr/>
            <p:nvPr/>
          </p:nvGrpSpPr>
          <p:grpSpPr>
            <a:xfrm>
              <a:off x="464642" y="6911340"/>
              <a:ext cx="2385384" cy="619623"/>
              <a:chOff x="5246208" y="3471388"/>
              <a:chExt cx="2385384" cy="454911"/>
            </a:xfrm>
          </p:grpSpPr>
          <p:sp>
            <p:nvSpPr>
              <p:cNvPr id="137" name="Rectangle 136">
                <a:extLst>
                  <a:ext uri="{FF2B5EF4-FFF2-40B4-BE49-F238E27FC236}">
                    <a16:creationId xmlns:a16="http://schemas.microsoft.com/office/drawing/2014/main" id="{4AEB7888-2EB5-480B-85D8-BD7F74978EEC}"/>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Rectangle 137">
                <a:extLst>
                  <a:ext uri="{FF2B5EF4-FFF2-40B4-BE49-F238E27FC236}">
                    <a16:creationId xmlns:a16="http://schemas.microsoft.com/office/drawing/2014/main" id="{0D460AFB-2EC6-45F4-9B4B-B640AD9B2E64}"/>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Rectangle 138">
                <a:extLst>
                  <a:ext uri="{FF2B5EF4-FFF2-40B4-BE49-F238E27FC236}">
                    <a16:creationId xmlns:a16="http://schemas.microsoft.com/office/drawing/2014/main" id="{1C2471A4-0B6C-4BEE-B5D0-B9A04F0631A8}"/>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3" name="Group 132">
              <a:extLst>
                <a:ext uri="{FF2B5EF4-FFF2-40B4-BE49-F238E27FC236}">
                  <a16:creationId xmlns:a16="http://schemas.microsoft.com/office/drawing/2014/main" id="{12C713F3-AEB3-466B-93F8-BA3543B03AA7}"/>
                </a:ext>
              </a:extLst>
            </p:cNvPr>
            <p:cNvGrpSpPr/>
            <p:nvPr/>
          </p:nvGrpSpPr>
          <p:grpSpPr>
            <a:xfrm>
              <a:off x="464642" y="5040536"/>
              <a:ext cx="1077154" cy="1893664"/>
              <a:chOff x="899369" y="5435138"/>
              <a:chExt cx="262675" cy="461790"/>
            </a:xfrm>
          </p:grpSpPr>
          <p:pic>
            <p:nvPicPr>
              <p:cNvPr id="135" name="Graphic 134">
                <a:extLst>
                  <a:ext uri="{FF2B5EF4-FFF2-40B4-BE49-F238E27FC236}">
                    <a16:creationId xmlns:a16="http://schemas.microsoft.com/office/drawing/2014/main" id="{5B1429F0-240F-4839-98BC-3CE10423D5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36" name="Graphic 135">
                <a:extLst>
                  <a:ext uri="{FF2B5EF4-FFF2-40B4-BE49-F238E27FC236}">
                    <a16:creationId xmlns:a16="http://schemas.microsoft.com/office/drawing/2014/main" id="{BD46DCB3-090A-4029-BAAE-A5BEAE5A0F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34" name="Graphic 133">
              <a:extLst>
                <a:ext uri="{FF2B5EF4-FFF2-40B4-BE49-F238E27FC236}">
                  <a16:creationId xmlns:a16="http://schemas.microsoft.com/office/drawing/2014/main" id="{EE43B3F3-7804-471D-8799-B13AE5FCE0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42" name="Group 141">
            <a:extLst>
              <a:ext uri="{FF2B5EF4-FFF2-40B4-BE49-F238E27FC236}">
                <a16:creationId xmlns:a16="http://schemas.microsoft.com/office/drawing/2014/main" id="{0FD8CFB9-B51F-42FB-BE9A-1D7DF0D51712}"/>
              </a:ext>
            </a:extLst>
          </p:cNvPr>
          <p:cNvGrpSpPr/>
          <p:nvPr/>
        </p:nvGrpSpPr>
        <p:grpSpPr>
          <a:xfrm>
            <a:off x="4269235" y="3356103"/>
            <a:ext cx="1747519" cy="1835179"/>
            <a:chOff x="-111316" y="4439864"/>
            <a:chExt cx="3206382" cy="3367222"/>
          </a:xfrm>
        </p:grpSpPr>
        <p:pic>
          <p:nvPicPr>
            <p:cNvPr id="143" name="Graphic 142">
              <a:extLst>
                <a:ext uri="{FF2B5EF4-FFF2-40B4-BE49-F238E27FC236}">
                  <a16:creationId xmlns:a16="http://schemas.microsoft.com/office/drawing/2014/main" id="{3463B350-9623-42D4-B5DC-B632D1DD50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44" name="Group 143">
              <a:extLst>
                <a:ext uri="{FF2B5EF4-FFF2-40B4-BE49-F238E27FC236}">
                  <a16:creationId xmlns:a16="http://schemas.microsoft.com/office/drawing/2014/main" id="{578F27B5-7EBA-45E5-BE3A-CB756B85BD9A}"/>
                </a:ext>
              </a:extLst>
            </p:cNvPr>
            <p:cNvGrpSpPr/>
            <p:nvPr/>
          </p:nvGrpSpPr>
          <p:grpSpPr>
            <a:xfrm>
              <a:off x="1772872" y="5040536"/>
              <a:ext cx="1077154" cy="1893664"/>
              <a:chOff x="899369" y="5435138"/>
              <a:chExt cx="262675" cy="461790"/>
            </a:xfrm>
          </p:grpSpPr>
          <p:pic>
            <p:nvPicPr>
              <p:cNvPr id="153" name="Graphic 152">
                <a:extLst>
                  <a:ext uri="{FF2B5EF4-FFF2-40B4-BE49-F238E27FC236}">
                    <a16:creationId xmlns:a16="http://schemas.microsoft.com/office/drawing/2014/main" id="{87B16B33-BCCC-4BE8-9140-B171F006E1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54" name="Graphic 153">
                <a:extLst>
                  <a:ext uri="{FF2B5EF4-FFF2-40B4-BE49-F238E27FC236}">
                    <a16:creationId xmlns:a16="http://schemas.microsoft.com/office/drawing/2014/main" id="{EA33A2FA-8521-423F-849A-302910FF5D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45" name="Group 144">
              <a:extLst>
                <a:ext uri="{FF2B5EF4-FFF2-40B4-BE49-F238E27FC236}">
                  <a16:creationId xmlns:a16="http://schemas.microsoft.com/office/drawing/2014/main" id="{D4903C5B-537C-45C2-AF6B-A78DA3B8C5D2}"/>
                </a:ext>
              </a:extLst>
            </p:cNvPr>
            <p:cNvGrpSpPr/>
            <p:nvPr/>
          </p:nvGrpSpPr>
          <p:grpSpPr>
            <a:xfrm>
              <a:off x="464642" y="6911340"/>
              <a:ext cx="2385384" cy="619623"/>
              <a:chOff x="5246208" y="3471388"/>
              <a:chExt cx="2385384" cy="454911"/>
            </a:xfrm>
          </p:grpSpPr>
          <p:sp>
            <p:nvSpPr>
              <p:cNvPr id="150" name="Rectangle 149">
                <a:extLst>
                  <a:ext uri="{FF2B5EF4-FFF2-40B4-BE49-F238E27FC236}">
                    <a16:creationId xmlns:a16="http://schemas.microsoft.com/office/drawing/2014/main" id="{B97CC122-3ED9-45C8-98AC-2EEE6A0C45C3}"/>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Rectangle 150">
                <a:extLst>
                  <a:ext uri="{FF2B5EF4-FFF2-40B4-BE49-F238E27FC236}">
                    <a16:creationId xmlns:a16="http://schemas.microsoft.com/office/drawing/2014/main" id="{6F652E84-3C19-41C2-A531-33DCC9494657}"/>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Rectangle 151">
                <a:extLst>
                  <a:ext uri="{FF2B5EF4-FFF2-40B4-BE49-F238E27FC236}">
                    <a16:creationId xmlns:a16="http://schemas.microsoft.com/office/drawing/2014/main" id="{2E79E5E1-0E93-4F18-8B26-692A7B7A5BDC}"/>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6" name="Group 145">
              <a:extLst>
                <a:ext uri="{FF2B5EF4-FFF2-40B4-BE49-F238E27FC236}">
                  <a16:creationId xmlns:a16="http://schemas.microsoft.com/office/drawing/2014/main" id="{A90F96D3-6A1A-477F-9134-43EEC750BCD2}"/>
                </a:ext>
              </a:extLst>
            </p:cNvPr>
            <p:cNvGrpSpPr/>
            <p:nvPr/>
          </p:nvGrpSpPr>
          <p:grpSpPr>
            <a:xfrm>
              <a:off x="464642" y="5040536"/>
              <a:ext cx="1077154" cy="1893664"/>
              <a:chOff x="899369" y="5435138"/>
              <a:chExt cx="262675" cy="461790"/>
            </a:xfrm>
          </p:grpSpPr>
          <p:pic>
            <p:nvPicPr>
              <p:cNvPr id="148" name="Graphic 147">
                <a:extLst>
                  <a:ext uri="{FF2B5EF4-FFF2-40B4-BE49-F238E27FC236}">
                    <a16:creationId xmlns:a16="http://schemas.microsoft.com/office/drawing/2014/main" id="{B986FC40-A459-4F99-880E-FDBB1C165C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49" name="Graphic 148">
                <a:extLst>
                  <a:ext uri="{FF2B5EF4-FFF2-40B4-BE49-F238E27FC236}">
                    <a16:creationId xmlns:a16="http://schemas.microsoft.com/office/drawing/2014/main" id="{5CA4C37E-214F-49DE-9439-4D6130A78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47" name="Graphic 146">
              <a:extLst>
                <a:ext uri="{FF2B5EF4-FFF2-40B4-BE49-F238E27FC236}">
                  <a16:creationId xmlns:a16="http://schemas.microsoft.com/office/drawing/2014/main" id="{666B6580-85B8-47E3-B18E-38AD259EF9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55" name="Group 154">
            <a:extLst>
              <a:ext uri="{FF2B5EF4-FFF2-40B4-BE49-F238E27FC236}">
                <a16:creationId xmlns:a16="http://schemas.microsoft.com/office/drawing/2014/main" id="{BE9B6771-918F-4E43-8EB0-F4DFE128EFEC}"/>
              </a:ext>
            </a:extLst>
          </p:cNvPr>
          <p:cNvGrpSpPr/>
          <p:nvPr/>
        </p:nvGrpSpPr>
        <p:grpSpPr>
          <a:xfrm>
            <a:off x="6175251" y="3356103"/>
            <a:ext cx="1747519" cy="1835179"/>
            <a:chOff x="-111316" y="4439864"/>
            <a:chExt cx="3206382" cy="3367222"/>
          </a:xfrm>
        </p:grpSpPr>
        <p:pic>
          <p:nvPicPr>
            <p:cNvPr id="156" name="Graphic 155">
              <a:extLst>
                <a:ext uri="{FF2B5EF4-FFF2-40B4-BE49-F238E27FC236}">
                  <a16:creationId xmlns:a16="http://schemas.microsoft.com/office/drawing/2014/main" id="{05BEBDB3-EFAC-42C7-880E-CBAAD26C3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57" name="Group 156">
              <a:extLst>
                <a:ext uri="{FF2B5EF4-FFF2-40B4-BE49-F238E27FC236}">
                  <a16:creationId xmlns:a16="http://schemas.microsoft.com/office/drawing/2014/main" id="{3CFD3DAB-6011-49FB-8D40-2F850D4D3A06}"/>
                </a:ext>
              </a:extLst>
            </p:cNvPr>
            <p:cNvGrpSpPr/>
            <p:nvPr/>
          </p:nvGrpSpPr>
          <p:grpSpPr>
            <a:xfrm>
              <a:off x="1772872" y="5040536"/>
              <a:ext cx="1077154" cy="1893664"/>
              <a:chOff x="899369" y="5435138"/>
              <a:chExt cx="262675" cy="461790"/>
            </a:xfrm>
          </p:grpSpPr>
          <p:pic>
            <p:nvPicPr>
              <p:cNvPr id="166" name="Graphic 165">
                <a:extLst>
                  <a:ext uri="{FF2B5EF4-FFF2-40B4-BE49-F238E27FC236}">
                    <a16:creationId xmlns:a16="http://schemas.microsoft.com/office/drawing/2014/main" id="{A85C2769-B128-441E-9A2F-F005BF389A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67" name="Graphic 166">
                <a:extLst>
                  <a:ext uri="{FF2B5EF4-FFF2-40B4-BE49-F238E27FC236}">
                    <a16:creationId xmlns:a16="http://schemas.microsoft.com/office/drawing/2014/main" id="{C27DEAEC-7455-4D23-BC21-594148A429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58" name="Group 157">
              <a:extLst>
                <a:ext uri="{FF2B5EF4-FFF2-40B4-BE49-F238E27FC236}">
                  <a16:creationId xmlns:a16="http://schemas.microsoft.com/office/drawing/2014/main" id="{DEB13005-46F8-447D-9D46-848DBC7A4003}"/>
                </a:ext>
              </a:extLst>
            </p:cNvPr>
            <p:cNvGrpSpPr/>
            <p:nvPr/>
          </p:nvGrpSpPr>
          <p:grpSpPr>
            <a:xfrm>
              <a:off x="464642" y="6911340"/>
              <a:ext cx="2385384" cy="619623"/>
              <a:chOff x="5246208" y="3471388"/>
              <a:chExt cx="2385384" cy="454911"/>
            </a:xfrm>
          </p:grpSpPr>
          <p:sp>
            <p:nvSpPr>
              <p:cNvPr id="163" name="Rectangle 162">
                <a:extLst>
                  <a:ext uri="{FF2B5EF4-FFF2-40B4-BE49-F238E27FC236}">
                    <a16:creationId xmlns:a16="http://schemas.microsoft.com/office/drawing/2014/main" id="{CCB86596-1246-463E-9269-541CC5773E75}"/>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Rectangle 163">
                <a:extLst>
                  <a:ext uri="{FF2B5EF4-FFF2-40B4-BE49-F238E27FC236}">
                    <a16:creationId xmlns:a16="http://schemas.microsoft.com/office/drawing/2014/main" id="{42880349-F719-449A-8686-B84D1247A037}"/>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Rectangle 164">
                <a:extLst>
                  <a:ext uri="{FF2B5EF4-FFF2-40B4-BE49-F238E27FC236}">
                    <a16:creationId xmlns:a16="http://schemas.microsoft.com/office/drawing/2014/main" id="{C8BC41CC-C320-4F10-BD98-23F6E374F820}"/>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9" name="Group 158">
              <a:extLst>
                <a:ext uri="{FF2B5EF4-FFF2-40B4-BE49-F238E27FC236}">
                  <a16:creationId xmlns:a16="http://schemas.microsoft.com/office/drawing/2014/main" id="{95A243B8-5069-4A4B-889E-5247A4386449}"/>
                </a:ext>
              </a:extLst>
            </p:cNvPr>
            <p:cNvGrpSpPr/>
            <p:nvPr/>
          </p:nvGrpSpPr>
          <p:grpSpPr>
            <a:xfrm>
              <a:off x="464642" y="5040536"/>
              <a:ext cx="1077154" cy="1893664"/>
              <a:chOff x="899369" y="5435138"/>
              <a:chExt cx="262675" cy="461790"/>
            </a:xfrm>
          </p:grpSpPr>
          <p:pic>
            <p:nvPicPr>
              <p:cNvPr id="161" name="Graphic 160">
                <a:extLst>
                  <a:ext uri="{FF2B5EF4-FFF2-40B4-BE49-F238E27FC236}">
                    <a16:creationId xmlns:a16="http://schemas.microsoft.com/office/drawing/2014/main" id="{9D0EF360-B58C-4008-8352-288695239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62" name="Graphic 161">
                <a:extLst>
                  <a:ext uri="{FF2B5EF4-FFF2-40B4-BE49-F238E27FC236}">
                    <a16:creationId xmlns:a16="http://schemas.microsoft.com/office/drawing/2014/main" id="{B0AADA3B-8F1B-47CB-8E82-A42FE3B002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60" name="Graphic 159">
              <a:extLst>
                <a:ext uri="{FF2B5EF4-FFF2-40B4-BE49-F238E27FC236}">
                  <a16:creationId xmlns:a16="http://schemas.microsoft.com/office/drawing/2014/main" id="{732CCCCF-48A1-43DE-B8FE-83B43C9492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68" name="Group 167">
            <a:extLst>
              <a:ext uri="{FF2B5EF4-FFF2-40B4-BE49-F238E27FC236}">
                <a16:creationId xmlns:a16="http://schemas.microsoft.com/office/drawing/2014/main" id="{C3CF435D-868C-4F88-9F04-539B056BDB17}"/>
              </a:ext>
            </a:extLst>
          </p:cNvPr>
          <p:cNvGrpSpPr/>
          <p:nvPr/>
        </p:nvGrpSpPr>
        <p:grpSpPr>
          <a:xfrm>
            <a:off x="8081267" y="3356103"/>
            <a:ext cx="1747519" cy="1835179"/>
            <a:chOff x="-111316" y="4439864"/>
            <a:chExt cx="3206382" cy="3367222"/>
          </a:xfrm>
        </p:grpSpPr>
        <p:pic>
          <p:nvPicPr>
            <p:cNvPr id="169" name="Graphic 168">
              <a:extLst>
                <a:ext uri="{FF2B5EF4-FFF2-40B4-BE49-F238E27FC236}">
                  <a16:creationId xmlns:a16="http://schemas.microsoft.com/office/drawing/2014/main" id="{629269D4-C55A-4CC5-9044-0D708CD64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70" name="Group 169">
              <a:extLst>
                <a:ext uri="{FF2B5EF4-FFF2-40B4-BE49-F238E27FC236}">
                  <a16:creationId xmlns:a16="http://schemas.microsoft.com/office/drawing/2014/main" id="{4E560B3D-6049-4D5B-9D38-D405005D4BC2}"/>
                </a:ext>
              </a:extLst>
            </p:cNvPr>
            <p:cNvGrpSpPr/>
            <p:nvPr/>
          </p:nvGrpSpPr>
          <p:grpSpPr>
            <a:xfrm>
              <a:off x="1772872" y="5040536"/>
              <a:ext cx="1077154" cy="1893664"/>
              <a:chOff x="899369" y="5435138"/>
              <a:chExt cx="262675" cy="461790"/>
            </a:xfrm>
          </p:grpSpPr>
          <p:pic>
            <p:nvPicPr>
              <p:cNvPr id="179" name="Graphic 178">
                <a:extLst>
                  <a:ext uri="{FF2B5EF4-FFF2-40B4-BE49-F238E27FC236}">
                    <a16:creationId xmlns:a16="http://schemas.microsoft.com/office/drawing/2014/main" id="{6B256CC7-1641-4685-A54D-186E80152C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80" name="Graphic 179">
                <a:extLst>
                  <a:ext uri="{FF2B5EF4-FFF2-40B4-BE49-F238E27FC236}">
                    <a16:creationId xmlns:a16="http://schemas.microsoft.com/office/drawing/2014/main" id="{8576E397-0154-4FE8-91FA-44372E7315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71" name="Group 170">
              <a:extLst>
                <a:ext uri="{FF2B5EF4-FFF2-40B4-BE49-F238E27FC236}">
                  <a16:creationId xmlns:a16="http://schemas.microsoft.com/office/drawing/2014/main" id="{0B46F28E-B85D-4765-98B7-DA53C7AC2B05}"/>
                </a:ext>
              </a:extLst>
            </p:cNvPr>
            <p:cNvGrpSpPr/>
            <p:nvPr/>
          </p:nvGrpSpPr>
          <p:grpSpPr>
            <a:xfrm>
              <a:off x="464642" y="6911340"/>
              <a:ext cx="2385384" cy="619623"/>
              <a:chOff x="5246208" y="3471388"/>
              <a:chExt cx="2385384" cy="454911"/>
            </a:xfrm>
          </p:grpSpPr>
          <p:sp>
            <p:nvSpPr>
              <p:cNvPr id="176" name="Rectangle 175">
                <a:extLst>
                  <a:ext uri="{FF2B5EF4-FFF2-40B4-BE49-F238E27FC236}">
                    <a16:creationId xmlns:a16="http://schemas.microsoft.com/office/drawing/2014/main" id="{221FF598-8D8D-4210-A3C9-58471588948C}"/>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7" name="Rectangle 176">
                <a:extLst>
                  <a:ext uri="{FF2B5EF4-FFF2-40B4-BE49-F238E27FC236}">
                    <a16:creationId xmlns:a16="http://schemas.microsoft.com/office/drawing/2014/main" id="{C5F8C95C-06B0-4249-A4D7-D07EB611A4AF}"/>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8" name="Rectangle 177">
                <a:extLst>
                  <a:ext uri="{FF2B5EF4-FFF2-40B4-BE49-F238E27FC236}">
                    <a16:creationId xmlns:a16="http://schemas.microsoft.com/office/drawing/2014/main" id="{A5279617-A9A2-4092-97F1-8C256A1FB8BE}"/>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2" name="Group 171">
              <a:extLst>
                <a:ext uri="{FF2B5EF4-FFF2-40B4-BE49-F238E27FC236}">
                  <a16:creationId xmlns:a16="http://schemas.microsoft.com/office/drawing/2014/main" id="{ECDF1BAE-505F-49C6-B54C-678E55E49EAE}"/>
                </a:ext>
              </a:extLst>
            </p:cNvPr>
            <p:cNvGrpSpPr/>
            <p:nvPr/>
          </p:nvGrpSpPr>
          <p:grpSpPr>
            <a:xfrm>
              <a:off x="464642" y="5040536"/>
              <a:ext cx="1077154" cy="1893664"/>
              <a:chOff x="899369" y="5435138"/>
              <a:chExt cx="262675" cy="461790"/>
            </a:xfrm>
          </p:grpSpPr>
          <p:pic>
            <p:nvPicPr>
              <p:cNvPr id="174" name="Graphic 173">
                <a:extLst>
                  <a:ext uri="{FF2B5EF4-FFF2-40B4-BE49-F238E27FC236}">
                    <a16:creationId xmlns:a16="http://schemas.microsoft.com/office/drawing/2014/main" id="{2CC864AA-8AC4-4219-81EE-4D2E3EBF4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75" name="Graphic 174">
                <a:extLst>
                  <a:ext uri="{FF2B5EF4-FFF2-40B4-BE49-F238E27FC236}">
                    <a16:creationId xmlns:a16="http://schemas.microsoft.com/office/drawing/2014/main" id="{164D732C-2789-4356-86DB-3D13BDC6E4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73" name="Graphic 172">
              <a:extLst>
                <a:ext uri="{FF2B5EF4-FFF2-40B4-BE49-F238E27FC236}">
                  <a16:creationId xmlns:a16="http://schemas.microsoft.com/office/drawing/2014/main" id="{10168CC3-88B5-4406-B068-20042EB1E2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81" name="Group 180">
            <a:extLst>
              <a:ext uri="{FF2B5EF4-FFF2-40B4-BE49-F238E27FC236}">
                <a16:creationId xmlns:a16="http://schemas.microsoft.com/office/drawing/2014/main" id="{65219CAC-536D-4E73-A4A8-9A99BB6C3657}"/>
              </a:ext>
            </a:extLst>
          </p:cNvPr>
          <p:cNvGrpSpPr/>
          <p:nvPr/>
        </p:nvGrpSpPr>
        <p:grpSpPr>
          <a:xfrm>
            <a:off x="9987281" y="3356103"/>
            <a:ext cx="1747519" cy="1835179"/>
            <a:chOff x="-111316" y="4439864"/>
            <a:chExt cx="3206382" cy="3367222"/>
          </a:xfrm>
        </p:grpSpPr>
        <p:pic>
          <p:nvPicPr>
            <p:cNvPr id="182" name="Graphic 181">
              <a:extLst>
                <a:ext uri="{FF2B5EF4-FFF2-40B4-BE49-F238E27FC236}">
                  <a16:creationId xmlns:a16="http://schemas.microsoft.com/office/drawing/2014/main" id="{BCE8E015-BB73-482F-84C2-E9380FFC1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83" name="Group 182">
              <a:extLst>
                <a:ext uri="{FF2B5EF4-FFF2-40B4-BE49-F238E27FC236}">
                  <a16:creationId xmlns:a16="http://schemas.microsoft.com/office/drawing/2014/main" id="{B1632A72-3CE6-44AB-A39E-2459D93ED231}"/>
                </a:ext>
              </a:extLst>
            </p:cNvPr>
            <p:cNvGrpSpPr/>
            <p:nvPr/>
          </p:nvGrpSpPr>
          <p:grpSpPr>
            <a:xfrm>
              <a:off x="1772872" y="5040536"/>
              <a:ext cx="1077154" cy="1893664"/>
              <a:chOff x="899369" y="5435138"/>
              <a:chExt cx="262675" cy="461790"/>
            </a:xfrm>
          </p:grpSpPr>
          <p:pic>
            <p:nvPicPr>
              <p:cNvPr id="192" name="Graphic 191">
                <a:extLst>
                  <a:ext uri="{FF2B5EF4-FFF2-40B4-BE49-F238E27FC236}">
                    <a16:creationId xmlns:a16="http://schemas.microsoft.com/office/drawing/2014/main" id="{BF246313-A3AD-4B01-99AD-0A89101347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93" name="Graphic 192">
                <a:extLst>
                  <a:ext uri="{FF2B5EF4-FFF2-40B4-BE49-F238E27FC236}">
                    <a16:creationId xmlns:a16="http://schemas.microsoft.com/office/drawing/2014/main" id="{D2472C45-2174-4A68-92DF-9F148B474A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84" name="Group 183">
              <a:extLst>
                <a:ext uri="{FF2B5EF4-FFF2-40B4-BE49-F238E27FC236}">
                  <a16:creationId xmlns:a16="http://schemas.microsoft.com/office/drawing/2014/main" id="{1DBBDFA8-0FBF-4A72-A2C7-69E1BE61FA7F}"/>
                </a:ext>
              </a:extLst>
            </p:cNvPr>
            <p:cNvGrpSpPr/>
            <p:nvPr/>
          </p:nvGrpSpPr>
          <p:grpSpPr>
            <a:xfrm>
              <a:off x="464642" y="6911340"/>
              <a:ext cx="2385384" cy="619623"/>
              <a:chOff x="5246208" y="3471388"/>
              <a:chExt cx="2385384" cy="454911"/>
            </a:xfrm>
          </p:grpSpPr>
          <p:sp>
            <p:nvSpPr>
              <p:cNvPr id="189" name="Rectangle 188">
                <a:extLst>
                  <a:ext uri="{FF2B5EF4-FFF2-40B4-BE49-F238E27FC236}">
                    <a16:creationId xmlns:a16="http://schemas.microsoft.com/office/drawing/2014/main" id="{12E3092D-1C14-44B7-82AD-B1452DDEDE62}"/>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0" name="Rectangle 189">
                <a:extLst>
                  <a:ext uri="{FF2B5EF4-FFF2-40B4-BE49-F238E27FC236}">
                    <a16:creationId xmlns:a16="http://schemas.microsoft.com/office/drawing/2014/main" id="{83B57C05-54CC-4DA5-A7FA-56609ADC7690}"/>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1" name="Rectangle 190">
                <a:extLst>
                  <a:ext uri="{FF2B5EF4-FFF2-40B4-BE49-F238E27FC236}">
                    <a16:creationId xmlns:a16="http://schemas.microsoft.com/office/drawing/2014/main" id="{AAE68DFA-9E91-4CCF-8996-84B102413A9E}"/>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85" name="Group 184">
              <a:extLst>
                <a:ext uri="{FF2B5EF4-FFF2-40B4-BE49-F238E27FC236}">
                  <a16:creationId xmlns:a16="http://schemas.microsoft.com/office/drawing/2014/main" id="{BEA03288-F547-4B41-AD7D-EFCB6A038B1E}"/>
                </a:ext>
              </a:extLst>
            </p:cNvPr>
            <p:cNvGrpSpPr/>
            <p:nvPr/>
          </p:nvGrpSpPr>
          <p:grpSpPr>
            <a:xfrm>
              <a:off x="464642" y="5040536"/>
              <a:ext cx="1077154" cy="1893664"/>
              <a:chOff x="899369" y="5435138"/>
              <a:chExt cx="262675" cy="461790"/>
            </a:xfrm>
          </p:grpSpPr>
          <p:pic>
            <p:nvPicPr>
              <p:cNvPr id="187" name="Graphic 186">
                <a:extLst>
                  <a:ext uri="{FF2B5EF4-FFF2-40B4-BE49-F238E27FC236}">
                    <a16:creationId xmlns:a16="http://schemas.microsoft.com/office/drawing/2014/main" id="{74989D24-2EF4-488F-8B6E-197F83E8B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88" name="Graphic 187">
                <a:extLst>
                  <a:ext uri="{FF2B5EF4-FFF2-40B4-BE49-F238E27FC236}">
                    <a16:creationId xmlns:a16="http://schemas.microsoft.com/office/drawing/2014/main" id="{DF2929EC-9D4E-4006-9497-C8AC12BDB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86" name="Graphic 185">
              <a:extLst>
                <a:ext uri="{FF2B5EF4-FFF2-40B4-BE49-F238E27FC236}">
                  <a16:creationId xmlns:a16="http://schemas.microsoft.com/office/drawing/2014/main" id="{0915695F-C242-4FDF-AC7E-6B8A5360C0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spTree>
    <p:extLst>
      <p:ext uri="{BB962C8B-B14F-4D97-AF65-F5344CB8AC3E}">
        <p14:creationId xmlns:p14="http://schemas.microsoft.com/office/powerpoint/2010/main" val="264285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432122" y="2844800"/>
            <a:ext cx="10841245" cy="3329517"/>
          </a:xfrm>
          <a:ln>
            <a:noFill/>
          </a:ln>
        </p:spPr>
        <p:txBody>
          <a:bodyPr/>
          <a:lstStyle/>
          <a:p>
            <a:endParaRPr lang="en-US" sz="2400" dirty="0"/>
          </a:p>
          <a:p>
            <a:endParaRPr lang="en-US" sz="2400" dirty="0"/>
          </a:p>
          <a:p>
            <a:endParaRPr lang="en-US" sz="2400" dirty="0"/>
          </a:p>
        </p:txBody>
      </p:sp>
      <p:grpSp>
        <p:nvGrpSpPr>
          <p:cNvPr id="81" name="Group 80">
            <a:extLst>
              <a:ext uri="{FF2B5EF4-FFF2-40B4-BE49-F238E27FC236}">
                <a16:creationId xmlns:a16="http://schemas.microsoft.com/office/drawing/2014/main" id="{9C452B30-A25C-C342-A2DF-61EE19C67D09}"/>
              </a:ext>
            </a:extLst>
          </p:cNvPr>
          <p:cNvGrpSpPr/>
          <p:nvPr/>
        </p:nvGrpSpPr>
        <p:grpSpPr>
          <a:xfrm>
            <a:off x="1644053" y="967613"/>
            <a:ext cx="9062396" cy="2068459"/>
            <a:chOff x="-102745" y="1012512"/>
            <a:chExt cx="9302469" cy="2289981"/>
          </a:xfrm>
        </p:grpSpPr>
        <p:sp>
          <p:nvSpPr>
            <p:cNvPr id="82" name="TextBox 81">
              <a:extLst>
                <a:ext uri="{FF2B5EF4-FFF2-40B4-BE49-F238E27FC236}">
                  <a16:creationId xmlns:a16="http://schemas.microsoft.com/office/drawing/2014/main" id="{E564DE68-F539-054C-B551-48015A644D62}"/>
                </a:ext>
              </a:extLst>
            </p:cNvPr>
            <p:cNvSpPr txBox="1"/>
            <p:nvPr/>
          </p:nvSpPr>
          <p:spPr>
            <a:xfrm>
              <a:off x="-102745" y="2791386"/>
              <a:ext cx="9302469" cy="511107"/>
            </a:xfrm>
            <a:prstGeom prst="rect">
              <a:avLst/>
            </a:prstGeom>
            <a:noFill/>
          </p:spPr>
          <p:txBody>
            <a:bodyPr wrap="square" rtlCol="0">
              <a:spAutoFit/>
            </a:bodyPr>
            <a:lstStyle/>
            <a:p>
              <a:pPr algn="ctr"/>
              <a:r>
                <a:rPr lang="en-US" sz="2400" b="1" dirty="0">
                  <a:latin typeface="Amazon Ember"/>
                </a:rPr>
                <a:t>Amazon Elastic Container Service </a:t>
              </a:r>
            </a:p>
          </p:txBody>
        </p:sp>
        <p:grpSp>
          <p:nvGrpSpPr>
            <p:cNvPr id="83" name="Group 15">
              <a:extLst>
                <a:ext uri="{FF2B5EF4-FFF2-40B4-BE49-F238E27FC236}">
                  <a16:creationId xmlns:a16="http://schemas.microsoft.com/office/drawing/2014/main" id="{4261ED5B-E673-1F42-9E48-CB4F6C72B31C}"/>
                </a:ext>
              </a:extLst>
            </p:cNvPr>
            <p:cNvGrpSpPr>
              <a:grpSpLocks noChangeAspect="1"/>
            </p:cNvGrpSpPr>
            <p:nvPr/>
          </p:nvGrpSpPr>
          <p:grpSpPr bwMode="auto">
            <a:xfrm>
              <a:off x="3810001" y="1012512"/>
              <a:ext cx="1524000" cy="1701980"/>
              <a:chOff x="2104" y="682"/>
              <a:chExt cx="411" cy="459"/>
            </a:xfrm>
          </p:grpSpPr>
          <p:sp>
            <p:nvSpPr>
              <p:cNvPr id="84" name="Freeform 16">
                <a:extLst>
                  <a:ext uri="{FF2B5EF4-FFF2-40B4-BE49-F238E27FC236}">
                    <a16:creationId xmlns:a16="http://schemas.microsoft.com/office/drawing/2014/main" id="{3765EF16-0910-214A-BD6A-D0996BC37856}"/>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17">
                <a:extLst>
                  <a:ext uri="{FF2B5EF4-FFF2-40B4-BE49-F238E27FC236}">
                    <a16:creationId xmlns:a16="http://schemas.microsoft.com/office/drawing/2014/main" id="{E905AD1D-B254-AE47-8318-71F2119B9AAF}"/>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86" name="Group 85">
            <a:extLst>
              <a:ext uri="{FF2B5EF4-FFF2-40B4-BE49-F238E27FC236}">
                <a16:creationId xmlns:a16="http://schemas.microsoft.com/office/drawing/2014/main" id="{36EE9823-2B9D-E045-834B-C7A595F84284}"/>
              </a:ext>
            </a:extLst>
          </p:cNvPr>
          <p:cNvGrpSpPr/>
          <p:nvPr/>
        </p:nvGrpSpPr>
        <p:grpSpPr>
          <a:xfrm>
            <a:off x="457203" y="3356103"/>
            <a:ext cx="1747519" cy="1835179"/>
            <a:chOff x="-111316" y="4439864"/>
            <a:chExt cx="3206382" cy="3367222"/>
          </a:xfrm>
        </p:grpSpPr>
        <p:pic>
          <p:nvPicPr>
            <p:cNvPr id="87" name="Graphic 86">
              <a:extLst>
                <a:ext uri="{FF2B5EF4-FFF2-40B4-BE49-F238E27FC236}">
                  <a16:creationId xmlns:a16="http://schemas.microsoft.com/office/drawing/2014/main" id="{2127D826-EC6E-C74C-88E7-CF2A053E4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88" name="Group 87">
              <a:extLst>
                <a:ext uri="{FF2B5EF4-FFF2-40B4-BE49-F238E27FC236}">
                  <a16:creationId xmlns:a16="http://schemas.microsoft.com/office/drawing/2014/main" id="{4FB1378E-9361-0942-98F8-D8A9BF1C05BE}"/>
                </a:ext>
              </a:extLst>
            </p:cNvPr>
            <p:cNvGrpSpPr/>
            <p:nvPr/>
          </p:nvGrpSpPr>
          <p:grpSpPr>
            <a:xfrm>
              <a:off x="1772872" y="5040536"/>
              <a:ext cx="1077154" cy="1893664"/>
              <a:chOff x="899369" y="5435138"/>
              <a:chExt cx="262675" cy="461790"/>
            </a:xfrm>
          </p:grpSpPr>
          <p:pic>
            <p:nvPicPr>
              <p:cNvPr id="97" name="Graphic 96">
                <a:extLst>
                  <a:ext uri="{FF2B5EF4-FFF2-40B4-BE49-F238E27FC236}">
                    <a16:creationId xmlns:a16="http://schemas.microsoft.com/office/drawing/2014/main" id="{04B20666-30B1-9C4F-88AE-DD68F437DD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98" name="Graphic 97">
                <a:extLst>
                  <a:ext uri="{FF2B5EF4-FFF2-40B4-BE49-F238E27FC236}">
                    <a16:creationId xmlns:a16="http://schemas.microsoft.com/office/drawing/2014/main" id="{DEA6049E-69A5-5B4E-B1BD-885067779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89" name="Group 88">
              <a:extLst>
                <a:ext uri="{FF2B5EF4-FFF2-40B4-BE49-F238E27FC236}">
                  <a16:creationId xmlns:a16="http://schemas.microsoft.com/office/drawing/2014/main" id="{AC8B45AA-D1AB-C941-9FC0-FB91817BAD4F}"/>
                </a:ext>
              </a:extLst>
            </p:cNvPr>
            <p:cNvGrpSpPr/>
            <p:nvPr/>
          </p:nvGrpSpPr>
          <p:grpSpPr>
            <a:xfrm>
              <a:off x="464642" y="6911340"/>
              <a:ext cx="2385384" cy="619623"/>
              <a:chOff x="5246208" y="3471388"/>
              <a:chExt cx="2385384" cy="454911"/>
            </a:xfrm>
          </p:grpSpPr>
          <p:sp>
            <p:nvSpPr>
              <p:cNvPr id="94" name="Rectangle 93">
                <a:extLst>
                  <a:ext uri="{FF2B5EF4-FFF2-40B4-BE49-F238E27FC236}">
                    <a16:creationId xmlns:a16="http://schemas.microsoft.com/office/drawing/2014/main" id="{92FD3F80-B77E-094E-B7C5-A59C5A8CF96D}"/>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Rectangle 94">
                <a:extLst>
                  <a:ext uri="{FF2B5EF4-FFF2-40B4-BE49-F238E27FC236}">
                    <a16:creationId xmlns:a16="http://schemas.microsoft.com/office/drawing/2014/main" id="{E55B6292-B0E6-0E45-A3D4-8C8CC8DD5B80}"/>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Rectangle 95">
                <a:extLst>
                  <a:ext uri="{FF2B5EF4-FFF2-40B4-BE49-F238E27FC236}">
                    <a16:creationId xmlns:a16="http://schemas.microsoft.com/office/drawing/2014/main" id="{008A2B0E-93D0-2C4B-865D-42E8FA907C05}"/>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0" name="Group 89">
              <a:extLst>
                <a:ext uri="{FF2B5EF4-FFF2-40B4-BE49-F238E27FC236}">
                  <a16:creationId xmlns:a16="http://schemas.microsoft.com/office/drawing/2014/main" id="{4DD41917-3F1C-CE43-B66E-37391EA9F344}"/>
                </a:ext>
              </a:extLst>
            </p:cNvPr>
            <p:cNvGrpSpPr/>
            <p:nvPr/>
          </p:nvGrpSpPr>
          <p:grpSpPr>
            <a:xfrm>
              <a:off x="464642" y="5040536"/>
              <a:ext cx="1077154" cy="1893664"/>
              <a:chOff x="899369" y="5435138"/>
              <a:chExt cx="262675" cy="461790"/>
            </a:xfrm>
          </p:grpSpPr>
          <p:pic>
            <p:nvPicPr>
              <p:cNvPr id="92" name="Graphic 91">
                <a:extLst>
                  <a:ext uri="{FF2B5EF4-FFF2-40B4-BE49-F238E27FC236}">
                    <a16:creationId xmlns:a16="http://schemas.microsoft.com/office/drawing/2014/main" id="{B6716E1F-0E09-EF47-BC3D-C6C1C21E7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93" name="Graphic 92">
                <a:extLst>
                  <a:ext uri="{FF2B5EF4-FFF2-40B4-BE49-F238E27FC236}">
                    <a16:creationId xmlns:a16="http://schemas.microsoft.com/office/drawing/2014/main" id="{1C709BE0-4249-554B-9F10-8E6CFB1283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91" name="Graphic 90">
              <a:extLst>
                <a:ext uri="{FF2B5EF4-FFF2-40B4-BE49-F238E27FC236}">
                  <a16:creationId xmlns:a16="http://schemas.microsoft.com/office/drawing/2014/main" id="{FAC29C23-1C67-8E4A-B2E3-CDF4F38074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99" name="Group 98">
            <a:extLst>
              <a:ext uri="{FF2B5EF4-FFF2-40B4-BE49-F238E27FC236}">
                <a16:creationId xmlns:a16="http://schemas.microsoft.com/office/drawing/2014/main" id="{AC4C0C63-13B5-8E41-98D5-E76A48FCF815}"/>
              </a:ext>
            </a:extLst>
          </p:cNvPr>
          <p:cNvGrpSpPr/>
          <p:nvPr/>
        </p:nvGrpSpPr>
        <p:grpSpPr>
          <a:xfrm>
            <a:off x="2363219" y="3356103"/>
            <a:ext cx="1747519" cy="1835179"/>
            <a:chOff x="-111316" y="4439864"/>
            <a:chExt cx="3206382" cy="3367222"/>
          </a:xfrm>
        </p:grpSpPr>
        <p:pic>
          <p:nvPicPr>
            <p:cNvPr id="100" name="Graphic 99">
              <a:extLst>
                <a:ext uri="{FF2B5EF4-FFF2-40B4-BE49-F238E27FC236}">
                  <a16:creationId xmlns:a16="http://schemas.microsoft.com/office/drawing/2014/main" id="{646A367D-CDDA-E942-AF27-79B838918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01" name="Group 100">
              <a:extLst>
                <a:ext uri="{FF2B5EF4-FFF2-40B4-BE49-F238E27FC236}">
                  <a16:creationId xmlns:a16="http://schemas.microsoft.com/office/drawing/2014/main" id="{0F4EE20E-3DB3-D246-98C2-94B08367DD18}"/>
                </a:ext>
              </a:extLst>
            </p:cNvPr>
            <p:cNvGrpSpPr/>
            <p:nvPr/>
          </p:nvGrpSpPr>
          <p:grpSpPr>
            <a:xfrm>
              <a:off x="1772872" y="5040536"/>
              <a:ext cx="1077154" cy="1893664"/>
              <a:chOff x="899369" y="5435138"/>
              <a:chExt cx="262675" cy="461790"/>
            </a:xfrm>
          </p:grpSpPr>
          <p:pic>
            <p:nvPicPr>
              <p:cNvPr id="113" name="Graphic 112">
                <a:extLst>
                  <a:ext uri="{FF2B5EF4-FFF2-40B4-BE49-F238E27FC236}">
                    <a16:creationId xmlns:a16="http://schemas.microsoft.com/office/drawing/2014/main" id="{D2EDB391-7EFD-0544-B1A0-16A4981E8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14" name="Graphic 113">
                <a:extLst>
                  <a:ext uri="{FF2B5EF4-FFF2-40B4-BE49-F238E27FC236}">
                    <a16:creationId xmlns:a16="http://schemas.microsoft.com/office/drawing/2014/main" id="{617E95B9-662E-0846-AC70-E01B486EE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02" name="Group 101">
              <a:extLst>
                <a:ext uri="{FF2B5EF4-FFF2-40B4-BE49-F238E27FC236}">
                  <a16:creationId xmlns:a16="http://schemas.microsoft.com/office/drawing/2014/main" id="{C65A2E66-D229-AD45-AACE-1F133A5F07FC}"/>
                </a:ext>
              </a:extLst>
            </p:cNvPr>
            <p:cNvGrpSpPr/>
            <p:nvPr/>
          </p:nvGrpSpPr>
          <p:grpSpPr>
            <a:xfrm>
              <a:off x="464642" y="6911340"/>
              <a:ext cx="2385384" cy="619623"/>
              <a:chOff x="5246208" y="3471388"/>
              <a:chExt cx="2385384" cy="454911"/>
            </a:xfrm>
          </p:grpSpPr>
          <p:sp>
            <p:nvSpPr>
              <p:cNvPr id="110" name="Rectangle 109">
                <a:extLst>
                  <a:ext uri="{FF2B5EF4-FFF2-40B4-BE49-F238E27FC236}">
                    <a16:creationId xmlns:a16="http://schemas.microsoft.com/office/drawing/2014/main" id="{83927967-CDBD-1545-9D79-17A26C56AB1B}"/>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F9E15A67-6902-5947-90E3-240149A2C0F1}"/>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74F14D1A-B61D-504A-A500-499629779892}"/>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6" name="Group 105">
              <a:extLst>
                <a:ext uri="{FF2B5EF4-FFF2-40B4-BE49-F238E27FC236}">
                  <a16:creationId xmlns:a16="http://schemas.microsoft.com/office/drawing/2014/main" id="{0EDF4EBF-1E84-CF4D-BAB5-F958E53D755D}"/>
                </a:ext>
              </a:extLst>
            </p:cNvPr>
            <p:cNvGrpSpPr/>
            <p:nvPr/>
          </p:nvGrpSpPr>
          <p:grpSpPr>
            <a:xfrm>
              <a:off x="464642" y="5040536"/>
              <a:ext cx="1077154" cy="1893664"/>
              <a:chOff x="899369" y="5435138"/>
              <a:chExt cx="262675" cy="461790"/>
            </a:xfrm>
          </p:grpSpPr>
          <p:pic>
            <p:nvPicPr>
              <p:cNvPr id="108" name="Graphic 107">
                <a:extLst>
                  <a:ext uri="{FF2B5EF4-FFF2-40B4-BE49-F238E27FC236}">
                    <a16:creationId xmlns:a16="http://schemas.microsoft.com/office/drawing/2014/main" id="{E669616F-C910-824F-962F-1011C7D627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09" name="Graphic 108">
                <a:extLst>
                  <a:ext uri="{FF2B5EF4-FFF2-40B4-BE49-F238E27FC236}">
                    <a16:creationId xmlns:a16="http://schemas.microsoft.com/office/drawing/2014/main" id="{DCFDD224-E866-8246-8808-88BBB675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07" name="Graphic 106">
              <a:extLst>
                <a:ext uri="{FF2B5EF4-FFF2-40B4-BE49-F238E27FC236}">
                  <a16:creationId xmlns:a16="http://schemas.microsoft.com/office/drawing/2014/main" id="{DE76B884-5D68-C347-80DE-62B96E7599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115" name="Group 114">
            <a:extLst>
              <a:ext uri="{FF2B5EF4-FFF2-40B4-BE49-F238E27FC236}">
                <a16:creationId xmlns:a16="http://schemas.microsoft.com/office/drawing/2014/main" id="{A21A2585-263A-1B4B-88BB-04E5AE1B69F1}"/>
              </a:ext>
            </a:extLst>
          </p:cNvPr>
          <p:cNvGrpSpPr/>
          <p:nvPr/>
        </p:nvGrpSpPr>
        <p:grpSpPr>
          <a:xfrm>
            <a:off x="4269235" y="3356103"/>
            <a:ext cx="1747519" cy="1835179"/>
            <a:chOff x="-111316" y="4439864"/>
            <a:chExt cx="3206382" cy="3367222"/>
          </a:xfrm>
        </p:grpSpPr>
        <p:pic>
          <p:nvPicPr>
            <p:cNvPr id="116" name="Graphic 115">
              <a:extLst>
                <a:ext uri="{FF2B5EF4-FFF2-40B4-BE49-F238E27FC236}">
                  <a16:creationId xmlns:a16="http://schemas.microsoft.com/office/drawing/2014/main" id="{87393A23-9ACD-0A40-BF9B-3F3B6C9AC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117" name="Group 116">
              <a:extLst>
                <a:ext uri="{FF2B5EF4-FFF2-40B4-BE49-F238E27FC236}">
                  <a16:creationId xmlns:a16="http://schemas.microsoft.com/office/drawing/2014/main" id="{363507F1-8CD2-AC4B-9F0B-FF36F222E939}"/>
                </a:ext>
              </a:extLst>
            </p:cNvPr>
            <p:cNvGrpSpPr/>
            <p:nvPr/>
          </p:nvGrpSpPr>
          <p:grpSpPr>
            <a:xfrm>
              <a:off x="1772872" y="5040536"/>
              <a:ext cx="1077154" cy="1893664"/>
              <a:chOff x="899369" y="5435138"/>
              <a:chExt cx="262675" cy="461790"/>
            </a:xfrm>
          </p:grpSpPr>
          <p:pic>
            <p:nvPicPr>
              <p:cNvPr id="200" name="Graphic 199">
                <a:extLst>
                  <a:ext uri="{FF2B5EF4-FFF2-40B4-BE49-F238E27FC236}">
                    <a16:creationId xmlns:a16="http://schemas.microsoft.com/office/drawing/2014/main" id="{13ECBFC3-91D5-074F-9982-6323E36EF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1" name="Graphic 200">
                <a:extLst>
                  <a:ext uri="{FF2B5EF4-FFF2-40B4-BE49-F238E27FC236}">
                    <a16:creationId xmlns:a16="http://schemas.microsoft.com/office/drawing/2014/main" id="{02AE84E9-0B06-C54E-97F2-4A6C3F9636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18" name="Group 117">
              <a:extLst>
                <a:ext uri="{FF2B5EF4-FFF2-40B4-BE49-F238E27FC236}">
                  <a16:creationId xmlns:a16="http://schemas.microsoft.com/office/drawing/2014/main" id="{A83520FE-46C6-074E-97F8-DC70A57719FC}"/>
                </a:ext>
              </a:extLst>
            </p:cNvPr>
            <p:cNvGrpSpPr/>
            <p:nvPr/>
          </p:nvGrpSpPr>
          <p:grpSpPr>
            <a:xfrm>
              <a:off x="464642" y="6911340"/>
              <a:ext cx="2385384" cy="619623"/>
              <a:chOff x="5246208" y="3471388"/>
              <a:chExt cx="2385384" cy="454911"/>
            </a:xfrm>
          </p:grpSpPr>
          <p:sp>
            <p:nvSpPr>
              <p:cNvPr id="197" name="Rectangle 196">
                <a:extLst>
                  <a:ext uri="{FF2B5EF4-FFF2-40B4-BE49-F238E27FC236}">
                    <a16:creationId xmlns:a16="http://schemas.microsoft.com/office/drawing/2014/main" id="{47B8BB8E-0F24-104F-8662-4A1C0B3BA473}"/>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8" name="Rectangle 197">
                <a:extLst>
                  <a:ext uri="{FF2B5EF4-FFF2-40B4-BE49-F238E27FC236}">
                    <a16:creationId xmlns:a16="http://schemas.microsoft.com/office/drawing/2014/main" id="{11E24FFF-933E-B044-9B31-7BFF1B881409}"/>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Rectangle 198">
                <a:extLst>
                  <a:ext uri="{FF2B5EF4-FFF2-40B4-BE49-F238E27FC236}">
                    <a16:creationId xmlns:a16="http://schemas.microsoft.com/office/drawing/2014/main" id="{5C8BA1C2-E825-6746-9EA4-8D47C9C33A26}"/>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9" name="Group 118">
              <a:extLst>
                <a:ext uri="{FF2B5EF4-FFF2-40B4-BE49-F238E27FC236}">
                  <a16:creationId xmlns:a16="http://schemas.microsoft.com/office/drawing/2014/main" id="{E2C46F62-6EDD-F049-B555-D6AC06B1471C}"/>
                </a:ext>
              </a:extLst>
            </p:cNvPr>
            <p:cNvGrpSpPr/>
            <p:nvPr/>
          </p:nvGrpSpPr>
          <p:grpSpPr>
            <a:xfrm>
              <a:off x="464642" y="5040536"/>
              <a:ext cx="1077154" cy="1893664"/>
              <a:chOff x="899369" y="5435138"/>
              <a:chExt cx="262675" cy="461790"/>
            </a:xfrm>
          </p:grpSpPr>
          <p:pic>
            <p:nvPicPr>
              <p:cNvPr id="195" name="Graphic 194">
                <a:extLst>
                  <a:ext uri="{FF2B5EF4-FFF2-40B4-BE49-F238E27FC236}">
                    <a16:creationId xmlns:a16="http://schemas.microsoft.com/office/drawing/2014/main" id="{615F9217-4E74-0145-93D1-0981DEAE1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96" name="Graphic 195">
                <a:extLst>
                  <a:ext uri="{FF2B5EF4-FFF2-40B4-BE49-F238E27FC236}">
                    <a16:creationId xmlns:a16="http://schemas.microsoft.com/office/drawing/2014/main" id="{A7802545-4F4F-7744-A87F-9EF97EB6B3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94" name="Graphic 193">
              <a:extLst>
                <a:ext uri="{FF2B5EF4-FFF2-40B4-BE49-F238E27FC236}">
                  <a16:creationId xmlns:a16="http://schemas.microsoft.com/office/drawing/2014/main" id="{D1B41D21-1E48-E84F-8273-9705827CE2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202" name="Group 201">
            <a:extLst>
              <a:ext uri="{FF2B5EF4-FFF2-40B4-BE49-F238E27FC236}">
                <a16:creationId xmlns:a16="http://schemas.microsoft.com/office/drawing/2014/main" id="{E0251B9A-421F-8240-9808-FE47253DECDD}"/>
              </a:ext>
            </a:extLst>
          </p:cNvPr>
          <p:cNvGrpSpPr/>
          <p:nvPr/>
        </p:nvGrpSpPr>
        <p:grpSpPr>
          <a:xfrm>
            <a:off x="6175251" y="3356103"/>
            <a:ext cx="1747519" cy="1835179"/>
            <a:chOff x="-111316" y="4439864"/>
            <a:chExt cx="3206382" cy="3367222"/>
          </a:xfrm>
        </p:grpSpPr>
        <p:pic>
          <p:nvPicPr>
            <p:cNvPr id="203" name="Graphic 202">
              <a:extLst>
                <a:ext uri="{FF2B5EF4-FFF2-40B4-BE49-F238E27FC236}">
                  <a16:creationId xmlns:a16="http://schemas.microsoft.com/office/drawing/2014/main" id="{EEC78EA7-557B-A74B-9262-665DDF23D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204" name="Group 203">
              <a:extLst>
                <a:ext uri="{FF2B5EF4-FFF2-40B4-BE49-F238E27FC236}">
                  <a16:creationId xmlns:a16="http://schemas.microsoft.com/office/drawing/2014/main" id="{4BFC502D-D969-174D-A0BC-21D36D442AC5}"/>
                </a:ext>
              </a:extLst>
            </p:cNvPr>
            <p:cNvGrpSpPr/>
            <p:nvPr/>
          </p:nvGrpSpPr>
          <p:grpSpPr>
            <a:xfrm>
              <a:off x="1772872" y="5040536"/>
              <a:ext cx="1077154" cy="1893664"/>
              <a:chOff x="899369" y="5435138"/>
              <a:chExt cx="262675" cy="461790"/>
            </a:xfrm>
          </p:grpSpPr>
          <p:pic>
            <p:nvPicPr>
              <p:cNvPr id="213" name="Graphic 212">
                <a:extLst>
                  <a:ext uri="{FF2B5EF4-FFF2-40B4-BE49-F238E27FC236}">
                    <a16:creationId xmlns:a16="http://schemas.microsoft.com/office/drawing/2014/main" id="{ECF17347-8D7D-3248-A9F9-9271099FB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14" name="Graphic 213">
                <a:extLst>
                  <a:ext uri="{FF2B5EF4-FFF2-40B4-BE49-F238E27FC236}">
                    <a16:creationId xmlns:a16="http://schemas.microsoft.com/office/drawing/2014/main" id="{C2BCA2B7-7B6A-6A4C-848F-0A65EB9EC2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05" name="Group 204">
              <a:extLst>
                <a:ext uri="{FF2B5EF4-FFF2-40B4-BE49-F238E27FC236}">
                  <a16:creationId xmlns:a16="http://schemas.microsoft.com/office/drawing/2014/main" id="{CA891C03-AB71-894D-A599-57C933089838}"/>
                </a:ext>
              </a:extLst>
            </p:cNvPr>
            <p:cNvGrpSpPr/>
            <p:nvPr/>
          </p:nvGrpSpPr>
          <p:grpSpPr>
            <a:xfrm>
              <a:off x="464642" y="6911340"/>
              <a:ext cx="2385384" cy="619623"/>
              <a:chOff x="5246208" y="3471388"/>
              <a:chExt cx="2385384" cy="454911"/>
            </a:xfrm>
          </p:grpSpPr>
          <p:sp>
            <p:nvSpPr>
              <p:cNvPr id="210" name="Rectangle 209">
                <a:extLst>
                  <a:ext uri="{FF2B5EF4-FFF2-40B4-BE49-F238E27FC236}">
                    <a16:creationId xmlns:a16="http://schemas.microsoft.com/office/drawing/2014/main" id="{19A25FD6-A791-B347-AA57-0912443AA9F3}"/>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1" name="Rectangle 210">
                <a:extLst>
                  <a:ext uri="{FF2B5EF4-FFF2-40B4-BE49-F238E27FC236}">
                    <a16:creationId xmlns:a16="http://schemas.microsoft.com/office/drawing/2014/main" id="{524AC104-B692-094D-9B24-52AD55B383D7}"/>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2" name="Rectangle 211">
                <a:extLst>
                  <a:ext uri="{FF2B5EF4-FFF2-40B4-BE49-F238E27FC236}">
                    <a16:creationId xmlns:a16="http://schemas.microsoft.com/office/drawing/2014/main" id="{8A48051F-CCD1-6445-A24E-A45617F952E1}"/>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06" name="Group 205">
              <a:extLst>
                <a:ext uri="{FF2B5EF4-FFF2-40B4-BE49-F238E27FC236}">
                  <a16:creationId xmlns:a16="http://schemas.microsoft.com/office/drawing/2014/main" id="{F0208DBC-4DB0-6E45-9823-0FC3F868A48E}"/>
                </a:ext>
              </a:extLst>
            </p:cNvPr>
            <p:cNvGrpSpPr/>
            <p:nvPr/>
          </p:nvGrpSpPr>
          <p:grpSpPr>
            <a:xfrm>
              <a:off x="464642" y="5040536"/>
              <a:ext cx="1077154" cy="1893664"/>
              <a:chOff x="899369" y="5435138"/>
              <a:chExt cx="262675" cy="461790"/>
            </a:xfrm>
          </p:grpSpPr>
          <p:pic>
            <p:nvPicPr>
              <p:cNvPr id="208" name="Graphic 207">
                <a:extLst>
                  <a:ext uri="{FF2B5EF4-FFF2-40B4-BE49-F238E27FC236}">
                    <a16:creationId xmlns:a16="http://schemas.microsoft.com/office/drawing/2014/main" id="{0F07D29B-909C-0F4C-823C-49901AC72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9" name="Graphic 208">
                <a:extLst>
                  <a:ext uri="{FF2B5EF4-FFF2-40B4-BE49-F238E27FC236}">
                    <a16:creationId xmlns:a16="http://schemas.microsoft.com/office/drawing/2014/main" id="{4D460E7C-3C56-2347-92C9-82B48DBEF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207" name="Graphic 206">
              <a:extLst>
                <a:ext uri="{FF2B5EF4-FFF2-40B4-BE49-F238E27FC236}">
                  <a16:creationId xmlns:a16="http://schemas.microsoft.com/office/drawing/2014/main" id="{34478800-09E4-F24B-B9D4-501947D6E8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215" name="Group 214">
            <a:extLst>
              <a:ext uri="{FF2B5EF4-FFF2-40B4-BE49-F238E27FC236}">
                <a16:creationId xmlns:a16="http://schemas.microsoft.com/office/drawing/2014/main" id="{01041A67-F466-F245-941A-BC126D49CB41}"/>
              </a:ext>
            </a:extLst>
          </p:cNvPr>
          <p:cNvGrpSpPr/>
          <p:nvPr/>
        </p:nvGrpSpPr>
        <p:grpSpPr>
          <a:xfrm>
            <a:off x="8081267" y="3356103"/>
            <a:ext cx="1747519" cy="1835179"/>
            <a:chOff x="-111316" y="4439864"/>
            <a:chExt cx="3206382" cy="3367222"/>
          </a:xfrm>
        </p:grpSpPr>
        <p:pic>
          <p:nvPicPr>
            <p:cNvPr id="216" name="Graphic 215">
              <a:extLst>
                <a:ext uri="{FF2B5EF4-FFF2-40B4-BE49-F238E27FC236}">
                  <a16:creationId xmlns:a16="http://schemas.microsoft.com/office/drawing/2014/main" id="{A5A0AECA-04EE-7D49-864F-897AA8DD1F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217" name="Group 216">
              <a:extLst>
                <a:ext uri="{FF2B5EF4-FFF2-40B4-BE49-F238E27FC236}">
                  <a16:creationId xmlns:a16="http://schemas.microsoft.com/office/drawing/2014/main" id="{959AA3D1-23CD-2A43-BA6B-88D614C5E3E8}"/>
                </a:ext>
              </a:extLst>
            </p:cNvPr>
            <p:cNvGrpSpPr/>
            <p:nvPr/>
          </p:nvGrpSpPr>
          <p:grpSpPr>
            <a:xfrm>
              <a:off x="1772872" y="5040536"/>
              <a:ext cx="1077154" cy="1893664"/>
              <a:chOff x="899369" y="5435138"/>
              <a:chExt cx="262675" cy="461790"/>
            </a:xfrm>
          </p:grpSpPr>
          <p:pic>
            <p:nvPicPr>
              <p:cNvPr id="226" name="Graphic 225">
                <a:extLst>
                  <a:ext uri="{FF2B5EF4-FFF2-40B4-BE49-F238E27FC236}">
                    <a16:creationId xmlns:a16="http://schemas.microsoft.com/office/drawing/2014/main" id="{2F4A5F86-9AE3-7940-A934-6AEDFFB597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27" name="Graphic 226">
                <a:extLst>
                  <a:ext uri="{FF2B5EF4-FFF2-40B4-BE49-F238E27FC236}">
                    <a16:creationId xmlns:a16="http://schemas.microsoft.com/office/drawing/2014/main" id="{9BF86213-D4FF-4E4C-9CBA-2B30811BF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18" name="Group 217">
              <a:extLst>
                <a:ext uri="{FF2B5EF4-FFF2-40B4-BE49-F238E27FC236}">
                  <a16:creationId xmlns:a16="http://schemas.microsoft.com/office/drawing/2014/main" id="{1BCF6B29-5BC0-CD40-A6EE-7CB7EF4413E4}"/>
                </a:ext>
              </a:extLst>
            </p:cNvPr>
            <p:cNvGrpSpPr/>
            <p:nvPr/>
          </p:nvGrpSpPr>
          <p:grpSpPr>
            <a:xfrm>
              <a:off x="464642" y="6911340"/>
              <a:ext cx="2385384" cy="619623"/>
              <a:chOff x="5246208" y="3471388"/>
              <a:chExt cx="2385384" cy="454911"/>
            </a:xfrm>
          </p:grpSpPr>
          <p:sp>
            <p:nvSpPr>
              <p:cNvPr id="223" name="Rectangle 222">
                <a:extLst>
                  <a:ext uri="{FF2B5EF4-FFF2-40B4-BE49-F238E27FC236}">
                    <a16:creationId xmlns:a16="http://schemas.microsoft.com/office/drawing/2014/main" id="{6F2108BD-70D9-3646-AD11-00CF30D23295}"/>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4" name="Rectangle 223">
                <a:extLst>
                  <a:ext uri="{FF2B5EF4-FFF2-40B4-BE49-F238E27FC236}">
                    <a16:creationId xmlns:a16="http://schemas.microsoft.com/office/drawing/2014/main" id="{2845D355-4611-B64F-90AA-2A34C98D6F6A}"/>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5" name="Rectangle 224">
                <a:extLst>
                  <a:ext uri="{FF2B5EF4-FFF2-40B4-BE49-F238E27FC236}">
                    <a16:creationId xmlns:a16="http://schemas.microsoft.com/office/drawing/2014/main" id="{966F7481-78B2-9B4A-9398-819D3A95FA28}"/>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9" name="Group 218">
              <a:extLst>
                <a:ext uri="{FF2B5EF4-FFF2-40B4-BE49-F238E27FC236}">
                  <a16:creationId xmlns:a16="http://schemas.microsoft.com/office/drawing/2014/main" id="{7B8927E1-5611-5C4D-A262-63A5CBD745A9}"/>
                </a:ext>
              </a:extLst>
            </p:cNvPr>
            <p:cNvGrpSpPr/>
            <p:nvPr/>
          </p:nvGrpSpPr>
          <p:grpSpPr>
            <a:xfrm>
              <a:off x="464642" y="5040536"/>
              <a:ext cx="1077154" cy="1893664"/>
              <a:chOff x="899369" y="5435138"/>
              <a:chExt cx="262675" cy="461790"/>
            </a:xfrm>
          </p:grpSpPr>
          <p:pic>
            <p:nvPicPr>
              <p:cNvPr id="221" name="Graphic 220">
                <a:extLst>
                  <a:ext uri="{FF2B5EF4-FFF2-40B4-BE49-F238E27FC236}">
                    <a16:creationId xmlns:a16="http://schemas.microsoft.com/office/drawing/2014/main" id="{160C143B-CCDE-E84E-A83D-69AD3D0F5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22" name="Graphic 221">
                <a:extLst>
                  <a:ext uri="{FF2B5EF4-FFF2-40B4-BE49-F238E27FC236}">
                    <a16:creationId xmlns:a16="http://schemas.microsoft.com/office/drawing/2014/main" id="{80AF185D-F248-5A4C-ABE5-C4D52FEDDE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220" name="Graphic 219">
              <a:extLst>
                <a:ext uri="{FF2B5EF4-FFF2-40B4-BE49-F238E27FC236}">
                  <a16:creationId xmlns:a16="http://schemas.microsoft.com/office/drawing/2014/main" id="{0A7AB17F-4BAA-BE45-9AAA-8CDA72CF49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228" name="Group 227">
            <a:extLst>
              <a:ext uri="{FF2B5EF4-FFF2-40B4-BE49-F238E27FC236}">
                <a16:creationId xmlns:a16="http://schemas.microsoft.com/office/drawing/2014/main" id="{57FF7A08-8112-054C-B5FB-456E98718579}"/>
              </a:ext>
            </a:extLst>
          </p:cNvPr>
          <p:cNvGrpSpPr/>
          <p:nvPr/>
        </p:nvGrpSpPr>
        <p:grpSpPr>
          <a:xfrm>
            <a:off x="9987281" y="3356103"/>
            <a:ext cx="1747519" cy="1835179"/>
            <a:chOff x="-111316" y="4439864"/>
            <a:chExt cx="3206382" cy="3367222"/>
          </a:xfrm>
        </p:grpSpPr>
        <p:pic>
          <p:nvPicPr>
            <p:cNvPr id="229" name="Graphic 228">
              <a:extLst>
                <a:ext uri="{FF2B5EF4-FFF2-40B4-BE49-F238E27FC236}">
                  <a16:creationId xmlns:a16="http://schemas.microsoft.com/office/drawing/2014/main" id="{88CDB8D5-C297-AA4F-A9FD-A5833C28E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875460"/>
            </a:xfrm>
            <a:prstGeom prst="rect">
              <a:avLst/>
            </a:prstGeom>
          </p:spPr>
        </p:pic>
        <p:grpSp>
          <p:nvGrpSpPr>
            <p:cNvPr id="230" name="Group 229">
              <a:extLst>
                <a:ext uri="{FF2B5EF4-FFF2-40B4-BE49-F238E27FC236}">
                  <a16:creationId xmlns:a16="http://schemas.microsoft.com/office/drawing/2014/main" id="{8D8D70DE-54EA-304A-ADDB-59EAC9F79C23}"/>
                </a:ext>
              </a:extLst>
            </p:cNvPr>
            <p:cNvGrpSpPr/>
            <p:nvPr/>
          </p:nvGrpSpPr>
          <p:grpSpPr>
            <a:xfrm>
              <a:off x="1772872" y="5040536"/>
              <a:ext cx="1077154" cy="1893664"/>
              <a:chOff x="899369" y="5435138"/>
              <a:chExt cx="262675" cy="461790"/>
            </a:xfrm>
          </p:grpSpPr>
          <p:pic>
            <p:nvPicPr>
              <p:cNvPr id="239" name="Graphic 238">
                <a:extLst>
                  <a:ext uri="{FF2B5EF4-FFF2-40B4-BE49-F238E27FC236}">
                    <a16:creationId xmlns:a16="http://schemas.microsoft.com/office/drawing/2014/main" id="{14756213-679C-2A47-A74D-83E815895B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40" name="Graphic 239">
                <a:extLst>
                  <a:ext uri="{FF2B5EF4-FFF2-40B4-BE49-F238E27FC236}">
                    <a16:creationId xmlns:a16="http://schemas.microsoft.com/office/drawing/2014/main" id="{B0B7290C-077E-DE4E-A4F6-B623792B66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31" name="Group 230">
              <a:extLst>
                <a:ext uri="{FF2B5EF4-FFF2-40B4-BE49-F238E27FC236}">
                  <a16:creationId xmlns:a16="http://schemas.microsoft.com/office/drawing/2014/main" id="{2C33360D-A325-2148-A8F0-3A69C6501414}"/>
                </a:ext>
              </a:extLst>
            </p:cNvPr>
            <p:cNvGrpSpPr/>
            <p:nvPr/>
          </p:nvGrpSpPr>
          <p:grpSpPr>
            <a:xfrm>
              <a:off x="464642" y="6911340"/>
              <a:ext cx="2385384" cy="619623"/>
              <a:chOff x="5246208" y="3471388"/>
              <a:chExt cx="2385384" cy="454911"/>
            </a:xfrm>
          </p:grpSpPr>
          <p:sp>
            <p:nvSpPr>
              <p:cNvPr id="236" name="Rectangle 235">
                <a:extLst>
                  <a:ext uri="{FF2B5EF4-FFF2-40B4-BE49-F238E27FC236}">
                    <a16:creationId xmlns:a16="http://schemas.microsoft.com/office/drawing/2014/main" id="{62FC970F-9A21-194F-B980-C892F049A278}"/>
                  </a:ext>
                </a:extLst>
              </p:cNvPr>
              <p:cNvSpPr/>
              <p:nvPr/>
            </p:nvSpPr>
            <p:spPr>
              <a:xfrm>
                <a:off x="6962424" y="3471388"/>
                <a:ext cx="669168" cy="454911"/>
              </a:xfrm>
              <a:prstGeom prst="rect">
                <a:avLst/>
              </a:prstGeom>
              <a:solidFill>
                <a:schemeClr val="accent6"/>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7" name="Rectangle 236">
                <a:extLst>
                  <a:ext uri="{FF2B5EF4-FFF2-40B4-BE49-F238E27FC236}">
                    <a16:creationId xmlns:a16="http://schemas.microsoft.com/office/drawing/2014/main" id="{FC858B9D-B61F-2540-96FA-51647E074423}"/>
                  </a:ext>
                </a:extLst>
              </p:cNvPr>
              <p:cNvSpPr/>
              <p:nvPr/>
            </p:nvSpPr>
            <p:spPr>
              <a:xfrm>
                <a:off x="6104316"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a:extLst>
                  <a:ext uri="{FF2B5EF4-FFF2-40B4-BE49-F238E27FC236}">
                    <a16:creationId xmlns:a16="http://schemas.microsoft.com/office/drawing/2014/main" id="{16B842C2-43D0-A541-9F8F-4DBE8857A3E8}"/>
                  </a:ext>
                </a:extLst>
              </p:cNvPr>
              <p:cNvSpPr/>
              <p:nvPr/>
            </p:nvSpPr>
            <p:spPr>
              <a:xfrm>
                <a:off x="5246208" y="3471388"/>
                <a:ext cx="669168" cy="454911"/>
              </a:xfrm>
              <a:prstGeom prst="rect">
                <a:avLst/>
              </a:prstGeom>
              <a:solidFill>
                <a:schemeClr val="accent6"/>
              </a:solidFill>
              <a:ln w="15875" cap="sq">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32" name="Group 231">
              <a:extLst>
                <a:ext uri="{FF2B5EF4-FFF2-40B4-BE49-F238E27FC236}">
                  <a16:creationId xmlns:a16="http://schemas.microsoft.com/office/drawing/2014/main" id="{848DEA8D-06AA-CE4E-9352-32CB7E8BE676}"/>
                </a:ext>
              </a:extLst>
            </p:cNvPr>
            <p:cNvGrpSpPr/>
            <p:nvPr/>
          </p:nvGrpSpPr>
          <p:grpSpPr>
            <a:xfrm>
              <a:off x="464642" y="5040536"/>
              <a:ext cx="1077154" cy="1893664"/>
              <a:chOff x="899369" y="5435138"/>
              <a:chExt cx="262675" cy="461790"/>
            </a:xfrm>
          </p:grpSpPr>
          <p:pic>
            <p:nvPicPr>
              <p:cNvPr id="234" name="Graphic 233">
                <a:extLst>
                  <a:ext uri="{FF2B5EF4-FFF2-40B4-BE49-F238E27FC236}">
                    <a16:creationId xmlns:a16="http://schemas.microsoft.com/office/drawing/2014/main" id="{520C0F4C-B064-CB41-B813-15A8A3B4D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35" name="Graphic 234">
                <a:extLst>
                  <a:ext uri="{FF2B5EF4-FFF2-40B4-BE49-F238E27FC236}">
                    <a16:creationId xmlns:a16="http://schemas.microsoft.com/office/drawing/2014/main" id="{BB81CDEB-A268-BA48-BCA3-66F85BF70E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233" name="Graphic 232">
              <a:extLst>
                <a:ext uri="{FF2B5EF4-FFF2-40B4-BE49-F238E27FC236}">
                  <a16:creationId xmlns:a16="http://schemas.microsoft.com/office/drawing/2014/main" id="{3A6796FE-895D-0941-87C2-F020901FFA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spTree>
    <p:extLst>
      <p:ext uri="{BB962C8B-B14F-4D97-AF65-F5344CB8AC3E}">
        <p14:creationId xmlns:p14="http://schemas.microsoft.com/office/powerpoint/2010/main" val="417820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C6251-4953-3341-BECD-AD4F71D9FBEC}"/>
              </a:ext>
            </a:extLst>
          </p:cNvPr>
          <p:cNvSpPr>
            <a:spLocks noGrp="1"/>
          </p:cNvSpPr>
          <p:nvPr>
            <p:ph type="title"/>
          </p:nvPr>
        </p:nvSpPr>
        <p:spPr/>
        <p:txBody>
          <a:bodyPr/>
          <a:lstStyle/>
          <a:p>
            <a:r>
              <a:rPr lang="en-AU" dirty="0"/>
              <a:t>Introduction to Amazon ECS and AWS </a:t>
            </a:r>
            <a:r>
              <a:rPr lang="en-AU" dirty="0" err="1"/>
              <a:t>Fargate</a:t>
            </a:r>
            <a:endParaRPr lang="en-AU" dirty="0"/>
          </a:p>
        </p:txBody>
      </p:sp>
      <p:sp>
        <p:nvSpPr>
          <p:cNvPr id="3" name="Title 1">
            <a:extLst>
              <a:ext uri="{FF2B5EF4-FFF2-40B4-BE49-F238E27FC236}">
                <a16:creationId xmlns:a16="http://schemas.microsoft.com/office/drawing/2014/main" id="{02C08A60-94CB-A244-A56C-2109106EC495}"/>
              </a:ext>
            </a:extLst>
          </p:cNvPr>
          <p:cNvSpPr txBox="1">
            <a:spLocks/>
          </p:cNvSpPr>
          <p:nvPr/>
        </p:nvSpPr>
        <p:spPr>
          <a:xfrm>
            <a:off x="457200" y="3830940"/>
            <a:ext cx="10363200" cy="1240140"/>
          </a:xfrm>
          <a:prstGeom prst="rect">
            <a:avLst/>
          </a:prstGeom>
        </p:spPr>
        <p:txBody>
          <a:bodyPr vert="horz" lIns="91440" tIns="45720" rIns="91440" bIns="45720" rtlCol="0" anchor="ctr">
            <a:noAutofit/>
          </a:bodyPr>
          <a:lstStyle>
            <a:lvl1pPr algn="l" defTabSz="609576" rtl="0" eaLnBrk="1" latinLnBrk="0" hangingPunct="1">
              <a:spcBef>
                <a:spcPct val="0"/>
              </a:spcBef>
              <a:buNone/>
              <a:defRPr sz="5333" b="1" i="0" kern="1200" cap="none">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3200">
                <a:solidFill>
                  <a:schemeClr val="accent1"/>
                </a:solidFill>
              </a:rPr>
              <a:t>Containers </a:t>
            </a:r>
            <a:r>
              <a:rPr lang="en-AU" sz="3200" dirty="0">
                <a:solidFill>
                  <a:schemeClr val="accent1"/>
                </a:solidFill>
              </a:rPr>
              <a:t>Immersion Day: </a:t>
            </a:r>
            <a:r>
              <a:rPr lang="en-AU" sz="3200">
                <a:solidFill>
                  <a:schemeClr val="accent1"/>
                </a:solidFill>
              </a:rPr>
              <a:t>Module 3</a:t>
            </a:r>
            <a:endParaRPr lang="en-AU" sz="3200" dirty="0">
              <a:solidFill>
                <a:schemeClr val="accent1"/>
              </a:solidFill>
            </a:endParaRPr>
          </a:p>
        </p:txBody>
      </p:sp>
    </p:spTree>
    <p:extLst>
      <p:ext uri="{BB962C8B-B14F-4D97-AF65-F5344CB8AC3E}">
        <p14:creationId xmlns:p14="http://schemas.microsoft.com/office/powerpoint/2010/main" val="3701913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432122" y="2844800"/>
            <a:ext cx="10841245" cy="3329517"/>
          </a:xfrm>
        </p:spPr>
        <p:txBody>
          <a:bodyPr/>
          <a:lstStyle/>
          <a:p>
            <a:endParaRPr lang="en-US" sz="2400" dirty="0"/>
          </a:p>
          <a:p>
            <a:endParaRPr lang="en-US" sz="2400" dirty="0"/>
          </a:p>
          <a:p>
            <a:endParaRPr lang="en-US" sz="2400" dirty="0"/>
          </a:p>
        </p:txBody>
      </p:sp>
      <p:grpSp>
        <p:nvGrpSpPr>
          <p:cNvPr id="86" name="Group 85">
            <a:extLst>
              <a:ext uri="{FF2B5EF4-FFF2-40B4-BE49-F238E27FC236}">
                <a16:creationId xmlns:a16="http://schemas.microsoft.com/office/drawing/2014/main" id="{36EE9823-2B9D-E045-834B-C7A595F84284}"/>
              </a:ext>
            </a:extLst>
          </p:cNvPr>
          <p:cNvGrpSpPr/>
          <p:nvPr/>
        </p:nvGrpSpPr>
        <p:grpSpPr>
          <a:xfrm>
            <a:off x="637558" y="3624119"/>
            <a:ext cx="1567164" cy="1091428"/>
            <a:chOff x="219603" y="4931626"/>
            <a:chExt cx="2875463" cy="2002574"/>
          </a:xfrm>
        </p:grpSpPr>
        <p:pic>
          <p:nvPicPr>
            <p:cNvPr id="87" name="Graphic 86">
              <a:extLst>
                <a:ext uri="{FF2B5EF4-FFF2-40B4-BE49-F238E27FC236}">
                  <a16:creationId xmlns:a16="http://schemas.microsoft.com/office/drawing/2014/main" id="{2127D826-EC6E-C74C-88E7-CF2A053E4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73"/>
            </a:xfrm>
            <a:prstGeom prst="rect">
              <a:avLst/>
            </a:prstGeom>
          </p:spPr>
        </p:pic>
        <p:grpSp>
          <p:nvGrpSpPr>
            <p:cNvPr id="88" name="Group 87">
              <a:extLst>
                <a:ext uri="{FF2B5EF4-FFF2-40B4-BE49-F238E27FC236}">
                  <a16:creationId xmlns:a16="http://schemas.microsoft.com/office/drawing/2014/main" id="{4FB1378E-9361-0942-98F8-D8A9BF1C05BE}"/>
                </a:ext>
              </a:extLst>
            </p:cNvPr>
            <p:cNvGrpSpPr/>
            <p:nvPr/>
          </p:nvGrpSpPr>
          <p:grpSpPr>
            <a:xfrm>
              <a:off x="1772872" y="5040536"/>
              <a:ext cx="1077154" cy="1893664"/>
              <a:chOff x="899369" y="5435138"/>
              <a:chExt cx="262675" cy="461790"/>
            </a:xfrm>
          </p:grpSpPr>
          <p:pic>
            <p:nvPicPr>
              <p:cNvPr id="97" name="Graphic 96">
                <a:extLst>
                  <a:ext uri="{FF2B5EF4-FFF2-40B4-BE49-F238E27FC236}">
                    <a16:creationId xmlns:a16="http://schemas.microsoft.com/office/drawing/2014/main" id="{04B20666-30B1-9C4F-88AE-DD68F437DD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98" name="Graphic 97">
                <a:extLst>
                  <a:ext uri="{FF2B5EF4-FFF2-40B4-BE49-F238E27FC236}">
                    <a16:creationId xmlns:a16="http://schemas.microsoft.com/office/drawing/2014/main" id="{DEA6049E-69A5-5B4E-B1BD-885067779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90" name="Group 89">
              <a:extLst>
                <a:ext uri="{FF2B5EF4-FFF2-40B4-BE49-F238E27FC236}">
                  <a16:creationId xmlns:a16="http://schemas.microsoft.com/office/drawing/2014/main" id="{4DD41917-3F1C-CE43-B66E-37391EA9F344}"/>
                </a:ext>
              </a:extLst>
            </p:cNvPr>
            <p:cNvGrpSpPr/>
            <p:nvPr/>
          </p:nvGrpSpPr>
          <p:grpSpPr>
            <a:xfrm>
              <a:off x="464642" y="5040536"/>
              <a:ext cx="1077154" cy="1893664"/>
              <a:chOff x="899369" y="5435138"/>
              <a:chExt cx="262675" cy="461790"/>
            </a:xfrm>
          </p:grpSpPr>
          <p:pic>
            <p:nvPicPr>
              <p:cNvPr id="92" name="Graphic 91">
                <a:extLst>
                  <a:ext uri="{FF2B5EF4-FFF2-40B4-BE49-F238E27FC236}">
                    <a16:creationId xmlns:a16="http://schemas.microsoft.com/office/drawing/2014/main" id="{B6716E1F-0E09-EF47-BC3D-C6C1C21E7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93" name="Graphic 92">
                <a:extLst>
                  <a:ext uri="{FF2B5EF4-FFF2-40B4-BE49-F238E27FC236}">
                    <a16:creationId xmlns:a16="http://schemas.microsoft.com/office/drawing/2014/main" id="{1C709BE0-4249-554B-9F10-8E6CFB1283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99" name="Group 98">
            <a:extLst>
              <a:ext uri="{FF2B5EF4-FFF2-40B4-BE49-F238E27FC236}">
                <a16:creationId xmlns:a16="http://schemas.microsoft.com/office/drawing/2014/main" id="{AC4C0C63-13B5-8E41-98D5-E76A48FCF815}"/>
              </a:ext>
            </a:extLst>
          </p:cNvPr>
          <p:cNvGrpSpPr/>
          <p:nvPr/>
        </p:nvGrpSpPr>
        <p:grpSpPr>
          <a:xfrm>
            <a:off x="2543574" y="3624119"/>
            <a:ext cx="1567164" cy="1091428"/>
            <a:chOff x="219603" y="4931626"/>
            <a:chExt cx="2875463" cy="2002574"/>
          </a:xfrm>
        </p:grpSpPr>
        <p:pic>
          <p:nvPicPr>
            <p:cNvPr id="100" name="Graphic 99">
              <a:extLst>
                <a:ext uri="{FF2B5EF4-FFF2-40B4-BE49-F238E27FC236}">
                  <a16:creationId xmlns:a16="http://schemas.microsoft.com/office/drawing/2014/main" id="{646A367D-CDDA-E942-AF27-79B838918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70"/>
            </a:xfrm>
            <a:prstGeom prst="rect">
              <a:avLst/>
            </a:prstGeom>
          </p:spPr>
        </p:pic>
        <p:grpSp>
          <p:nvGrpSpPr>
            <p:cNvPr id="101" name="Group 100">
              <a:extLst>
                <a:ext uri="{FF2B5EF4-FFF2-40B4-BE49-F238E27FC236}">
                  <a16:creationId xmlns:a16="http://schemas.microsoft.com/office/drawing/2014/main" id="{0F4EE20E-3DB3-D246-98C2-94B08367DD18}"/>
                </a:ext>
              </a:extLst>
            </p:cNvPr>
            <p:cNvGrpSpPr/>
            <p:nvPr/>
          </p:nvGrpSpPr>
          <p:grpSpPr>
            <a:xfrm>
              <a:off x="1772872" y="5040536"/>
              <a:ext cx="1077154" cy="1893664"/>
              <a:chOff x="899369" y="5435138"/>
              <a:chExt cx="262675" cy="461790"/>
            </a:xfrm>
          </p:grpSpPr>
          <p:pic>
            <p:nvPicPr>
              <p:cNvPr id="113" name="Graphic 112">
                <a:extLst>
                  <a:ext uri="{FF2B5EF4-FFF2-40B4-BE49-F238E27FC236}">
                    <a16:creationId xmlns:a16="http://schemas.microsoft.com/office/drawing/2014/main" id="{D2EDB391-7EFD-0544-B1A0-16A4981E8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14" name="Graphic 113">
                <a:extLst>
                  <a:ext uri="{FF2B5EF4-FFF2-40B4-BE49-F238E27FC236}">
                    <a16:creationId xmlns:a16="http://schemas.microsoft.com/office/drawing/2014/main" id="{617E95B9-662E-0846-AC70-E01B486EE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06" name="Group 105">
              <a:extLst>
                <a:ext uri="{FF2B5EF4-FFF2-40B4-BE49-F238E27FC236}">
                  <a16:creationId xmlns:a16="http://schemas.microsoft.com/office/drawing/2014/main" id="{0EDF4EBF-1E84-CF4D-BAB5-F958E53D755D}"/>
                </a:ext>
              </a:extLst>
            </p:cNvPr>
            <p:cNvGrpSpPr/>
            <p:nvPr/>
          </p:nvGrpSpPr>
          <p:grpSpPr>
            <a:xfrm>
              <a:off x="464642" y="5040536"/>
              <a:ext cx="1077154" cy="1893664"/>
              <a:chOff x="899369" y="5435138"/>
              <a:chExt cx="262675" cy="461790"/>
            </a:xfrm>
          </p:grpSpPr>
          <p:pic>
            <p:nvPicPr>
              <p:cNvPr id="108" name="Graphic 107">
                <a:extLst>
                  <a:ext uri="{FF2B5EF4-FFF2-40B4-BE49-F238E27FC236}">
                    <a16:creationId xmlns:a16="http://schemas.microsoft.com/office/drawing/2014/main" id="{E669616F-C910-824F-962F-1011C7D627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09" name="Graphic 108">
                <a:extLst>
                  <a:ext uri="{FF2B5EF4-FFF2-40B4-BE49-F238E27FC236}">
                    <a16:creationId xmlns:a16="http://schemas.microsoft.com/office/drawing/2014/main" id="{DCFDD224-E866-8246-8808-88BBB675B9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115" name="Group 114">
            <a:extLst>
              <a:ext uri="{FF2B5EF4-FFF2-40B4-BE49-F238E27FC236}">
                <a16:creationId xmlns:a16="http://schemas.microsoft.com/office/drawing/2014/main" id="{A21A2585-263A-1B4B-88BB-04E5AE1B69F1}"/>
              </a:ext>
            </a:extLst>
          </p:cNvPr>
          <p:cNvGrpSpPr/>
          <p:nvPr/>
        </p:nvGrpSpPr>
        <p:grpSpPr>
          <a:xfrm>
            <a:off x="4449590" y="3624119"/>
            <a:ext cx="1567164" cy="1091428"/>
            <a:chOff x="219603" y="4931626"/>
            <a:chExt cx="2875463" cy="2002574"/>
          </a:xfrm>
        </p:grpSpPr>
        <p:pic>
          <p:nvPicPr>
            <p:cNvPr id="116" name="Graphic 115">
              <a:extLst>
                <a:ext uri="{FF2B5EF4-FFF2-40B4-BE49-F238E27FC236}">
                  <a16:creationId xmlns:a16="http://schemas.microsoft.com/office/drawing/2014/main" id="{87393A23-9ACD-0A40-BF9B-3F3B6C9AC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6"/>
            </a:xfrm>
            <a:prstGeom prst="rect">
              <a:avLst/>
            </a:prstGeom>
          </p:spPr>
        </p:pic>
        <p:grpSp>
          <p:nvGrpSpPr>
            <p:cNvPr id="117" name="Group 116">
              <a:extLst>
                <a:ext uri="{FF2B5EF4-FFF2-40B4-BE49-F238E27FC236}">
                  <a16:creationId xmlns:a16="http://schemas.microsoft.com/office/drawing/2014/main" id="{363507F1-8CD2-AC4B-9F0B-FF36F222E939}"/>
                </a:ext>
              </a:extLst>
            </p:cNvPr>
            <p:cNvGrpSpPr/>
            <p:nvPr/>
          </p:nvGrpSpPr>
          <p:grpSpPr>
            <a:xfrm>
              <a:off x="1772872" y="5040536"/>
              <a:ext cx="1077154" cy="1893664"/>
              <a:chOff x="899369" y="5435138"/>
              <a:chExt cx="262675" cy="461790"/>
            </a:xfrm>
          </p:grpSpPr>
          <p:pic>
            <p:nvPicPr>
              <p:cNvPr id="200" name="Graphic 199">
                <a:extLst>
                  <a:ext uri="{FF2B5EF4-FFF2-40B4-BE49-F238E27FC236}">
                    <a16:creationId xmlns:a16="http://schemas.microsoft.com/office/drawing/2014/main" id="{13ECBFC3-91D5-074F-9982-6323E36EF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1" name="Graphic 200">
                <a:extLst>
                  <a:ext uri="{FF2B5EF4-FFF2-40B4-BE49-F238E27FC236}">
                    <a16:creationId xmlns:a16="http://schemas.microsoft.com/office/drawing/2014/main" id="{02AE84E9-0B06-C54E-97F2-4A6C3F9636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19" name="Group 118">
              <a:extLst>
                <a:ext uri="{FF2B5EF4-FFF2-40B4-BE49-F238E27FC236}">
                  <a16:creationId xmlns:a16="http://schemas.microsoft.com/office/drawing/2014/main" id="{E2C46F62-6EDD-F049-B555-D6AC06B1471C}"/>
                </a:ext>
              </a:extLst>
            </p:cNvPr>
            <p:cNvGrpSpPr/>
            <p:nvPr/>
          </p:nvGrpSpPr>
          <p:grpSpPr>
            <a:xfrm>
              <a:off x="464642" y="5040536"/>
              <a:ext cx="1077154" cy="1893664"/>
              <a:chOff x="899369" y="5435138"/>
              <a:chExt cx="262675" cy="461790"/>
            </a:xfrm>
          </p:grpSpPr>
          <p:pic>
            <p:nvPicPr>
              <p:cNvPr id="195" name="Graphic 194">
                <a:extLst>
                  <a:ext uri="{FF2B5EF4-FFF2-40B4-BE49-F238E27FC236}">
                    <a16:creationId xmlns:a16="http://schemas.microsoft.com/office/drawing/2014/main" id="{615F9217-4E74-0145-93D1-0981DEAE1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96" name="Graphic 195">
                <a:extLst>
                  <a:ext uri="{FF2B5EF4-FFF2-40B4-BE49-F238E27FC236}">
                    <a16:creationId xmlns:a16="http://schemas.microsoft.com/office/drawing/2014/main" id="{A7802545-4F4F-7744-A87F-9EF97EB6B3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202" name="Group 201">
            <a:extLst>
              <a:ext uri="{FF2B5EF4-FFF2-40B4-BE49-F238E27FC236}">
                <a16:creationId xmlns:a16="http://schemas.microsoft.com/office/drawing/2014/main" id="{E0251B9A-421F-8240-9808-FE47253DECDD}"/>
              </a:ext>
            </a:extLst>
          </p:cNvPr>
          <p:cNvGrpSpPr/>
          <p:nvPr/>
        </p:nvGrpSpPr>
        <p:grpSpPr>
          <a:xfrm>
            <a:off x="6355606" y="3624119"/>
            <a:ext cx="1567164" cy="1091428"/>
            <a:chOff x="219603" y="4931626"/>
            <a:chExt cx="2875463" cy="2002574"/>
          </a:xfrm>
        </p:grpSpPr>
        <p:pic>
          <p:nvPicPr>
            <p:cNvPr id="203" name="Graphic 202">
              <a:extLst>
                <a:ext uri="{FF2B5EF4-FFF2-40B4-BE49-F238E27FC236}">
                  <a16:creationId xmlns:a16="http://schemas.microsoft.com/office/drawing/2014/main" id="{EEC78EA7-557B-A74B-9262-665DDF23D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3"/>
            </a:xfrm>
            <a:prstGeom prst="rect">
              <a:avLst/>
            </a:prstGeom>
          </p:spPr>
        </p:pic>
        <p:grpSp>
          <p:nvGrpSpPr>
            <p:cNvPr id="204" name="Group 203">
              <a:extLst>
                <a:ext uri="{FF2B5EF4-FFF2-40B4-BE49-F238E27FC236}">
                  <a16:creationId xmlns:a16="http://schemas.microsoft.com/office/drawing/2014/main" id="{4BFC502D-D969-174D-A0BC-21D36D442AC5}"/>
                </a:ext>
              </a:extLst>
            </p:cNvPr>
            <p:cNvGrpSpPr/>
            <p:nvPr/>
          </p:nvGrpSpPr>
          <p:grpSpPr>
            <a:xfrm>
              <a:off x="1772872" y="5040536"/>
              <a:ext cx="1077154" cy="1893664"/>
              <a:chOff x="899369" y="5435138"/>
              <a:chExt cx="262675" cy="461790"/>
            </a:xfrm>
          </p:grpSpPr>
          <p:pic>
            <p:nvPicPr>
              <p:cNvPr id="213" name="Graphic 212">
                <a:extLst>
                  <a:ext uri="{FF2B5EF4-FFF2-40B4-BE49-F238E27FC236}">
                    <a16:creationId xmlns:a16="http://schemas.microsoft.com/office/drawing/2014/main" id="{ECF17347-8D7D-3248-A9F9-9271099FB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14" name="Graphic 213">
                <a:extLst>
                  <a:ext uri="{FF2B5EF4-FFF2-40B4-BE49-F238E27FC236}">
                    <a16:creationId xmlns:a16="http://schemas.microsoft.com/office/drawing/2014/main" id="{C2BCA2B7-7B6A-6A4C-848F-0A65EB9EC2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06" name="Group 205">
              <a:extLst>
                <a:ext uri="{FF2B5EF4-FFF2-40B4-BE49-F238E27FC236}">
                  <a16:creationId xmlns:a16="http://schemas.microsoft.com/office/drawing/2014/main" id="{F0208DBC-4DB0-6E45-9823-0FC3F868A48E}"/>
                </a:ext>
              </a:extLst>
            </p:cNvPr>
            <p:cNvGrpSpPr/>
            <p:nvPr/>
          </p:nvGrpSpPr>
          <p:grpSpPr>
            <a:xfrm>
              <a:off x="464642" y="5040536"/>
              <a:ext cx="1077154" cy="1893664"/>
              <a:chOff x="899369" y="5435138"/>
              <a:chExt cx="262675" cy="461790"/>
            </a:xfrm>
          </p:grpSpPr>
          <p:pic>
            <p:nvPicPr>
              <p:cNvPr id="208" name="Graphic 207">
                <a:extLst>
                  <a:ext uri="{FF2B5EF4-FFF2-40B4-BE49-F238E27FC236}">
                    <a16:creationId xmlns:a16="http://schemas.microsoft.com/office/drawing/2014/main" id="{0F07D29B-909C-0F4C-823C-49901AC72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9" name="Graphic 208">
                <a:extLst>
                  <a:ext uri="{FF2B5EF4-FFF2-40B4-BE49-F238E27FC236}">
                    <a16:creationId xmlns:a16="http://schemas.microsoft.com/office/drawing/2014/main" id="{4D460E7C-3C56-2347-92C9-82B48DBEF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215" name="Group 214">
            <a:extLst>
              <a:ext uri="{FF2B5EF4-FFF2-40B4-BE49-F238E27FC236}">
                <a16:creationId xmlns:a16="http://schemas.microsoft.com/office/drawing/2014/main" id="{01041A67-F466-F245-941A-BC126D49CB41}"/>
              </a:ext>
            </a:extLst>
          </p:cNvPr>
          <p:cNvGrpSpPr/>
          <p:nvPr/>
        </p:nvGrpSpPr>
        <p:grpSpPr>
          <a:xfrm>
            <a:off x="8261622" y="3624119"/>
            <a:ext cx="1567164" cy="1091428"/>
            <a:chOff x="219603" y="4931626"/>
            <a:chExt cx="2875463" cy="2002574"/>
          </a:xfrm>
        </p:grpSpPr>
        <p:pic>
          <p:nvPicPr>
            <p:cNvPr id="216" name="Graphic 215">
              <a:extLst>
                <a:ext uri="{FF2B5EF4-FFF2-40B4-BE49-F238E27FC236}">
                  <a16:creationId xmlns:a16="http://schemas.microsoft.com/office/drawing/2014/main" id="{A5A0AECA-04EE-7D49-864F-897AA8DD1F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1"/>
            </a:xfrm>
            <a:prstGeom prst="rect">
              <a:avLst/>
            </a:prstGeom>
          </p:spPr>
        </p:pic>
        <p:grpSp>
          <p:nvGrpSpPr>
            <p:cNvPr id="217" name="Group 216">
              <a:extLst>
                <a:ext uri="{FF2B5EF4-FFF2-40B4-BE49-F238E27FC236}">
                  <a16:creationId xmlns:a16="http://schemas.microsoft.com/office/drawing/2014/main" id="{959AA3D1-23CD-2A43-BA6B-88D614C5E3E8}"/>
                </a:ext>
              </a:extLst>
            </p:cNvPr>
            <p:cNvGrpSpPr/>
            <p:nvPr/>
          </p:nvGrpSpPr>
          <p:grpSpPr>
            <a:xfrm>
              <a:off x="1772872" y="5040536"/>
              <a:ext cx="1077154" cy="1893664"/>
              <a:chOff x="899369" y="5435138"/>
              <a:chExt cx="262675" cy="461790"/>
            </a:xfrm>
          </p:grpSpPr>
          <p:pic>
            <p:nvPicPr>
              <p:cNvPr id="226" name="Graphic 225">
                <a:extLst>
                  <a:ext uri="{FF2B5EF4-FFF2-40B4-BE49-F238E27FC236}">
                    <a16:creationId xmlns:a16="http://schemas.microsoft.com/office/drawing/2014/main" id="{2F4A5F86-9AE3-7940-A934-6AEDFFB597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27" name="Graphic 226">
                <a:extLst>
                  <a:ext uri="{FF2B5EF4-FFF2-40B4-BE49-F238E27FC236}">
                    <a16:creationId xmlns:a16="http://schemas.microsoft.com/office/drawing/2014/main" id="{9BF86213-D4FF-4E4C-9CBA-2B30811BF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19" name="Group 218">
              <a:extLst>
                <a:ext uri="{FF2B5EF4-FFF2-40B4-BE49-F238E27FC236}">
                  <a16:creationId xmlns:a16="http://schemas.microsoft.com/office/drawing/2014/main" id="{7B8927E1-5611-5C4D-A262-63A5CBD745A9}"/>
                </a:ext>
              </a:extLst>
            </p:cNvPr>
            <p:cNvGrpSpPr/>
            <p:nvPr/>
          </p:nvGrpSpPr>
          <p:grpSpPr>
            <a:xfrm>
              <a:off x="464642" y="5040536"/>
              <a:ext cx="1077154" cy="1893664"/>
              <a:chOff x="899369" y="5435138"/>
              <a:chExt cx="262675" cy="461790"/>
            </a:xfrm>
          </p:grpSpPr>
          <p:pic>
            <p:nvPicPr>
              <p:cNvPr id="221" name="Graphic 220">
                <a:extLst>
                  <a:ext uri="{FF2B5EF4-FFF2-40B4-BE49-F238E27FC236}">
                    <a16:creationId xmlns:a16="http://schemas.microsoft.com/office/drawing/2014/main" id="{160C143B-CCDE-E84E-A83D-69AD3D0F5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22" name="Graphic 221">
                <a:extLst>
                  <a:ext uri="{FF2B5EF4-FFF2-40B4-BE49-F238E27FC236}">
                    <a16:creationId xmlns:a16="http://schemas.microsoft.com/office/drawing/2014/main" id="{80AF185D-F248-5A4C-ABE5-C4D52FEDDE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228" name="Group 227">
            <a:extLst>
              <a:ext uri="{FF2B5EF4-FFF2-40B4-BE49-F238E27FC236}">
                <a16:creationId xmlns:a16="http://schemas.microsoft.com/office/drawing/2014/main" id="{57FF7A08-8112-054C-B5FB-456E98718579}"/>
              </a:ext>
            </a:extLst>
          </p:cNvPr>
          <p:cNvGrpSpPr/>
          <p:nvPr/>
        </p:nvGrpSpPr>
        <p:grpSpPr>
          <a:xfrm>
            <a:off x="10167635" y="3624119"/>
            <a:ext cx="1567164" cy="1091428"/>
            <a:chOff x="219603" y="4931626"/>
            <a:chExt cx="2875463" cy="2002574"/>
          </a:xfrm>
        </p:grpSpPr>
        <p:pic>
          <p:nvPicPr>
            <p:cNvPr id="229" name="Graphic 228">
              <a:extLst>
                <a:ext uri="{FF2B5EF4-FFF2-40B4-BE49-F238E27FC236}">
                  <a16:creationId xmlns:a16="http://schemas.microsoft.com/office/drawing/2014/main" id="{88CDB8D5-C297-AA4F-A9FD-A5833C28E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58"/>
            </a:xfrm>
            <a:prstGeom prst="rect">
              <a:avLst/>
            </a:prstGeom>
          </p:spPr>
        </p:pic>
        <p:grpSp>
          <p:nvGrpSpPr>
            <p:cNvPr id="230" name="Group 229">
              <a:extLst>
                <a:ext uri="{FF2B5EF4-FFF2-40B4-BE49-F238E27FC236}">
                  <a16:creationId xmlns:a16="http://schemas.microsoft.com/office/drawing/2014/main" id="{8D8D70DE-54EA-304A-ADDB-59EAC9F79C23}"/>
                </a:ext>
              </a:extLst>
            </p:cNvPr>
            <p:cNvGrpSpPr/>
            <p:nvPr/>
          </p:nvGrpSpPr>
          <p:grpSpPr>
            <a:xfrm>
              <a:off x="1772872" y="5040536"/>
              <a:ext cx="1077154" cy="1893664"/>
              <a:chOff x="899369" y="5435138"/>
              <a:chExt cx="262675" cy="461790"/>
            </a:xfrm>
          </p:grpSpPr>
          <p:pic>
            <p:nvPicPr>
              <p:cNvPr id="239" name="Graphic 238">
                <a:extLst>
                  <a:ext uri="{FF2B5EF4-FFF2-40B4-BE49-F238E27FC236}">
                    <a16:creationId xmlns:a16="http://schemas.microsoft.com/office/drawing/2014/main" id="{14756213-679C-2A47-A74D-83E815895B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40" name="Graphic 239">
                <a:extLst>
                  <a:ext uri="{FF2B5EF4-FFF2-40B4-BE49-F238E27FC236}">
                    <a16:creationId xmlns:a16="http://schemas.microsoft.com/office/drawing/2014/main" id="{B0B7290C-077E-DE4E-A4F6-B623792B66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32" name="Group 231">
              <a:extLst>
                <a:ext uri="{FF2B5EF4-FFF2-40B4-BE49-F238E27FC236}">
                  <a16:creationId xmlns:a16="http://schemas.microsoft.com/office/drawing/2014/main" id="{848DEA8D-06AA-CE4E-9352-32CB7E8BE676}"/>
                </a:ext>
              </a:extLst>
            </p:cNvPr>
            <p:cNvGrpSpPr/>
            <p:nvPr/>
          </p:nvGrpSpPr>
          <p:grpSpPr>
            <a:xfrm>
              <a:off x="464642" y="5040536"/>
              <a:ext cx="1077154" cy="1893664"/>
              <a:chOff x="899369" y="5435138"/>
              <a:chExt cx="262675" cy="461790"/>
            </a:xfrm>
          </p:grpSpPr>
          <p:pic>
            <p:nvPicPr>
              <p:cNvPr id="234" name="Graphic 233">
                <a:extLst>
                  <a:ext uri="{FF2B5EF4-FFF2-40B4-BE49-F238E27FC236}">
                    <a16:creationId xmlns:a16="http://schemas.microsoft.com/office/drawing/2014/main" id="{520C0F4C-B064-CB41-B813-15A8A3B4D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35" name="Graphic 234">
                <a:extLst>
                  <a:ext uri="{FF2B5EF4-FFF2-40B4-BE49-F238E27FC236}">
                    <a16:creationId xmlns:a16="http://schemas.microsoft.com/office/drawing/2014/main" id="{BB81CDEB-A268-BA48-BCA3-66F85BF70E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sp>
        <p:nvSpPr>
          <p:cNvPr id="104" name="Rectangle 103">
            <a:extLst>
              <a:ext uri="{FF2B5EF4-FFF2-40B4-BE49-F238E27FC236}">
                <a16:creationId xmlns:a16="http://schemas.microsoft.com/office/drawing/2014/main" id="{3C084F95-E2A6-ED4D-A092-17FACB655C46}"/>
              </a:ext>
            </a:extLst>
          </p:cNvPr>
          <p:cNvSpPr/>
          <p:nvPr/>
        </p:nvSpPr>
        <p:spPr>
          <a:xfrm>
            <a:off x="652845" y="4824129"/>
            <a:ext cx="10963692" cy="1241588"/>
          </a:xfrm>
          <a:prstGeom prst="rect">
            <a:avLst/>
          </a:prstGeom>
          <a:noFill/>
          <a:ln w="12700"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133"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1" name="Graphic 45">
            <a:extLst>
              <a:ext uri="{FF2B5EF4-FFF2-40B4-BE49-F238E27FC236}">
                <a16:creationId xmlns:a16="http://schemas.microsoft.com/office/drawing/2014/main" id="{8015C772-3372-F94A-8A47-7AA05289F7F2}"/>
              </a:ext>
            </a:extLst>
          </p:cNvPr>
          <p:cNvGrpSpPr/>
          <p:nvPr/>
        </p:nvGrpSpPr>
        <p:grpSpPr>
          <a:xfrm>
            <a:off x="4449590" y="5064993"/>
            <a:ext cx="859735" cy="859735"/>
            <a:chOff x="4495265" y="657669"/>
            <a:chExt cx="529661" cy="529661"/>
          </a:xfrm>
          <a:solidFill>
            <a:schemeClr val="accent1"/>
          </a:solidFill>
        </p:grpSpPr>
        <p:sp>
          <p:nvSpPr>
            <p:cNvPr id="122" name="Freeform: Shape 25">
              <a:extLst>
                <a:ext uri="{FF2B5EF4-FFF2-40B4-BE49-F238E27FC236}">
                  <a16:creationId xmlns:a16="http://schemas.microsoft.com/office/drawing/2014/main" id="{1C4F79D3-2537-6540-8168-6DB98AC3D892}"/>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123" name="Freeform: Shape 26">
              <a:extLst>
                <a:ext uri="{FF2B5EF4-FFF2-40B4-BE49-F238E27FC236}">
                  <a16:creationId xmlns:a16="http://schemas.microsoft.com/office/drawing/2014/main" id="{C56D0AC6-1ECE-3B45-8AF0-3CB7D9E054A5}"/>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124" name="Freeform: Shape 27">
              <a:extLst>
                <a:ext uri="{FF2B5EF4-FFF2-40B4-BE49-F238E27FC236}">
                  <a16:creationId xmlns:a16="http://schemas.microsoft.com/office/drawing/2014/main" id="{7CB21346-E703-954E-8E4C-D1B4DB512972}"/>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
        <p:nvSpPr>
          <p:cNvPr id="125" name="TextBox 124">
            <a:extLst>
              <a:ext uri="{FF2B5EF4-FFF2-40B4-BE49-F238E27FC236}">
                <a16:creationId xmlns:a16="http://schemas.microsoft.com/office/drawing/2014/main" id="{784D9710-B321-9D4E-A447-8B4430820E74}"/>
              </a:ext>
            </a:extLst>
          </p:cNvPr>
          <p:cNvSpPr txBox="1"/>
          <p:nvPr/>
        </p:nvSpPr>
        <p:spPr>
          <a:xfrm>
            <a:off x="5396444" y="5070429"/>
            <a:ext cx="3786539" cy="748988"/>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a:latin typeface="Amazon Ember" panose="020B0603020204020204" pitchFamily="34" charset="0"/>
                <a:ea typeface="Amazon Ember" panose="020B0603020204020204" pitchFamily="34" charset="0"/>
                <a:cs typeface="Amazon Ember" panose="020B0603020204020204" pitchFamily="34" charset="0"/>
              </a:rPr>
              <a:t>Fargate</a:t>
            </a:r>
          </a:p>
          <a:p>
            <a:r>
              <a:rPr lang="en-US" sz="1867" dirty="0">
                <a:latin typeface="Amazon Ember" panose="020B0603020204020204" pitchFamily="34" charset="0"/>
                <a:ea typeface="Amazon Ember" panose="020B0603020204020204" pitchFamily="34" charset="0"/>
                <a:cs typeface="Amazon Ember" panose="020B0603020204020204" pitchFamily="34" charset="0"/>
              </a:rPr>
              <a:t>run serverless containers</a:t>
            </a:r>
          </a:p>
        </p:txBody>
      </p:sp>
      <p:grpSp>
        <p:nvGrpSpPr>
          <p:cNvPr id="72" name="Group 71">
            <a:extLst>
              <a:ext uri="{FF2B5EF4-FFF2-40B4-BE49-F238E27FC236}">
                <a16:creationId xmlns:a16="http://schemas.microsoft.com/office/drawing/2014/main" id="{A91BA867-08F8-2D44-B6A2-B5A5A7E7878F}"/>
              </a:ext>
            </a:extLst>
          </p:cNvPr>
          <p:cNvGrpSpPr/>
          <p:nvPr/>
        </p:nvGrpSpPr>
        <p:grpSpPr>
          <a:xfrm>
            <a:off x="1644053" y="967613"/>
            <a:ext cx="9062396" cy="2068459"/>
            <a:chOff x="-102745" y="1012512"/>
            <a:chExt cx="9302469" cy="2289981"/>
          </a:xfrm>
        </p:grpSpPr>
        <p:sp>
          <p:nvSpPr>
            <p:cNvPr id="73" name="TextBox 72">
              <a:extLst>
                <a:ext uri="{FF2B5EF4-FFF2-40B4-BE49-F238E27FC236}">
                  <a16:creationId xmlns:a16="http://schemas.microsoft.com/office/drawing/2014/main" id="{3A63DC71-14C4-5C44-9256-E7FFF0D3DFC4}"/>
                </a:ext>
              </a:extLst>
            </p:cNvPr>
            <p:cNvSpPr txBox="1"/>
            <p:nvPr/>
          </p:nvSpPr>
          <p:spPr>
            <a:xfrm>
              <a:off x="-102745" y="2791386"/>
              <a:ext cx="9302469" cy="511107"/>
            </a:xfrm>
            <a:prstGeom prst="rect">
              <a:avLst/>
            </a:prstGeom>
            <a:noFill/>
          </p:spPr>
          <p:txBody>
            <a:bodyPr wrap="square" rtlCol="0">
              <a:spAutoFit/>
            </a:bodyPr>
            <a:lstStyle/>
            <a:p>
              <a:pPr algn="ctr"/>
              <a:r>
                <a:rPr lang="en-US" sz="2400" b="1" dirty="0">
                  <a:latin typeface="Amazon Ember"/>
                </a:rPr>
                <a:t>Amazon Elastic Container Service </a:t>
              </a:r>
            </a:p>
          </p:txBody>
        </p:sp>
        <p:grpSp>
          <p:nvGrpSpPr>
            <p:cNvPr id="74" name="Group 15">
              <a:extLst>
                <a:ext uri="{FF2B5EF4-FFF2-40B4-BE49-F238E27FC236}">
                  <a16:creationId xmlns:a16="http://schemas.microsoft.com/office/drawing/2014/main" id="{9067F67E-8AC8-D247-B062-C5AF324F6E2E}"/>
                </a:ext>
              </a:extLst>
            </p:cNvPr>
            <p:cNvGrpSpPr>
              <a:grpSpLocks noChangeAspect="1"/>
            </p:cNvGrpSpPr>
            <p:nvPr/>
          </p:nvGrpSpPr>
          <p:grpSpPr bwMode="auto">
            <a:xfrm>
              <a:off x="3810001" y="1012512"/>
              <a:ext cx="1524000" cy="1701980"/>
              <a:chOff x="2104" y="682"/>
              <a:chExt cx="411" cy="459"/>
            </a:xfrm>
          </p:grpSpPr>
          <p:sp>
            <p:nvSpPr>
              <p:cNvPr id="75" name="Freeform 16">
                <a:extLst>
                  <a:ext uri="{FF2B5EF4-FFF2-40B4-BE49-F238E27FC236}">
                    <a16:creationId xmlns:a16="http://schemas.microsoft.com/office/drawing/2014/main" id="{F41668E9-98C8-2F48-B4E4-366207017FE3}"/>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76" name="Freeform 17">
                <a:extLst>
                  <a:ext uri="{FF2B5EF4-FFF2-40B4-BE49-F238E27FC236}">
                    <a16:creationId xmlns:a16="http://schemas.microsoft.com/office/drawing/2014/main" id="{1C063874-9FFD-114C-8EFD-8BFC66836702}"/>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31427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E49B-A02B-CB42-A137-8A4CAFDEB60F}"/>
              </a:ext>
            </a:extLst>
          </p:cNvPr>
          <p:cNvSpPr>
            <a:spLocks noGrp="1"/>
          </p:cNvSpPr>
          <p:nvPr>
            <p:ph type="title"/>
          </p:nvPr>
        </p:nvSpPr>
        <p:spPr/>
        <p:txBody>
          <a:bodyPr/>
          <a:lstStyle/>
          <a:p>
            <a:r>
              <a:rPr lang="en-AU" dirty="0"/>
              <a:t>AWS </a:t>
            </a:r>
            <a:r>
              <a:rPr lang="en-AU" dirty="0" err="1"/>
              <a:t>Fargate</a:t>
            </a:r>
            <a:r>
              <a:rPr lang="en-AU" dirty="0"/>
              <a:t> platform versions </a:t>
            </a:r>
          </a:p>
        </p:txBody>
      </p:sp>
      <p:sp>
        <p:nvSpPr>
          <p:cNvPr id="3" name="Content Placeholder 2">
            <a:extLst>
              <a:ext uri="{FF2B5EF4-FFF2-40B4-BE49-F238E27FC236}">
                <a16:creationId xmlns:a16="http://schemas.microsoft.com/office/drawing/2014/main" id="{2B20C4ED-05B7-4749-B459-6370EC1BE278}"/>
              </a:ext>
            </a:extLst>
          </p:cNvPr>
          <p:cNvSpPr txBox="1">
            <a:spLocks/>
          </p:cNvSpPr>
          <p:nvPr/>
        </p:nvSpPr>
        <p:spPr>
          <a:xfrm>
            <a:off x="432122" y="2844800"/>
            <a:ext cx="10841245" cy="3329517"/>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endParaRPr lang="en-US" sz="2400"/>
          </a:p>
          <a:p>
            <a:endParaRPr lang="en-US" sz="2400"/>
          </a:p>
          <a:p>
            <a:endParaRPr lang="en-US" sz="2400" dirty="0"/>
          </a:p>
        </p:txBody>
      </p:sp>
      <p:grpSp>
        <p:nvGrpSpPr>
          <p:cNvPr id="4" name="Group 3">
            <a:extLst>
              <a:ext uri="{FF2B5EF4-FFF2-40B4-BE49-F238E27FC236}">
                <a16:creationId xmlns:a16="http://schemas.microsoft.com/office/drawing/2014/main" id="{62EDF316-751C-BD48-A283-0487AB601DBB}"/>
              </a:ext>
            </a:extLst>
          </p:cNvPr>
          <p:cNvGrpSpPr/>
          <p:nvPr/>
        </p:nvGrpSpPr>
        <p:grpSpPr>
          <a:xfrm>
            <a:off x="637558" y="3624119"/>
            <a:ext cx="1567164" cy="1091428"/>
            <a:chOff x="219603" y="4931626"/>
            <a:chExt cx="2875463" cy="2002574"/>
          </a:xfrm>
        </p:grpSpPr>
        <p:pic>
          <p:nvPicPr>
            <p:cNvPr id="5" name="Graphic 4">
              <a:extLst>
                <a:ext uri="{FF2B5EF4-FFF2-40B4-BE49-F238E27FC236}">
                  <a16:creationId xmlns:a16="http://schemas.microsoft.com/office/drawing/2014/main" id="{55D6278B-DBB8-134E-9D00-701039630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73"/>
            </a:xfrm>
            <a:prstGeom prst="rect">
              <a:avLst/>
            </a:prstGeom>
          </p:spPr>
        </p:pic>
        <p:grpSp>
          <p:nvGrpSpPr>
            <p:cNvPr id="6" name="Group 5">
              <a:extLst>
                <a:ext uri="{FF2B5EF4-FFF2-40B4-BE49-F238E27FC236}">
                  <a16:creationId xmlns:a16="http://schemas.microsoft.com/office/drawing/2014/main" id="{E35E8154-F1E7-F44A-86F7-BC5C8F6018C7}"/>
                </a:ext>
              </a:extLst>
            </p:cNvPr>
            <p:cNvGrpSpPr/>
            <p:nvPr/>
          </p:nvGrpSpPr>
          <p:grpSpPr>
            <a:xfrm>
              <a:off x="1772872" y="5040536"/>
              <a:ext cx="1077154" cy="1893664"/>
              <a:chOff x="899369" y="5435138"/>
              <a:chExt cx="262675" cy="461790"/>
            </a:xfrm>
          </p:grpSpPr>
          <p:pic>
            <p:nvPicPr>
              <p:cNvPr id="10" name="Graphic 9">
                <a:extLst>
                  <a:ext uri="{FF2B5EF4-FFF2-40B4-BE49-F238E27FC236}">
                    <a16:creationId xmlns:a16="http://schemas.microsoft.com/office/drawing/2014/main" id="{60215DDF-09A8-ED43-A787-D9204F6076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1" name="Graphic 10">
                <a:extLst>
                  <a:ext uri="{FF2B5EF4-FFF2-40B4-BE49-F238E27FC236}">
                    <a16:creationId xmlns:a16="http://schemas.microsoft.com/office/drawing/2014/main" id="{FB0399D7-911D-C948-A7D9-D1DAAE0DEB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7" name="Group 6">
              <a:extLst>
                <a:ext uri="{FF2B5EF4-FFF2-40B4-BE49-F238E27FC236}">
                  <a16:creationId xmlns:a16="http://schemas.microsoft.com/office/drawing/2014/main" id="{887ACD5E-5B09-CD47-B032-109F3874EB9E}"/>
                </a:ext>
              </a:extLst>
            </p:cNvPr>
            <p:cNvGrpSpPr/>
            <p:nvPr/>
          </p:nvGrpSpPr>
          <p:grpSpPr>
            <a:xfrm>
              <a:off x="464642" y="5040536"/>
              <a:ext cx="1077154" cy="1893664"/>
              <a:chOff x="899369" y="5435138"/>
              <a:chExt cx="262675" cy="461790"/>
            </a:xfrm>
          </p:grpSpPr>
          <p:pic>
            <p:nvPicPr>
              <p:cNvPr id="8" name="Graphic 7">
                <a:extLst>
                  <a:ext uri="{FF2B5EF4-FFF2-40B4-BE49-F238E27FC236}">
                    <a16:creationId xmlns:a16="http://schemas.microsoft.com/office/drawing/2014/main" id="{EB6399D0-5CA2-6345-8C21-873F0A8F5C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9" name="Graphic 8">
                <a:extLst>
                  <a:ext uri="{FF2B5EF4-FFF2-40B4-BE49-F238E27FC236}">
                    <a16:creationId xmlns:a16="http://schemas.microsoft.com/office/drawing/2014/main" id="{6CACDA86-54E3-8647-8951-ED5F2ED465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12" name="Group 11">
            <a:extLst>
              <a:ext uri="{FF2B5EF4-FFF2-40B4-BE49-F238E27FC236}">
                <a16:creationId xmlns:a16="http://schemas.microsoft.com/office/drawing/2014/main" id="{F60D2E62-68B2-E449-84C1-B756E102A853}"/>
              </a:ext>
            </a:extLst>
          </p:cNvPr>
          <p:cNvGrpSpPr/>
          <p:nvPr/>
        </p:nvGrpSpPr>
        <p:grpSpPr>
          <a:xfrm>
            <a:off x="2543574" y="3624119"/>
            <a:ext cx="1567164" cy="1091428"/>
            <a:chOff x="219603" y="4931626"/>
            <a:chExt cx="2875463" cy="2002574"/>
          </a:xfrm>
        </p:grpSpPr>
        <p:pic>
          <p:nvPicPr>
            <p:cNvPr id="13" name="Graphic 12">
              <a:extLst>
                <a:ext uri="{FF2B5EF4-FFF2-40B4-BE49-F238E27FC236}">
                  <a16:creationId xmlns:a16="http://schemas.microsoft.com/office/drawing/2014/main" id="{B631090B-BB7A-C84E-BD29-E0EBD6E4C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70"/>
            </a:xfrm>
            <a:prstGeom prst="rect">
              <a:avLst/>
            </a:prstGeom>
          </p:spPr>
        </p:pic>
        <p:grpSp>
          <p:nvGrpSpPr>
            <p:cNvPr id="14" name="Group 13">
              <a:extLst>
                <a:ext uri="{FF2B5EF4-FFF2-40B4-BE49-F238E27FC236}">
                  <a16:creationId xmlns:a16="http://schemas.microsoft.com/office/drawing/2014/main" id="{F6137647-4DD7-CA4D-9650-5564D135D5BF}"/>
                </a:ext>
              </a:extLst>
            </p:cNvPr>
            <p:cNvGrpSpPr/>
            <p:nvPr/>
          </p:nvGrpSpPr>
          <p:grpSpPr>
            <a:xfrm>
              <a:off x="1772872" y="5040536"/>
              <a:ext cx="1077154" cy="1893664"/>
              <a:chOff x="899369" y="5435138"/>
              <a:chExt cx="262675" cy="461790"/>
            </a:xfrm>
          </p:grpSpPr>
          <p:pic>
            <p:nvPicPr>
              <p:cNvPr id="18" name="Graphic 17">
                <a:extLst>
                  <a:ext uri="{FF2B5EF4-FFF2-40B4-BE49-F238E27FC236}">
                    <a16:creationId xmlns:a16="http://schemas.microsoft.com/office/drawing/2014/main" id="{EFF43E64-FA22-2D4B-8E53-1B3AC9A73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9" name="Graphic 18">
                <a:extLst>
                  <a:ext uri="{FF2B5EF4-FFF2-40B4-BE49-F238E27FC236}">
                    <a16:creationId xmlns:a16="http://schemas.microsoft.com/office/drawing/2014/main" id="{6551BDBD-1457-EB4C-8872-F8223BF36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5" name="Group 14">
              <a:extLst>
                <a:ext uri="{FF2B5EF4-FFF2-40B4-BE49-F238E27FC236}">
                  <a16:creationId xmlns:a16="http://schemas.microsoft.com/office/drawing/2014/main" id="{7D46F258-755A-FF44-BDA6-EAA1449E2096}"/>
                </a:ext>
              </a:extLst>
            </p:cNvPr>
            <p:cNvGrpSpPr/>
            <p:nvPr/>
          </p:nvGrpSpPr>
          <p:grpSpPr>
            <a:xfrm>
              <a:off x="464642" y="5040536"/>
              <a:ext cx="1077154" cy="1893664"/>
              <a:chOff x="899369" y="5435138"/>
              <a:chExt cx="262675" cy="461790"/>
            </a:xfrm>
          </p:grpSpPr>
          <p:pic>
            <p:nvPicPr>
              <p:cNvPr id="16" name="Graphic 15">
                <a:extLst>
                  <a:ext uri="{FF2B5EF4-FFF2-40B4-BE49-F238E27FC236}">
                    <a16:creationId xmlns:a16="http://schemas.microsoft.com/office/drawing/2014/main" id="{A17BA107-1F5C-D040-B86C-ADC2F31562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17" name="Graphic 16">
                <a:extLst>
                  <a:ext uri="{FF2B5EF4-FFF2-40B4-BE49-F238E27FC236}">
                    <a16:creationId xmlns:a16="http://schemas.microsoft.com/office/drawing/2014/main" id="{16931BA5-9FDB-E543-B698-5A13259E96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20" name="Group 19">
            <a:extLst>
              <a:ext uri="{FF2B5EF4-FFF2-40B4-BE49-F238E27FC236}">
                <a16:creationId xmlns:a16="http://schemas.microsoft.com/office/drawing/2014/main" id="{B43C84B6-37BC-3242-B913-A3C694916186}"/>
              </a:ext>
            </a:extLst>
          </p:cNvPr>
          <p:cNvGrpSpPr/>
          <p:nvPr/>
        </p:nvGrpSpPr>
        <p:grpSpPr>
          <a:xfrm>
            <a:off x="4449590" y="3624119"/>
            <a:ext cx="1567164" cy="1091428"/>
            <a:chOff x="219603" y="4931626"/>
            <a:chExt cx="2875463" cy="2002574"/>
          </a:xfrm>
        </p:grpSpPr>
        <p:pic>
          <p:nvPicPr>
            <p:cNvPr id="21" name="Graphic 20">
              <a:extLst>
                <a:ext uri="{FF2B5EF4-FFF2-40B4-BE49-F238E27FC236}">
                  <a16:creationId xmlns:a16="http://schemas.microsoft.com/office/drawing/2014/main" id="{BAD4152A-3AED-2946-9DB5-70C9D71489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6"/>
            </a:xfrm>
            <a:prstGeom prst="rect">
              <a:avLst/>
            </a:prstGeom>
          </p:spPr>
        </p:pic>
        <p:grpSp>
          <p:nvGrpSpPr>
            <p:cNvPr id="22" name="Group 21">
              <a:extLst>
                <a:ext uri="{FF2B5EF4-FFF2-40B4-BE49-F238E27FC236}">
                  <a16:creationId xmlns:a16="http://schemas.microsoft.com/office/drawing/2014/main" id="{30F1E7F9-4ECF-E849-8C98-CDE517957C49}"/>
                </a:ext>
              </a:extLst>
            </p:cNvPr>
            <p:cNvGrpSpPr/>
            <p:nvPr/>
          </p:nvGrpSpPr>
          <p:grpSpPr>
            <a:xfrm>
              <a:off x="1772872" y="5040536"/>
              <a:ext cx="1077154" cy="1893664"/>
              <a:chOff x="899369" y="5435138"/>
              <a:chExt cx="262675" cy="461790"/>
            </a:xfrm>
          </p:grpSpPr>
          <p:pic>
            <p:nvPicPr>
              <p:cNvPr id="26" name="Graphic 25">
                <a:extLst>
                  <a:ext uri="{FF2B5EF4-FFF2-40B4-BE49-F238E27FC236}">
                    <a16:creationId xmlns:a16="http://schemas.microsoft.com/office/drawing/2014/main" id="{B4A5E27C-981F-D442-A0C3-E0AC07BB89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7" name="Graphic 26">
                <a:extLst>
                  <a:ext uri="{FF2B5EF4-FFF2-40B4-BE49-F238E27FC236}">
                    <a16:creationId xmlns:a16="http://schemas.microsoft.com/office/drawing/2014/main" id="{13712895-B77E-0946-A6EA-4E1DA54F9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23" name="Group 22">
              <a:extLst>
                <a:ext uri="{FF2B5EF4-FFF2-40B4-BE49-F238E27FC236}">
                  <a16:creationId xmlns:a16="http://schemas.microsoft.com/office/drawing/2014/main" id="{D716F1C8-FC33-814B-A96F-FDF7DC054880}"/>
                </a:ext>
              </a:extLst>
            </p:cNvPr>
            <p:cNvGrpSpPr/>
            <p:nvPr/>
          </p:nvGrpSpPr>
          <p:grpSpPr>
            <a:xfrm>
              <a:off x="464642" y="5040536"/>
              <a:ext cx="1077154" cy="1893664"/>
              <a:chOff x="899369" y="5435138"/>
              <a:chExt cx="262675" cy="461790"/>
            </a:xfrm>
          </p:grpSpPr>
          <p:pic>
            <p:nvPicPr>
              <p:cNvPr id="24" name="Graphic 23">
                <a:extLst>
                  <a:ext uri="{FF2B5EF4-FFF2-40B4-BE49-F238E27FC236}">
                    <a16:creationId xmlns:a16="http://schemas.microsoft.com/office/drawing/2014/main" id="{A5678766-71AA-A240-898E-695BC79040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5" name="Graphic 24">
                <a:extLst>
                  <a:ext uri="{FF2B5EF4-FFF2-40B4-BE49-F238E27FC236}">
                    <a16:creationId xmlns:a16="http://schemas.microsoft.com/office/drawing/2014/main" id="{836E4226-81E4-F640-9D28-A862CA855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28" name="Group 27">
            <a:extLst>
              <a:ext uri="{FF2B5EF4-FFF2-40B4-BE49-F238E27FC236}">
                <a16:creationId xmlns:a16="http://schemas.microsoft.com/office/drawing/2014/main" id="{325D1AF3-310B-4545-B6D7-943B0CEB31AA}"/>
              </a:ext>
            </a:extLst>
          </p:cNvPr>
          <p:cNvGrpSpPr/>
          <p:nvPr/>
        </p:nvGrpSpPr>
        <p:grpSpPr>
          <a:xfrm>
            <a:off x="6355606" y="3624119"/>
            <a:ext cx="1567164" cy="1091428"/>
            <a:chOff x="219603" y="4931626"/>
            <a:chExt cx="2875463" cy="2002574"/>
          </a:xfrm>
        </p:grpSpPr>
        <p:pic>
          <p:nvPicPr>
            <p:cNvPr id="29" name="Graphic 28">
              <a:extLst>
                <a:ext uri="{FF2B5EF4-FFF2-40B4-BE49-F238E27FC236}">
                  <a16:creationId xmlns:a16="http://schemas.microsoft.com/office/drawing/2014/main" id="{28B26D42-FB1D-A74B-9560-DCC31F716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3"/>
            </a:xfrm>
            <a:prstGeom prst="rect">
              <a:avLst/>
            </a:prstGeom>
          </p:spPr>
        </p:pic>
        <p:grpSp>
          <p:nvGrpSpPr>
            <p:cNvPr id="30" name="Group 29">
              <a:extLst>
                <a:ext uri="{FF2B5EF4-FFF2-40B4-BE49-F238E27FC236}">
                  <a16:creationId xmlns:a16="http://schemas.microsoft.com/office/drawing/2014/main" id="{87255E51-A005-5944-9408-10C490347AD0}"/>
                </a:ext>
              </a:extLst>
            </p:cNvPr>
            <p:cNvGrpSpPr/>
            <p:nvPr/>
          </p:nvGrpSpPr>
          <p:grpSpPr>
            <a:xfrm>
              <a:off x="1772872" y="5040536"/>
              <a:ext cx="1077154" cy="1893664"/>
              <a:chOff x="899369" y="5435138"/>
              <a:chExt cx="262675" cy="461790"/>
            </a:xfrm>
          </p:grpSpPr>
          <p:pic>
            <p:nvPicPr>
              <p:cNvPr id="34" name="Graphic 33">
                <a:extLst>
                  <a:ext uri="{FF2B5EF4-FFF2-40B4-BE49-F238E27FC236}">
                    <a16:creationId xmlns:a16="http://schemas.microsoft.com/office/drawing/2014/main" id="{EE1646EB-7680-D341-B1B2-3BABABC2CE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5" name="Graphic 34">
                <a:extLst>
                  <a:ext uri="{FF2B5EF4-FFF2-40B4-BE49-F238E27FC236}">
                    <a16:creationId xmlns:a16="http://schemas.microsoft.com/office/drawing/2014/main" id="{83FDFDD6-E163-3B49-B732-D40DAEA4A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1" name="Group 30">
              <a:extLst>
                <a:ext uri="{FF2B5EF4-FFF2-40B4-BE49-F238E27FC236}">
                  <a16:creationId xmlns:a16="http://schemas.microsoft.com/office/drawing/2014/main" id="{7489F273-1ABF-3D4B-ADCE-E195CFC5ABE5}"/>
                </a:ext>
              </a:extLst>
            </p:cNvPr>
            <p:cNvGrpSpPr/>
            <p:nvPr/>
          </p:nvGrpSpPr>
          <p:grpSpPr>
            <a:xfrm>
              <a:off x="464642" y="5040536"/>
              <a:ext cx="1077154" cy="1893664"/>
              <a:chOff x="899369" y="5435138"/>
              <a:chExt cx="262675" cy="461790"/>
            </a:xfrm>
          </p:grpSpPr>
          <p:pic>
            <p:nvPicPr>
              <p:cNvPr id="32" name="Graphic 31">
                <a:extLst>
                  <a:ext uri="{FF2B5EF4-FFF2-40B4-BE49-F238E27FC236}">
                    <a16:creationId xmlns:a16="http://schemas.microsoft.com/office/drawing/2014/main" id="{87A8D001-9AE9-BA4D-9EC4-F84A665F2F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3" name="Graphic 32">
                <a:extLst>
                  <a:ext uri="{FF2B5EF4-FFF2-40B4-BE49-F238E27FC236}">
                    <a16:creationId xmlns:a16="http://schemas.microsoft.com/office/drawing/2014/main" id="{710299B1-8E3A-F84A-897F-D50304AEC4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36" name="Group 35">
            <a:extLst>
              <a:ext uri="{FF2B5EF4-FFF2-40B4-BE49-F238E27FC236}">
                <a16:creationId xmlns:a16="http://schemas.microsoft.com/office/drawing/2014/main" id="{BF8F1B6E-681A-E445-8E82-096629240448}"/>
              </a:ext>
            </a:extLst>
          </p:cNvPr>
          <p:cNvGrpSpPr/>
          <p:nvPr/>
        </p:nvGrpSpPr>
        <p:grpSpPr>
          <a:xfrm>
            <a:off x="8261622" y="3624119"/>
            <a:ext cx="1567164" cy="1091428"/>
            <a:chOff x="219603" y="4931626"/>
            <a:chExt cx="2875463" cy="2002574"/>
          </a:xfrm>
        </p:grpSpPr>
        <p:pic>
          <p:nvPicPr>
            <p:cNvPr id="37" name="Graphic 36">
              <a:extLst>
                <a:ext uri="{FF2B5EF4-FFF2-40B4-BE49-F238E27FC236}">
                  <a16:creationId xmlns:a16="http://schemas.microsoft.com/office/drawing/2014/main" id="{B8BE7F99-B97C-AC4C-99F8-B3E2C5A196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61"/>
            </a:xfrm>
            <a:prstGeom prst="rect">
              <a:avLst/>
            </a:prstGeom>
          </p:spPr>
        </p:pic>
        <p:grpSp>
          <p:nvGrpSpPr>
            <p:cNvPr id="38" name="Group 37">
              <a:extLst>
                <a:ext uri="{FF2B5EF4-FFF2-40B4-BE49-F238E27FC236}">
                  <a16:creationId xmlns:a16="http://schemas.microsoft.com/office/drawing/2014/main" id="{A2E6262B-265D-3B41-A47F-C900E0219E49}"/>
                </a:ext>
              </a:extLst>
            </p:cNvPr>
            <p:cNvGrpSpPr/>
            <p:nvPr/>
          </p:nvGrpSpPr>
          <p:grpSpPr>
            <a:xfrm>
              <a:off x="1772872" y="5040536"/>
              <a:ext cx="1077154" cy="1893664"/>
              <a:chOff x="899369" y="5435138"/>
              <a:chExt cx="262675" cy="461790"/>
            </a:xfrm>
          </p:grpSpPr>
          <p:pic>
            <p:nvPicPr>
              <p:cNvPr id="42" name="Graphic 41">
                <a:extLst>
                  <a:ext uri="{FF2B5EF4-FFF2-40B4-BE49-F238E27FC236}">
                    <a16:creationId xmlns:a16="http://schemas.microsoft.com/office/drawing/2014/main" id="{6394FFE3-DCD9-1C41-AD72-EA0BDA537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3" name="Graphic 42">
                <a:extLst>
                  <a:ext uri="{FF2B5EF4-FFF2-40B4-BE49-F238E27FC236}">
                    <a16:creationId xmlns:a16="http://schemas.microsoft.com/office/drawing/2014/main" id="{73DAA49B-8FD3-8944-9FBD-453BDC507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9" name="Group 38">
              <a:extLst>
                <a:ext uri="{FF2B5EF4-FFF2-40B4-BE49-F238E27FC236}">
                  <a16:creationId xmlns:a16="http://schemas.microsoft.com/office/drawing/2014/main" id="{9C188165-E10D-5B49-8720-B8511146D6EA}"/>
                </a:ext>
              </a:extLst>
            </p:cNvPr>
            <p:cNvGrpSpPr/>
            <p:nvPr/>
          </p:nvGrpSpPr>
          <p:grpSpPr>
            <a:xfrm>
              <a:off x="464642" y="5040536"/>
              <a:ext cx="1077154" cy="1893664"/>
              <a:chOff x="899369" y="5435138"/>
              <a:chExt cx="262675" cy="461790"/>
            </a:xfrm>
          </p:grpSpPr>
          <p:pic>
            <p:nvPicPr>
              <p:cNvPr id="40" name="Graphic 39">
                <a:extLst>
                  <a:ext uri="{FF2B5EF4-FFF2-40B4-BE49-F238E27FC236}">
                    <a16:creationId xmlns:a16="http://schemas.microsoft.com/office/drawing/2014/main" id="{3340A2DE-7333-9946-AB0E-9A773A1B9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1" name="Graphic 40">
                <a:extLst>
                  <a:ext uri="{FF2B5EF4-FFF2-40B4-BE49-F238E27FC236}">
                    <a16:creationId xmlns:a16="http://schemas.microsoft.com/office/drawing/2014/main" id="{3C1EE94B-6315-6A4F-AAAF-1E0C29BCB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grpSp>
        <p:nvGrpSpPr>
          <p:cNvPr id="44" name="Group 43">
            <a:extLst>
              <a:ext uri="{FF2B5EF4-FFF2-40B4-BE49-F238E27FC236}">
                <a16:creationId xmlns:a16="http://schemas.microsoft.com/office/drawing/2014/main" id="{D35944DA-6975-0B4A-9BA1-618E13671F02}"/>
              </a:ext>
            </a:extLst>
          </p:cNvPr>
          <p:cNvGrpSpPr/>
          <p:nvPr/>
        </p:nvGrpSpPr>
        <p:grpSpPr>
          <a:xfrm>
            <a:off x="10167635" y="3624119"/>
            <a:ext cx="1567164" cy="1091428"/>
            <a:chOff x="219603" y="4931626"/>
            <a:chExt cx="2875463" cy="2002574"/>
          </a:xfrm>
        </p:grpSpPr>
        <p:pic>
          <p:nvPicPr>
            <p:cNvPr id="45" name="Graphic 44">
              <a:extLst>
                <a:ext uri="{FF2B5EF4-FFF2-40B4-BE49-F238E27FC236}">
                  <a16:creationId xmlns:a16="http://schemas.microsoft.com/office/drawing/2014/main" id="{1AA0F322-A069-D845-B499-CD6114D2AF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6"/>
              <a:ext cx="2875463" cy="2002558"/>
            </a:xfrm>
            <a:prstGeom prst="rect">
              <a:avLst/>
            </a:prstGeom>
          </p:spPr>
        </p:pic>
        <p:grpSp>
          <p:nvGrpSpPr>
            <p:cNvPr id="46" name="Group 45">
              <a:extLst>
                <a:ext uri="{FF2B5EF4-FFF2-40B4-BE49-F238E27FC236}">
                  <a16:creationId xmlns:a16="http://schemas.microsoft.com/office/drawing/2014/main" id="{FE73E75B-7B9E-B54F-B1D5-B55BC1409463}"/>
                </a:ext>
              </a:extLst>
            </p:cNvPr>
            <p:cNvGrpSpPr/>
            <p:nvPr/>
          </p:nvGrpSpPr>
          <p:grpSpPr>
            <a:xfrm>
              <a:off x="1772872" y="5040536"/>
              <a:ext cx="1077154" cy="1893664"/>
              <a:chOff x="899369" y="5435138"/>
              <a:chExt cx="262675" cy="461790"/>
            </a:xfrm>
          </p:grpSpPr>
          <p:pic>
            <p:nvPicPr>
              <p:cNvPr id="50" name="Graphic 49">
                <a:extLst>
                  <a:ext uri="{FF2B5EF4-FFF2-40B4-BE49-F238E27FC236}">
                    <a16:creationId xmlns:a16="http://schemas.microsoft.com/office/drawing/2014/main" id="{5415FCB3-50FE-984D-A446-1302688D33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51" name="Graphic 50">
                <a:extLst>
                  <a:ext uri="{FF2B5EF4-FFF2-40B4-BE49-F238E27FC236}">
                    <a16:creationId xmlns:a16="http://schemas.microsoft.com/office/drawing/2014/main" id="{5B0EB848-0BA5-5245-876B-230583D362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7" name="Group 46">
              <a:extLst>
                <a:ext uri="{FF2B5EF4-FFF2-40B4-BE49-F238E27FC236}">
                  <a16:creationId xmlns:a16="http://schemas.microsoft.com/office/drawing/2014/main" id="{B609AE17-F8A1-D347-BE2A-6EE0179E1889}"/>
                </a:ext>
              </a:extLst>
            </p:cNvPr>
            <p:cNvGrpSpPr/>
            <p:nvPr/>
          </p:nvGrpSpPr>
          <p:grpSpPr>
            <a:xfrm>
              <a:off x="464642" y="5040536"/>
              <a:ext cx="1077154" cy="1893664"/>
              <a:chOff x="899369" y="5435138"/>
              <a:chExt cx="262675" cy="461790"/>
            </a:xfrm>
          </p:grpSpPr>
          <p:pic>
            <p:nvPicPr>
              <p:cNvPr id="48" name="Graphic 47">
                <a:extLst>
                  <a:ext uri="{FF2B5EF4-FFF2-40B4-BE49-F238E27FC236}">
                    <a16:creationId xmlns:a16="http://schemas.microsoft.com/office/drawing/2014/main" id="{8EB1D9E6-5B2C-5D46-86BD-79EAA50270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9" name="Graphic 48">
                <a:extLst>
                  <a:ext uri="{FF2B5EF4-FFF2-40B4-BE49-F238E27FC236}">
                    <a16:creationId xmlns:a16="http://schemas.microsoft.com/office/drawing/2014/main" id="{EC5D52B1-F3A1-1C44-AD10-C7D363AE9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sp>
        <p:nvSpPr>
          <p:cNvPr id="52" name="Rectangle 51">
            <a:extLst>
              <a:ext uri="{FF2B5EF4-FFF2-40B4-BE49-F238E27FC236}">
                <a16:creationId xmlns:a16="http://schemas.microsoft.com/office/drawing/2014/main" id="{2DB8EC56-249E-C242-8032-21660C7BD41B}"/>
              </a:ext>
            </a:extLst>
          </p:cNvPr>
          <p:cNvSpPr/>
          <p:nvPr/>
        </p:nvSpPr>
        <p:spPr>
          <a:xfrm>
            <a:off x="652845" y="4824129"/>
            <a:ext cx="10963692" cy="1241588"/>
          </a:xfrm>
          <a:prstGeom prst="rect">
            <a:avLst/>
          </a:prstGeom>
          <a:noFill/>
          <a:ln w="12700"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133"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3" name="Graphic 45">
            <a:extLst>
              <a:ext uri="{FF2B5EF4-FFF2-40B4-BE49-F238E27FC236}">
                <a16:creationId xmlns:a16="http://schemas.microsoft.com/office/drawing/2014/main" id="{B3F34C60-8B69-9940-9F15-CC7320CD2F48}"/>
              </a:ext>
            </a:extLst>
          </p:cNvPr>
          <p:cNvGrpSpPr/>
          <p:nvPr/>
        </p:nvGrpSpPr>
        <p:grpSpPr>
          <a:xfrm>
            <a:off x="4449590" y="5064993"/>
            <a:ext cx="859735" cy="859735"/>
            <a:chOff x="4495265" y="657669"/>
            <a:chExt cx="529661" cy="529661"/>
          </a:xfrm>
          <a:solidFill>
            <a:schemeClr val="accent1"/>
          </a:solidFill>
        </p:grpSpPr>
        <p:sp>
          <p:nvSpPr>
            <p:cNvPr id="54" name="Freeform: Shape 25">
              <a:extLst>
                <a:ext uri="{FF2B5EF4-FFF2-40B4-BE49-F238E27FC236}">
                  <a16:creationId xmlns:a16="http://schemas.microsoft.com/office/drawing/2014/main" id="{FF0EF748-0A45-AF41-A131-7B090D6271E7}"/>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55" name="Freeform: Shape 26">
              <a:extLst>
                <a:ext uri="{FF2B5EF4-FFF2-40B4-BE49-F238E27FC236}">
                  <a16:creationId xmlns:a16="http://schemas.microsoft.com/office/drawing/2014/main" id="{CAAE53E4-81EF-5F46-B1AE-56BC97CB123B}"/>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56" name="Freeform: Shape 27">
              <a:extLst>
                <a:ext uri="{FF2B5EF4-FFF2-40B4-BE49-F238E27FC236}">
                  <a16:creationId xmlns:a16="http://schemas.microsoft.com/office/drawing/2014/main" id="{5FEE7319-BB4A-C844-8EAE-EEAE4B5AC8F1}"/>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
        <p:nvSpPr>
          <p:cNvPr id="57" name="TextBox 56">
            <a:extLst>
              <a:ext uri="{FF2B5EF4-FFF2-40B4-BE49-F238E27FC236}">
                <a16:creationId xmlns:a16="http://schemas.microsoft.com/office/drawing/2014/main" id="{9D6208D1-EB73-3A41-930D-E1DFF2948B86}"/>
              </a:ext>
            </a:extLst>
          </p:cNvPr>
          <p:cNvSpPr txBox="1"/>
          <p:nvPr/>
        </p:nvSpPr>
        <p:spPr>
          <a:xfrm>
            <a:off x="5396444" y="5070429"/>
            <a:ext cx="3786539" cy="748988"/>
          </a:xfrm>
          <a:prstGeom prst="rect">
            <a:avLst/>
          </a:prstGeom>
          <a:noFill/>
        </p:spPr>
        <p:txBody>
          <a:bodyPr wrap="squar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a:latin typeface="Amazon Ember" panose="020B0603020204020204" pitchFamily="34" charset="0"/>
                <a:ea typeface="Amazon Ember" panose="020B0603020204020204" pitchFamily="34" charset="0"/>
                <a:cs typeface="Amazon Ember" panose="020B0603020204020204" pitchFamily="34" charset="0"/>
              </a:rPr>
              <a:t>Fargate</a:t>
            </a:r>
          </a:p>
          <a:p>
            <a:r>
              <a:rPr lang="en-US" sz="1867" dirty="0">
                <a:latin typeface="Amazon Ember" panose="020B0603020204020204" pitchFamily="34" charset="0"/>
                <a:ea typeface="Amazon Ember" panose="020B0603020204020204" pitchFamily="34" charset="0"/>
                <a:cs typeface="Amazon Ember" panose="020B0603020204020204" pitchFamily="34" charset="0"/>
              </a:rPr>
              <a:t>Platform version 1.4.0</a:t>
            </a:r>
          </a:p>
        </p:txBody>
      </p:sp>
      <p:grpSp>
        <p:nvGrpSpPr>
          <p:cNvPr id="73" name="Group 72">
            <a:extLst>
              <a:ext uri="{FF2B5EF4-FFF2-40B4-BE49-F238E27FC236}">
                <a16:creationId xmlns:a16="http://schemas.microsoft.com/office/drawing/2014/main" id="{3A4DC0C3-D8DA-7541-A892-66A7B79DDD49}"/>
              </a:ext>
            </a:extLst>
          </p:cNvPr>
          <p:cNvGrpSpPr/>
          <p:nvPr/>
        </p:nvGrpSpPr>
        <p:grpSpPr>
          <a:xfrm>
            <a:off x="1644053" y="967613"/>
            <a:ext cx="9062396" cy="2068459"/>
            <a:chOff x="-102745" y="1012512"/>
            <a:chExt cx="9302469" cy="2289981"/>
          </a:xfrm>
        </p:grpSpPr>
        <p:sp>
          <p:nvSpPr>
            <p:cNvPr id="74" name="TextBox 73">
              <a:extLst>
                <a:ext uri="{FF2B5EF4-FFF2-40B4-BE49-F238E27FC236}">
                  <a16:creationId xmlns:a16="http://schemas.microsoft.com/office/drawing/2014/main" id="{449FC52F-8F6E-5A41-8007-49C818AA34C3}"/>
                </a:ext>
              </a:extLst>
            </p:cNvPr>
            <p:cNvSpPr txBox="1"/>
            <p:nvPr/>
          </p:nvSpPr>
          <p:spPr>
            <a:xfrm>
              <a:off x="-102745" y="2791386"/>
              <a:ext cx="9302469" cy="511107"/>
            </a:xfrm>
            <a:prstGeom prst="rect">
              <a:avLst/>
            </a:prstGeom>
            <a:noFill/>
          </p:spPr>
          <p:txBody>
            <a:bodyPr wrap="square" rtlCol="0">
              <a:spAutoFit/>
            </a:bodyPr>
            <a:lstStyle/>
            <a:p>
              <a:pPr algn="ctr"/>
              <a:r>
                <a:rPr lang="en-US" sz="2400" b="1" dirty="0">
                  <a:latin typeface="Amazon Ember"/>
                </a:rPr>
                <a:t>Amazon Elastic Container Service </a:t>
              </a:r>
            </a:p>
          </p:txBody>
        </p:sp>
        <p:grpSp>
          <p:nvGrpSpPr>
            <p:cNvPr id="75" name="Group 15">
              <a:extLst>
                <a:ext uri="{FF2B5EF4-FFF2-40B4-BE49-F238E27FC236}">
                  <a16:creationId xmlns:a16="http://schemas.microsoft.com/office/drawing/2014/main" id="{8480C180-0E66-B64B-9356-B4BFF5357593}"/>
                </a:ext>
              </a:extLst>
            </p:cNvPr>
            <p:cNvGrpSpPr>
              <a:grpSpLocks noChangeAspect="1"/>
            </p:cNvGrpSpPr>
            <p:nvPr/>
          </p:nvGrpSpPr>
          <p:grpSpPr bwMode="auto">
            <a:xfrm>
              <a:off x="3810001" y="1012512"/>
              <a:ext cx="1524000" cy="1701980"/>
              <a:chOff x="2104" y="682"/>
              <a:chExt cx="411" cy="459"/>
            </a:xfrm>
          </p:grpSpPr>
          <p:sp>
            <p:nvSpPr>
              <p:cNvPr id="76" name="Freeform 16">
                <a:extLst>
                  <a:ext uri="{FF2B5EF4-FFF2-40B4-BE49-F238E27FC236}">
                    <a16:creationId xmlns:a16="http://schemas.microsoft.com/office/drawing/2014/main" id="{F3A5695E-73BB-C74D-AFFD-27CB7B81BB20}"/>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77" name="Freeform 17">
                <a:extLst>
                  <a:ext uri="{FF2B5EF4-FFF2-40B4-BE49-F238E27FC236}">
                    <a16:creationId xmlns:a16="http://schemas.microsoft.com/office/drawing/2014/main" id="{6D5C886D-BF6B-5C40-821A-A6F827ACDF2D}"/>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1757117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9287" y="3719487"/>
            <a:ext cx="2893492" cy="1200329"/>
          </a:xfrm>
          <a:prstGeom prst="rect">
            <a:avLst/>
          </a:prstGeom>
          <a:noFill/>
        </p:spPr>
        <p:txBody>
          <a:bodyPr wrap="square" rtlCol="0">
            <a:spAutoFit/>
          </a:bodyPr>
          <a:lstStyle/>
          <a:p>
            <a:pPr algn="ctr"/>
            <a:r>
              <a:rPr lang="en-US" sz="2400" b="1" dirty="0">
                <a:solidFill>
                  <a:schemeClr val="accent2"/>
                </a:solidFill>
                <a:latin typeface="Amazon Ember"/>
              </a:rPr>
              <a:t>Your containerized applications</a:t>
            </a:r>
          </a:p>
        </p:txBody>
      </p:sp>
      <p:sp>
        <p:nvSpPr>
          <p:cNvPr id="6" name="TextBox 5"/>
          <p:cNvSpPr txBox="1"/>
          <p:nvPr/>
        </p:nvSpPr>
        <p:spPr>
          <a:xfrm>
            <a:off x="5402024" y="1723360"/>
            <a:ext cx="6107225" cy="830997"/>
          </a:xfrm>
          <a:prstGeom prst="rect">
            <a:avLst/>
          </a:prstGeom>
          <a:noFill/>
        </p:spPr>
        <p:txBody>
          <a:bodyPr wrap="square" rtlCol="0">
            <a:spAutoFit/>
          </a:bodyPr>
          <a:lstStyle/>
          <a:p>
            <a:r>
              <a:rPr lang="en-US" sz="2800" b="1" dirty="0">
                <a:latin typeface="Amazon Ember"/>
              </a:rPr>
              <a:t>Managed by AWS</a:t>
            </a:r>
            <a:endParaRPr lang="en-US" sz="2400" b="1" dirty="0">
              <a:latin typeface="Amazon Ember"/>
            </a:endParaRPr>
          </a:p>
          <a:p>
            <a:r>
              <a:rPr lang="en-US" sz="2000" dirty="0">
                <a:solidFill>
                  <a:schemeClr val="tx1">
                    <a:lumMod val="50000"/>
                  </a:schemeClr>
                </a:solidFill>
                <a:latin typeface="Amazon Ember"/>
              </a:rPr>
              <a:t>No EC2 Instances to provision, scale or manage</a:t>
            </a:r>
          </a:p>
        </p:txBody>
      </p:sp>
      <p:sp>
        <p:nvSpPr>
          <p:cNvPr id="7" name="TextBox 6"/>
          <p:cNvSpPr txBox="1"/>
          <p:nvPr/>
        </p:nvSpPr>
        <p:spPr>
          <a:xfrm>
            <a:off x="5402022" y="3075308"/>
            <a:ext cx="6465724" cy="1138773"/>
          </a:xfrm>
          <a:prstGeom prst="rect">
            <a:avLst/>
          </a:prstGeom>
          <a:noFill/>
        </p:spPr>
        <p:txBody>
          <a:bodyPr wrap="square" rtlCol="0">
            <a:spAutoFit/>
          </a:bodyPr>
          <a:lstStyle/>
          <a:p>
            <a:r>
              <a:rPr lang="en-US" sz="2800" b="1" dirty="0">
                <a:latin typeface="Amazon Ember"/>
              </a:rPr>
              <a:t>Elastic</a:t>
            </a:r>
          </a:p>
          <a:p>
            <a:r>
              <a:rPr lang="en-US" sz="2000" dirty="0">
                <a:solidFill>
                  <a:schemeClr val="tx1">
                    <a:lumMod val="50000"/>
                  </a:schemeClr>
                </a:solidFill>
                <a:latin typeface="Amazon Ember"/>
              </a:rPr>
              <a:t>Scale up &amp; down seamlessly. Pay only for what you use</a:t>
            </a:r>
          </a:p>
        </p:txBody>
      </p:sp>
      <p:sp>
        <p:nvSpPr>
          <p:cNvPr id="8" name="TextBox 7"/>
          <p:cNvSpPr txBox="1"/>
          <p:nvPr/>
        </p:nvSpPr>
        <p:spPr>
          <a:xfrm>
            <a:off x="5402022" y="4627847"/>
            <a:ext cx="6465724" cy="1097865"/>
          </a:xfrm>
          <a:prstGeom prst="rect">
            <a:avLst/>
          </a:prstGeom>
          <a:noFill/>
        </p:spPr>
        <p:txBody>
          <a:bodyPr wrap="square" rtlCol="0">
            <a:spAutoFit/>
          </a:bodyPr>
          <a:lstStyle/>
          <a:p>
            <a:r>
              <a:rPr lang="en-US" sz="2800" b="1" dirty="0">
                <a:latin typeface="Amazon Ember"/>
              </a:rPr>
              <a:t>Integrated</a:t>
            </a:r>
            <a:endParaRPr lang="en-US" sz="2400" b="1" dirty="0">
              <a:latin typeface="Amazon Ember"/>
            </a:endParaRPr>
          </a:p>
          <a:p>
            <a:r>
              <a:rPr lang="en-US" sz="1867" dirty="0">
                <a:solidFill>
                  <a:schemeClr val="tx1">
                    <a:lumMod val="50000"/>
                  </a:schemeClr>
                </a:solidFill>
                <a:latin typeface="Amazon Ember"/>
              </a:rPr>
              <a:t>With the AWS ecosystem: VPC Networking, Elastic Load Balancing, IAM Permissions, CloudWatch and more</a:t>
            </a:r>
          </a:p>
        </p:txBody>
      </p:sp>
      <p:grpSp>
        <p:nvGrpSpPr>
          <p:cNvPr id="10" name="Graphic 45">
            <a:extLst>
              <a:ext uri="{FF2B5EF4-FFF2-40B4-BE49-F238E27FC236}">
                <a16:creationId xmlns:a16="http://schemas.microsoft.com/office/drawing/2014/main" id="{A1738A08-163C-4F8E-8AA5-8BB34CB6C6E5}"/>
              </a:ext>
            </a:extLst>
          </p:cNvPr>
          <p:cNvGrpSpPr/>
          <p:nvPr/>
        </p:nvGrpSpPr>
        <p:grpSpPr>
          <a:xfrm>
            <a:off x="2008011" y="1842785"/>
            <a:ext cx="1636043" cy="1636043"/>
            <a:chOff x="4495265" y="657669"/>
            <a:chExt cx="529661" cy="529661"/>
          </a:xfrm>
          <a:solidFill>
            <a:schemeClr val="accent1"/>
          </a:solidFill>
        </p:grpSpPr>
        <p:sp>
          <p:nvSpPr>
            <p:cNvPr id="12" name="Freeform: Shape 11">
              <a:extLst>
                <a:ext uri="{FF2B5EF4-FFF2-40B4-BE49-F238E27FC236}">
                  <a16:creationId xmlns:a16="http://schemas.microsoft.com/office/drawing/2014/main" id="{30434BB4-617F-453F-A373-FEA51FF495DC}"/>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13" name="Freeform: Shape 12">
              <a:extLst>
                <a:ext uri="{FF2B5EF4-FFF2-40B4-BE49-F238E27FC236}">
                  <a16:creationId xmlns:a16="http://schemas.microsoft.com/office/drawing/2014/main" id="{FDEEDA8C-335A-49E7-90AD-1E86B2B9EEF6}"/>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14" name="Freeform: Shape 13">
              <a:extLst>
                <a:ext uri="{FF2B5EF4-FFF2-40B4-BE49-F238E27FC236}">
                  <a16:creationId xmlns:a16="http://schemas.microsoft.com/office/drawing/2014/main" id="{10341D80-28C3-46CF-80B5-202552D587DC}"/>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
        <p:nvSpPr>
          <p:cNvPr id="2" name="Title 1">
            <a:extLst>
              <a:ext uri="{FF2B5EF4-FFF2-40B4-BE49-F238E27FC236}">
                <a16:creationId xmlns:a16="http://schemas.microsoft.com/office/drawing/2014/main" id="{12F7FFF2-96B3-4B9D-B9CE-743D25E265AE}"/>
              </a:ext>
            </a:extLst>
          </p:cNvPr>
          <p:cNvSpPr>
            <a:spLocks noGrp="1"/>
          </p:cNvSpPr>
          <p:nvPr>
            <p:ph type="title"/>
          </p:nvPr>
        </p:nvSpPr>
        <p:spPr>
          <a:xfrm>
            <a:off x="6397543" y="6847218"/>
            <a:ext cx="10940405" cy="726923"/>
          </a:xfrm>
        </p:spPr>
        <p:txBody>
          <a:bodyPr/>
          <a:lstStyle/>
          <a:p>
            <a:r>
              <a:rPr lang="en-US" dirty="0"/>
              <a:t>AWS Fargate</a:t>
            </a:r>
          </a:p>
        </p:txBody>
      </p:sp>
    </p:spTree>
    <p:extLst>
      <p:ext uri="{BB962C8B-B14F-4D97-AF65-F5344CB8AC3E}">
        <p14:creationId xmlns:p14="http://schemas.microsoft.com/office/powerpoint/2010/main" val="200055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590943-B2D1-164F-9B74-6F3ED09B73EB}"/>
              </a:ext>
            </a:extLst>
          </p:cNvPr>
          <p:cNvSpPr>
            <a:spLocks noGrp="1"/>
          </p:cNvSpPr>
          <p:nvPr>
            <p:ph type="title"/>
          </p:nvPr>
        </p:nvSpPr>
        <p:spPr/>
        <p:txBody>
          <a:bodyPr/>
          <a:lstStyle/>
          <a:p>
            <a:r>
              <a:rPr lang="en-US" sz="3333" dirty="0"/>
              <a:t>Fully managed container environment </a:t>
            </a:r>
            <a:br>
              <a:rPr lang="en-US" sz="3333" dirty="0"/>
            </a:br>
            <a:r>
              <a:rPr lang="en-US" sz="3333" dirty="0"/>
              <a:t>with AWS ECS + Fargate </a:t>
            </a:r>
          </a:p>
        </p:txBody>
      </p:sp>
      <p:grpSp>
        <p:nvGrpSpPr>
          <p:cNvPr id="54" name="Group 53">
            <a:extLst>
              <a:ext uri="{FF2B5EF4-FFF2-40B4-BE49-F238E27FC236}">
                <a16:creationId xmlns:a16="http://schemas.microsoft.com/office/drawing/2014/main" id="{2D97B138-B264-504F-A860-826C5EB1AC0C}"/>
              </a:ext>
            </a:extLst>
          </p:cNvPr>
          <p:cNvGrpSpPr/>
          <p:nvPr/>
        </p:nvGrpSpPr>
        <p:grpSpPr>
          <a:xfrm>
            <a:off x="9136367" y="1964651"/>
            <a:ext cx="1314453" cy="988733"/>
            <a:chOff x="11294734" y="2536566"/>
            <a:chExt cx="2164079" cy="1627822"/>
          </a:xfrm>
          <a:noFill/>
        </p:grpSpPr>
        <p:sp>
          <p:nvSpPr>
            <p:cNvPr id="55" name="Freeform: Shape 58">
              <a:extLst>
                <a:ext uri="{FF2B5EF4-FFF2-40B4-BE49-F238E27FC236}">
                  <a16:creationId xmlns:a16="http://schemas.microsoft.com/office/drawing/2014/main" id="{8FC8B137-2BB5-5A4F-9736-9635BE88C424}"/>
                </a:ext>
              </a:extLst>
            </p:cNvPr>
            <p:cNvSpPr/>
            <p:nvPr/>
          </p:nvSpPr>
          <p:spPr>
            <a:xfrm>
              <a:off x="11492853" y="2536566"/>
              <a:ext cx="1771650" cy="1276350"/>
            </a:xfrm>
            <a:custGeom>
              <a:avLst/>
              <a:gdLst>
                <a:gd name="connsiteX0" fmla="*/ 913448 w 1771650"/>
                <a:gd name="connsiteY0" fmla="*/ 1269683 h 1276350"/>
                <a:gd name="connsiteX1" fmla="*/ 14288 w 1771650"/>
                <a:gd name="connsiteY1" fmla="*/ 1269683 h 1276350"/>
                <a:gd name="connsiteX2" fmla="*/ 14288 w 1771650"/>
                <a:gd name="connsiteY2" fmla="*/ 62865 h 1276350"/>
                <a:gd name="connsiteX3" fmla="*/ 62865 w 1771650"/>
                <a:gd name="connsiteY3" fmla="*/ 14288 h 1276350"/>
                <a:gd name="connsiteX4" fmla="*/ 1708785 w 1771650"/>
                <a:gd name="connsiteY4" fmla="*/ 14288 h 1276350"/>
                <a:gd name="connsiteX5" fmla="*/ 1757363 w 1771650"/>
                <a:gd name="connsiteY5" fmla="*/ 62865 h 1276350"/>
                <a:gd name="connsiteX6" fmla="*/ 1757363 w 1771650"/>
                <a:gd name="connsiteY6" fmla="*/ 1269683 h 1276350"/>
                <a:gd name="connsiteX7" fmla="*/ 1604963 w 1771650"/>
                <a:gd name="connsiteY7" fmla="*/ 1269683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650" h="1276350">
                  <a:moveTo>
                    <a:pt x="913448" y="1269683"/>
                  </a:moveTo>
                  <a:lnTo>
                    <a:pt x="14288" y="1269683"/>
                  </a:lnTo>
                  <a:lnTo>
                    <a:pt x="14288" y="62865"/>
                  </a:lnTo>
                  <a:cubicBezTo>
                    <a:pt x="14288" y="36195"/>
                    <a:pt x="36195" y="14288"/>
                    <a:pt x="62865" y="14288"/>
                  </a:cubicBezTo>
                  <a:lnTo>
                    <a:pt x="1708785" y="14288"/>
                  </a:lnTo>
                  <a:cubicBezTo>
                    <a:pt x="1735455" y="14288"/>
                    <a:pt x="1757363" y="36195"/>
                    <a:pt x="1757363" y="62865"/>
                  </a:cubicBezTo>
                  <a:lnTo>
                    <a:pt x="1757363" y="1269683"/>
                  </a:lnTo>
                  <a:lnTo>
                    <a:pt x="1604963" y="1269683"/>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56" name="Freeform: Shape 59">
              <a:extLst>
                <a:ext uri="{FF2B5EF4-FFF2-40B4-BE49-F238E27FC236}">
                  <a16:creationId xmlns:a16="http://schemas.microsoft.com/office/drawing/2014/main" id="{DFD25A93-EF20-D247-8150-BA25685EB6AF}"/>
                </a:ext>
              </a:extLst>
            </p:cNvPr>
            <p:cNvSpPr/>
            <p:nvPr/>
          </p:nvSpPr>
          <p:spPr>
            <a:xfrm>
              <a:off x="11572864" y="2615623"/>
              <a:ext cx="1609725" cy="1123950"/>
            </a:xfrm>
            <a:custGeom>
              <a:avLst/>
              <a:gdLst>
                <a:gd name="connsiteX0" fmla="*/ 833437 w 1609725"/>
                <a:gd name="connsiteY0" fmla="*/ 1110615 h 1123950"/>
                <a:gd name="connsiteX1" fmla="*/ 14288 w 1609725"/>
                <a:gd name="connsiteY1" fmla="*/ 1110615 h 1123950"/>
                <a:gd name="connsiteX2" fmla="*/ 14288 w 1609725"/>
                <a:gd name="connsiteY2" fmla="*/ 14288 h 1123950"/>
                <a:gd name="connsiteX3" fmla="*/ 1596390 w 1609725"/>
                <a:gd name="connsiteY3" fmla="*/ 14288 h 1123950"/>
                <a:gd name="connsiteX4" fmla="*/ 1596390 w 1609725"/>
                <a:gd name="connsiteY4" fmla="*/ 1110615 h 1123950"/>
                <a:gd name="connsiteX5" fmla="*/ 1524953 w 1609725"/>
                <a:gd name="connsiteY5" fmla="*/ 1110615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725" h="1123950">
                  <a:moveTo>
                    <a:pt x="833437" y="1110615"/>
                  </a:moveTo>
                  <a:lnTo>
                    <a:pt x="14288" y="1110615"/>
                  </a:lnTo>
                  <a:lnTo>
                    <a:pt x="14288" y="14288"/>
                  </a:lnTo>
                  <a:lnTo>
                    <a:pt x="1596390" y="14288"/>
                  </a:lnTo>
                  <a:lnTo>
                    <a:pt x="1596390" y="1110615"/>
                  </a:lnTo>
                  <a:lnTo>
                    <a:pt x="1524953" y="1110615"/>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57" name="Freeform: Shape 60">
              <a:extLst>
                <a:ext uri="{FF2B5EF4-FFF2-40B4-BE49-F238E27FC236}">
                  <a16:creationId xmlns:a16="http://schemas.microsoft.com/office/drawing/2014/main" id="{FAFCDE7B-F4AE-304B-815A-E07710A3611E}"/>
                </a:ext>
              </a:extLst>
            </p:cNvPr>
            <p:cNvSpPr/>
            <p:nvPr/>
          </p:nvSpPr>
          <p:spPr>
            <a:xfrm>
              <a:off x="13077813" y="3791961"/>
              <a:ext cx="381000" cy="152400"/>
            </a:xfrm>
            <a:custGeom>
              <a:avLst/>
              <a:gdLst>
                <a:gd name="connsiteX0" fmla="*/ 14288 w 381000"/>
                <a:gd name="connsiteY0" fmla="*/ 144780 h 152400"/>
                <a:gd name="connsiteX1" fmla="*/ 322898 w 381000"/>
                <a:gd name="connsiteY1" fmla="*/ 144780 h 152400"/>
                <a:gd name="connsiteX2" fmla="*/ 369570 w 381000"/>
                <a:gd name="connsiteY2" fmla="*/ 98108 h 152400"/>
                <a:gd name="connsiteX3" fmla="*/ 369570 w 381000"/>
                <a:gd name="connsiteY3" fmla="*/ 14288 h 152400"/>
                <a:gd name="connsiteX4" fmla="*/ 19050 w 381000"/>
                <a:gd name="connsiteY4" fmla="*/ 14288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152400">
                  <a:moveTo>
                    <a:pt x="14288" y="144780"/>
                  </a:moveTo>
                  <a:lnTo>
                    <a:pt x="322898" y="144780"/>
                  </a:lnTo>
                  <a:cubicBezTo>
                    <a:pt x="348615" y="144780"/>
                    <a:pt x="369570" y="123825"/>
                    <a:pt x="369570" y="98108"/>
                  </a:cubicBezTo>
                  <a:lnTo>
                    <a:pt x="369570" y="14288"/>
                  </a:lnTo>
                  <a:lnTo>
                    <a:pt x="19050"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58" name="Freeform: Shape 61">
              <a:extLst>
                <a:ext uri="{FF2B5EF4-FFF2-40B4-BE49-F238E27FC236}">
                  <a16:creationId xmlns:a16="http://schemas.microsoft.com/office/drawing/2014/main" id="{0AF3AE81-CD26-3542-A198-1D9DBA56FBD4}"/>
                </a:ext>
              </a:extLst>
            </p:cNvPr>
            <p:cNvSpPr/>
            <p:nvPr/>
          </p:nvSpPr>
          <p:spPr>
            <a:xfrm>
              <a:off x="11294734" y="3791961"/>
              <a:ext cx="1123950" cy="152400"/>
            </a:xfrm>
            <a:custGeom>
              <a:avLst/>
              <a:gdLst>
                <a:gd name="connsiteX0" fmla="*/ 1114425 w 1123950"/>
                <a:gd name="connsiteY0" fmla="*/ 60008 h 152400"/>
                <a:gd name="connsiteX1" fmla="*/ 909638 w 1123950"/>
                <a:gd name="connsiteY1" fmla="*/ 60008 h 152400"/>
                <a:gd name="connsiteX2" fmla="*/ 909638 w 1123950"/>
                <a:gd name="connsiteY2" fmla="*/ 14288 h 152400"/>
                <a:gd name="connsiteX3" fmla="*/ 14288 w 1123950"/>
                <a:gd name="connsiteY3" fmla="*/ 14288 h 152400"/>
                <a:gd name="connsiteX4" fmla="*/ 14288 w 1123950"/>
                <a:gd name="connsiteY4" fmla="*/ 98108 h 152400"/>
                <a:gd name="connsiteX5" fmla="*/ 60960 w 1123950"/>
                <a:gd name="connsiteY5" fmla="*/ 144780 h 152400"/>
                <a:gd name="connsiteX6" fmla="*/ 1112520 w 1123950"/>
                <a:gd name="connsiteY6" fmla="*/ 14478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3950" h="152400">
                  <a:moveTo>
                    <a:pt x="1114425" y="60008"/>
                  </a:moveTo>
                  <a:lnTo>
                    <a:pt x="909638" y="60008"/>
                  </a:lnTo>
                  <a:lnTo>
                    <a:pt x="909638" y="14288"/>
                  </a:lnTo>
                  <a:lnTo>
                    <a:pt x="14288" y="14288"/>
                  </a:lnTo>
                  <a:lnTo>
                    <a:pt x="14288" y="98108"/>
                  </a:lnTo>
                  <a:cubicBezTo>
                    <a:pt x="14288" y="123825"/>
                    <a:pt x="35243" y="144780"/>
                    <a:pt x="60960" y="144780"/>
                  </a:cubicBezTo>
                  <a:lnTo>
                    <a:pt x="1112520" y="144780"/>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59" name="Freeform: Shape 62">
              <a:extLst>
                <a:ext uri="{FF2B5EF4-FFF2-40B4-BE49-F238E27FC236}">
                  <a16:creationId xmlns:a16="http://schemas.microsoft.com/office/drawing/2014/main" id="{8789C389-812F-084D-B88D-7A174C1B120B}"/>
                </a:ext>
              </a:extLst>
            </p:cNvPr>
            <p:cNvSpPr/>
            <p:nvPr/>
          </p:nvSpPr>
          <p:spPr>
            <a:xfrm>
              <a:off x="11850994" y="2754688"/>
              <a:ext cx="1104900" cy="28575"/>
            </a:xfrm>
            <a:custGeom>
              <a:avLst/>
              <a:gdLst>
                <a:gd name="connsiteX0" fmla="*/ 14288 w 1104900"/>
                <a:gd name="connsiteY0" fmla="*/ 14287 h 28575"/>
                <a:gd name="connsiteX1" fmla="*/ 1097280 w 1104900"/>
                <a:gd name="connsiteY1" fmla="*/ 14287 h 28575"/>
              </a:gdLst>
              <a:ahLst/>
              <a:cxnLst>
                <a:cxn ang="0">
                  <a:pos x="connsiteX0" y="connsiteY0"/>
                </a:cxn>
                <a:cxn ang="0">
                  <a:pos x="connsiteX1" y="connsiteY1"/>
                </a:cxn>
              </a:cxnLst>
              <a:rect l="l" t="t" r="r" b="b"/>
              <a:pathLst>
                <a:path w="1104900" h="28575">
                  <a:moveTo>
                    <a:pt x="14288" y="14287"/>
                  </a:moveTo>
                  <a:lnTo>
                    <a:pt x="1097280"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0" name="Freeform: Shape 63">
              <a:extLst>
                <a:ext uri="{FF2B5EF4-FFF2-40B4-BE49-F238E27FC236}">
                  <a16:creationId xmlns:a16="http://schemas.microsoft.com/office/drawing/2014/main" id="{B2490F99-3F70-434A-825D-E423B0177655}"/>
                </a:ext>
              </a:extLst>
            </p:cNvPr>
            <p:cNvSpPr/>
            <p:nvPr/>
          </p:nvSpPr>
          <p:spPr>
            <a:xfrm>
              <a:off x="11850994" y="2871846"/>
              <a:ext cx="952500" cy="28575"/>
            </a:xfrm>
            <a:custGeom>
              <a:avLst/>
              <a:gdLst>
                <a:gd name="connsiteX0" fmla="*/ 14288 w 952500"/>
                <a:gd name="connsiteY0" fmla="*/ 14288 h 28575"/>
                <a:gd name="connsiteX1" fmla="*/ 938212 w 952500"/>
                <a:gd name="connsiteY1" fmla="*/ 14288 h 28575"/>
              </a:gdLst>
              <a:ahLst/>
              <a:cxnLst>
                <a:cxn ang="0">
                  <a:pos x="connsiteX0" y="connsiteY0"/>
                </a:cxn>
                <a:cxn ang="0">
                  <a:pos x="connsiteX1" y="connsiteY1"/>
                </a:cxn>
              </a:cxnLst>
              <a:rect l="l" t="t" r="r" b="b"/>
              <a:pathLst>
                <a:path w="952500" h="28575">
                  <a:moveTo>
                    <a:pt x="14288" y="14288"/>
                  </a:moveTo>
                  <a:lnTo>
                    <a:pt x="938212"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1" name="Freeform: Shape 64">
              <a:extLst>
                <a:ext uri="{FF2B5EF4-FFF2-40B4-BE49-F238E27FC236}">
                  <a16:creationId xmlns:a16="http://schemas.microsoft.com/office/drawing/2014/main" id="{1BA8B55D-1646-1E44-A731-D64A528E5E82}"/>
                </a:ext>
              </a:extLst>
            </p:cNvPr>
            <p:cNvSpPr/>
            <p:nvPr/>
          </p:nvSpPr>
          <p:spPr>
            <a:xfrm>
              <a:off x="11850994" y="2989003"/>
              <a:ext cx="1104900" cy="28575"/>
            </a:xfrm>
            <a:custGeom>
              <a:avLst/>
              <a:gdLst>
                <a:gd name="connsiteX0" fmla="*/ 14288 w 1104900"/>
                <a:gd name="connsiteY0" fmla="*/ 14288 h 28575"/>
                <a:gd name="connsiteX1" fmla="*/ 1097280 w 1104900"/>
                <a:gd name="connsiteY1" fmla="*/ 14288 h 28575"/>
              </a:gdLst>
              <a:ahLst/>
              <a:cxnLst>
                <a:cxn ang="0">
                  <a:pos x="connsiteX0" y="connsiteY0"/>
                </a:cxn>
                <a:cxn ang="0">
                  <a:pos x="connsiteX1" y="connsiteY1"/>
                </a:cxn>
              </a:cxnLst>
              <a:rect l="l" t="t" r="r" b="b"/>
              <a:pathLst>
                <a:path w="1104900" h="28575">
                  <a:moveTo>
                    <a:pt x="14288" y="14288"/>
                  </a:moveTo>
                  <a:lnTo>
                    <a:pt x="1097280"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2" name="Freeform: Shape 65">
              <a:extLst>
                <a:ext uri="{FF2B5EF4-FFF2-40B4-BE49-F238E27FC236}">
                  <a16:creationId xmlns:a16="http://schemas.microsoft.com/office/drawing/2014/main" id="{90A90917-4366-724B-8225-AFA6BE0203E2}"/>
                </a:ext>
              </a:extLst>
            </p:cNvPr>
            <p:cNvSpPr/>
            <p:nvPr/>
          </p:nvSpPr>
          <p:spPr>
            <a:xfrm>
              <a:off x="11850994" y="3106161"/>
              <a:ext cx="533400" cy="28575"/>
            </a:xfrm>
            <a:custGeom>
              <a:avLst/>
              <a:gdLst>
                <a:gd name="connsiteX0" fmla="*/ 14288 w 533400"/>
                <a:gd name="connsiteY0" fmla="*/ 14287 h 28575"/>
                <a:gd name="connsiteX1" fmla="*/ 525780 w 533400"/>
                <a:gd name="connsiteY1" fmla="*/ 14287 h 28575"/>
              </a:gdLst>
              <a:ahLst/>
              <a:cxnLst>
                <a:cxn ang="0">
                  <a:pos x="connsiteX0" y="connsiteY0"/>
                </a:cxn>
                <a:cxn ang="0">
                  <a:pos x="connsiteX1" y="connsiteY1"/>
                </a:cxn>
              </a:cxnLst>
              <a:rect l="l" t="t" r="r" b="b"/>
              <a:pathLst>
                <a:path w="533400" h="28575">
                  <a:moveTo>
                    <a:pt x="14288" y="14287"/>
                  </a:moveTo>
                  <a:lnTo>
                    <a:pt x="525780"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3" name="Freeform: Shape 66">
              <a:extLst>
                <a:ext uri="{FF2B5EF4-FFF2-40B4-BE49-F238E27FC236}">
                  <a16:creationId xmlns:a16="http://schemas.microsoft.com/office/drawing/2014/main" id="{B34C7D1B-BD98-594A-88C2-A06099FA2D61}"/>
                </a:ext>
              </a:extLst>
            </p:cNvPr>
            <p:cNvSpPr/>
            <p:nvPr/>
          </p:nvSpPr>
          <p:spPr>
            <a:xfrm>
              <a:off x="11850994" y="3224271"/>
              <a:ext cx="457200" cy="28575"/>
            </a:xfrm>
            <a:custGeom>
              <a:avLst/>
              <a:gdLst>
                <a:gd name="connsiteX0" fmla="*/ 14288 w 457200"/>
                <a:gd name="connsiteY0" fmla="*/ 14287 h 28575"/>
                <a:gd name="connsiteX1" fmla="*/ 449580 w 457200"/>
                <a:gd name="connsiteY1" fmla="*/ 14287 h 28575"/>
              </a:gdLst>
              <a:ahLst/>
              <a:cxnLst>
                <a:cxn ang="0">
                  <a:pos x="connsiteX0" y="connsiteY0"/>
                </a:cxn>
                <a:cxn ang="0">
                  <a:pos x="connsiteX1" y="connsiteY1"/>
                </a:cxn>
              </a:cxnLst>
              <a:rect l="l" t="t" r="r" b="b"/>
              <a:pathLst>
                <a:path w="457200" h="28575">
                  <a:moveTo>
                    <a:pt x="14288" y="14287"/>
                  </a:moveTo>
                  <a:lnTo>
                    <a:pt x="449580"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4" name="Freeform: Shape 67">
              <a:extLst>
                <a:ext uri="{FF2B5EF4-FFF2-40B4-BE49-F238E27FC236}">
                  <a16:creationId xmlns:a16="http://schemas.microsoft.com/office/drawing/2014/main" id="{1A8D808E-61B4-2A46-A5D8-B64FD3F7AF54}"/>
                </a:ext>
              </a:extLst>
            </p:cNvPr>
            <p:cNvSpPr/>
            <p:nvPr/>
          </p:nvSpPr>
          <p:spPr>
            <a:xfrm>
              <a:off x="11736694" y="2754688"/>
              <a:ext cx="76200" cy="28575"/>
            </a:xfrm>
            <a:custGeom>
              <a:avLst/>
              <a:gdLst>
                <a:gd name="connsiteX0" fmla="*/ 14288 w 76200"/>
                <a:gd name="connsiteY0" fmla="*/ 14287 h 28575"/>
                <a:gd name="connsiteX1" fmla="*/ 66675 w 76200"/>
                <a:gd name="connsiteY1" fmla="*/ 14287 h 28575"/>
              </a:gdLst>
              <a:ahLst/>
              <a:cxnLst>
                <a:cxn ang="0">
                  <a:pos x="connsiteX0" y="connsiteY0"/>
                </a:cxn>
                <a:cxn ang="0">
                  <a:pos x="connsiteX1" y="connsiteY1"/>
                </a:cxn>
              </a:cxnLst>
              <a:rect l="l" t="t" r="r" b="b"/>
              <a:pathLst>
                <a:path w="76200" h="28575">
                  <a:moveTo>
                    <a:pt x="14288" y="14287"/>
                  </a:moveTo>
                  <a:lnTo>
                    <a:pt x="66675"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5" name="Freeform: Shape 68">
              <a:extLst>
                <a:ext uri="{FF2B5EF4-FFF2-40B4-BE49-F238E27FC236}">
                  <a16:creationId xmlns:a16="http://schemas.microsoft.com/office/drawing/2014/main" id="{EDC2C30A-354D-B74B-92E6-D4108E43A4FF}"/>
                </a:ext>
              </a:extLst>
            </p:cNvPr>
            <p:cNvSpPr/>
            <p:nvPr/>
          </p:nvSpPr>
          <p:spPr>
            <a:xfrm>
              <a:off x="11736694" y="2871846"/>
              <a:ext cx="76200" cy="28575"/>
            </a:xfrm>
            <a:custGeom>
              <a:avLst/>
              <a:gdLst>
                <a:gd name="connsiteX0" fmla="*/ 14288 w 76200"/>
                <a:gd name="connsiteY0" fmla="*/ 14288 h 28575"/>
                <a:gd name="connsiteX1" fmla="*/ 66675 w 76200"/>
                <a:gd name="connsiteY1" fmla="*/ 14288 h 28575"/>
              </a:gdLst>
              <a:ahLst/>
              <a:cxnLst>
                <a:cxn ang="0">
                  <a:pos x="connsiteX0" y="connsiteY0"/>
                </a:cxn>
                <a:cxn ang="0">
                  <a:pos x="connsiteX1" y="connsiteY1"/>
                </a:cxn>
              </a:cxnLst>
              <a:rect l="l" t="t" r="r" b="b"/>
              <a:pathLst>
                <a:path w="76200" h="28575">
                  <a:moveTo>
                    <a:pt x="14288" y="14288"/>
                  </a:moveTo>
                  <a:lnTo>
                    <a:pt x="66675"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6" name="Freeform: Shape 69">
              <a:extLst>
                <a:ext uri="{FF2B5EF4-FFF2-40B4-BE49-F238E27FC236}">
                  <a16:creationId xmlns:a16="http://schemas.microsoft.com/office/drawing/2014/main" id="{69B85AF2-FD3A-AA45-9E6B-B4DB25A8FED9}"/>
                </a:ext>
              </a:extLst>
            </p:cNvPr>
            <p:cNvSpPr/>
            <p:nvPr/>
          </p:nvSpPr>
          <p:spPr>
            <a:xfrm>
              <a:off x="11736694" y="2989003"/>
              <a:ext cx="76200" cy="28575"/>
            </a:xfrm>
            <a:custGeom>
              <a:avLst/>
              <a:gdLst>
                <a:gd name="connsiteX0" fmla="*/ 14288 w 76200"/>
                <a:gd name="connsiteY0" fmla="*/ 14288 h 28575"/>
                <a:gd name="connsiteX1" fmla="*/ 66675 w 76200"/>
                <a:gd name="connsiteY1" fmla="*/ 14288 h 28575"/>
              </a:gdLst>
              <a:ahLst/>
              <a:cxnLst>
                <a:cxn ang="0">
                  <a:pos x="connsiteX0" y="connsiteY0"/>
                </a:cxn>
                <a:cxn ang="0">
                  <a:pos x="connsiteX1" y="connsiteY1"/>
                </a:cxn>
              </a:cxnLst>
              <a:rect l="l" t="t" r="r" b="b"/>
              <a:pathLst>
                <a:path w="76200" h="28575">
                  <a:moveTo>
                    <a:pt x="14288" y="14288"/>
                  </a:moveTo>
                  <a:lnTo>
                    <a:pt x="66675"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7" name="Freeform: Shape 70">
              <a:extLst>
                <a:ext uri="{FF2B5EF4-FFF2-40B4-BE49-F238E27FC236}">
                  <a16:creationId xmlns:a16="http://schemas.microsoft.com/office/drawing/2014/main" id="{B91F2435-6439-6944-9BFF-CDA122D7D1D8}"/>
                </a:ext>
              </a:extLst>
            </p:cNvPr>
            <p:cNvSpPr/>
            <p:nvPr/>
          </p:nvSpPr>
          <p:spPr>
            <a:xfrm>
              <a:off x="11736694" y="3106161"/>
              <a:ext cx="76200" cy="28575"/>
            </a:xfrm>
            <a:custGeom>
              <a:avLst/>
              <a:gdLst>
                <a:gd name="connsiteX0" fmla="*/ 14288 w 76200"/>
                <a:gd name="connsiteY0" fmla="*/ 14287 h 28575"/>
                <a:gd name="connsiteX1" fmla="*/ 66675 w 76200"/>
                <a:gd name="connsiteY1" fmla="*/ 14287 h 28575"/>
              </a:gdLst>
              <a:ahLst/>
              <a:cxnLst>
                <a:cxn ang="0">
                  <a:pos x="connsiteX0" y="connsiteY0"/>
                </a:cxn>
                <a:cxn ang="0">
                  <a:pos x="connsiteX1" y="connsiteY1"/>
                </a:cxn>
              </a:cxnLst>
              <a:rect l="l" t="t" r="r" b="b"/>
              <a:pathLst>
                <a:path w="76200" h="28575">
                  <a:moveTo>
                    <a:pt x="14288" y="14287"/>
                  </a:moveTo>
                  <a:lnTo>
                    <a:pt x="66675"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8" name="Freeform: Shape 71">
              <a:extLst>
                <a:ext uri="{FF2B5EF4-FFF2-40B4-BE49-F238E27FC236}">
                  <a16:creationId xmlns:a16="http://schemas.microsoft.com/office/drawing/2014/main" id="{621BAE06-1416-6244-BDAA-0041EB6E6E6B}"/>
                </a:ext>
              </a:extLst>
            </p:cNvPr>
            <p:cNvSpPr/>
            <p:nvPr/>
          </p:nvSpPr>
          <p:spPr>
            <a:xfrm>
              <a:off x="11736694" y="3224271"/>
              <a:ext cx="76200" cy="28575"/>
            </a:xfrm>
            <a:custGeom>
              <a:avLst/>
              <a:gdLst>
                <a:gd name="connsiteX0" fmla="*/ 14288 w 76200"/>
                <a:gd name="connsiteY0" fmla="*/ 14287 h 28575"/>
                <a:gd name="connsiteX1" fmla="*/ 66675 w 76200"/>
                <a:gd name="connsiteY1" fmla="*/ 14287 h 28575"/>
              </a:gdLst>
              <a:ahLst/>
              <a:cxnLst>
                <a:cxn ang="0">
                  <a:pos x="connsiteX0" y="connsiteY0"/>
                </a:cxn>
                <a:cxn ang="0">
                  <a:pos x="connsiteX1" y="connsiteY1"/>
                </a:cxn>
              </a:cxnLst>
              <a:rect l="l" t="t" r="r" b="b"/>
              <a:pathLst>
                <a:path w="76200" h="28575">
                  <a:moveTo>
                    <a:pt x="14288" y="14287"/>
                  </a:moveTo>
                  <a:lnTo>
                    <a:pt x="66675"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69" name="Freeform: Shape 72">
              <a:extLst>
                <a:ext uri="{FF2B5EF4-FFF2-40B4-BE49-F238E27FC236}">
                  <a16:creationId xmlns:a16="http://schemas.microsoft.com/office/drawing/2014/main" id="{45B3C0C8-B9B4-6F4F-9061-47DEAC3FD5ED}"/>
                </a:ext>
              </a:extLst>
            </p:cNvPr>
            <p:cNvSpPr/>
            <p:nvPr/>
          </p:nvSpPr>
          <p:spPr>
            <a:xfrm>
              <a:off x="11736694" y="3341428"/>
              <a:ext cx="76200" cy="28575"/>
            </a:xfrm>
            <a:custGeom>
              <a:avLst/>
              <a:gdLst>
                <a:gd name="connsiteX0" fmla="*/ 14288 w 76200"/>
                <a:gd name="connsiteY0" fmla="*/ 14288 h 28575"/>
                <a:gd name="connsiteX1" fmla="*/ 66675 w 76200"/>
                <a:gd name="connsiteY1" fmla="*/ 14288 h 28575"/>
              </a:gdLst>
              <a:ahLst/>
              <a:cxnLst>
                <a:cxn ang="0">
                  <a:pos x="connsiteX0" y="connsiteY0"/>
                </a:cxn>
                <a:cxn ang="0">
                  <a:pos x="connsiteX1" y="connsiteY1"/>
                </a:cxn>
              </a:cxnLst>
              <a:rect l="l" t="t" r="r" b="b"/>
              <a:pathLst>
                <a:path w="76200" h="28575">
                  <a:moveTo>
                    <a:pt x="14288" y="14288"/>
                  </a:moveTo>
                  <a:lnTo>
                    <a:pt x="66675"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0" name="Freeform: Shape 73">
              <a:extLst>
                <a:ext uri="{FF2B5EF4-FFF2-40B4-BE49-F238E27FC236}">
                  <a16:creationId xmlns:a16="http://schemas.microsoft.com/office/drawing/2014/main" id="{F91970E0-CB96-0045-8E83-CDEB64D531B9}"/>
                </a:ext>
              </a:extLst>
            </p:cNvPr>
            <p:cNvSpPr/>
            <p:nvPr/>
          </p:nvSpPr>
          <p:spPr>
            <a:xfrm>
              <a:off x="11736694" y="3458586"/>
              <a:ext cx="76200" cy="28575"/>
            </a:xfrm>
            <a:custGeom>
              <a:avLst/>
              <a:gdLst>
                <a:gd name="connsiteX0" fmla="*/ 14288 w 76200"/>
                <a:gd name="connsiteY0" fmla="*/ 14288 h 28575"/>
                <a:gd name="connsiteX1" fmla="*/ 66675 w 76200"/>
                <a:gd name="connsiteY1" fmla="*/ 14288 h 28575"/>
              </a:gdLst>
              <a:ahLst/>
              <a:cxnLst>
                <a:cxn ang="0">
                  <a:pos x="connsiteX0" y="connsiteY0"/>
                </a:cxn>
                <a:cxn ang="0">
                  <a:pos x="connsiteX1" y="connsiteY1"/>
                </a:cxn>
              </a:cxnLst>
              <a:rect l="l" t="t" r="r" b="b"/>
              <a:pathLst>
                <a:path w="76200" h="28575">
                  <a:moveTo>
                    <a:pt x="14288" y="14288"/>
                  </a:moveTo>
                  <a:lnTo>
                    <a:pt x="66675"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1" name="Freeform: Shape 74">
              <a:extLst>
                <a:ext uri="{FF2B5EF4-FFF2-40B4-BE49-F238E27FC236}">
                  <a16:creationId xmlns:a16="http://schemas.microsoft.com/office/drawing/2014/main" id="{865CEF56-C06E-D840-AE0F-FB81CDF9F3CA}"/>
                </a:ext>
              </a:extLst>
            </p:cNvPr>
            <p:cNvSpPr/>
            <p:nvPr/>
          </p:nvSpPr>
          <p:spPr>
            <a:xfrm>
              <a:off x="11736694" y="3576696"/>
              <a:ext cx="76200" cy="28575"/>
            </a:xfrm>
            <a:custGeom>
              <a:avLst/>
              <a:gdLst>
                <a:gd name="connsiteX0" fmla="*/ 14288 w 76200"/>
                <a:gd name="connsiteY0" fmla="*/ 14287 h 28575"/>
                <a:gd name="connsiteX1" fmla="*/ 66675 w 76200"/>
                <a:gd name="connsiteY1" fmla="*/ 14287 h 28575"/>
              </a:gdLst>
              <a:ahLst/>
              <a:cxnLst>
                <a:cxn ang="0">
                  <a:pos x="connsiteX0" y="connsiteY0"/>
                </a:cxn>
                <a:cxn ang="0">
                  <a:pos x="connsiteX1" y="connsiteY1"/>
                </a:cxn>
              </a:cxnLst>
              <a:rect l="l" t="t" r="r" b="b"/>
              <a:pathLst>
                <a:path w="76200" h="28575">
                  <a:moveTo>
                    <a:pt x="14288" y="14287"/>
                  </a:moveTo>
                  <a:lnTo>
                    <a:pt x="66675"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2" name="Freeform: Shape 75">
              <a:extLst>
                <a:ext uri="{FF2B5EF4-FFF2-40B4-BE49-F238E27FC236}">
                  <a16:creationId xmlns:a16="http://schemas.microsoft.com/office/drawing/2014/main" id="{5CBB38B4-2832-5049-8900-9F8430DD74F3}"/>
                </a:ext>
              </a:extLst>
            </p:cNvPr>
            <p:cNvSpPr/>
            <p:nvPr/>
          </p:nvSpPr>
          <p:spPr>
            <a:xfrm>
              <a:off x="12485359" y="3135688"/>
              <a:ext cx="533400" cy="1028700"/>
            </a:xfrm>
            <a:custGeom>
              <a:avLst/>
              <a:gdLst>
                <a:gd name="connsiteX0" fmla="*/ 14288 w 533400"/>
                <a:gd name="connsiteY0" fmla="*/ 134302 h 1028700"/>
                <a:gd name="connsiteX1" fmla="*/ 14288 w 533400"/>
                <a:gd name="connsiteY1" fmla="*/ 73342 h 1028700"/>
                <a:gd name="connsiteX2" fmla="*/ 73342 w 533400"/>
                <a:gd name="connsiteY2" fmla="*/ 14288 h 1028700"/>
                <a:gd name="connsiteX3" fmla="*/ 464820 w 533400"/>
                <a:gd name="connsiteY3" fmla="*/ 14288 h 1028700"/>
                <a:gd name="connsiteX4" fmla="*/ 523875 w 533400"/>
                <a:gd name="connsiteY4" fmla="*/ 73342 h 1028700"/>
                <a:gd name="connsiteX5" fmla="*/ 523875 w 533400"/>
                <a:gd name="connsiteY5" fmla="*/ 963930 h 1028700"/>
                <a:gd name="connsiteX6" fmla="*/ 464820 w 533400"/>
                <a:gd name="connsiteY6" fmla="*/ 1022985 h 1028700"/>
                <a:gd name="connsiteX7" fmla="*/ 73342 w 533400"/>
                <a:gd name="connsiteY7" fmla="*/ 1022985 h 1028700"/>
                <a:gd name="connsiteX8" fmla="*/ 14288 w 533400"/>
                <a:gd name="connsiteY8" fmla="*/ 963930 h 1028700"/>
                <a:gd name="connsiteX9" fmla="*/ 14288 w 533400"/>
                <a:gd name="connsiteY9" fmla="*/ 513398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400" h="1028700">
                  <a:moveTo>
                    <a:pt x="14288" y="134302"/>
                  </a:moveTo>
                  <a:lnTo>
                    <a:pt x="14288" y="73342"/>
                  </a:lnTo>
                  <a:cubicBezTo>
                    <a:pt x="14288" y="40957"/>
                    <a:pt x="40958" y="14288"/>
                    <a:pt x="73342" y="14288"/>
                  </a:cubicBezTo>
                  <a:lnTo>
                    <a:pt x="464820" y="14288"/>
                  </a:lnTo>
                  <a:cubicBezTo>
                    <a:pt x="497205" y="14288"/>
                    <a:pt x="523875" y="40957"/>
                    <a:pt x="523875" y="73342"/>
                  </a:cubicBezTo>
                  <a:lnTo>
                    <a:pt x="523875" y="963930"/>
                  </a:lnTo>
                  <a:cubicBezTo>
                    <a:pt x="523875" y="996315"/>
                    <a:pt x="497205" y="1022985"/>
                    <a:pt x="464820" y="1022985"/>
                  </a:cubicBezTo>
                  <a:lnTo>
                    <a:pt x="73342" y="1022985"/>
                  </a:lnTo>
                  <a:cubicBezTo>
                    <a:pt x="40958" y="1022985"/>
                    <a:pt x="14288" y="996315"/>
                    <a:pt x="14288" y="963930"/>
                  </a:cubicBezTo>
                  <a:lnTo>
                    <a:pt x="14288" y="51339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3" name="Freeform: Shape 76">
              <a:extLst>
                <a:ext uri="{FF2B5EF4-FFF2-40B4-BE49-F238E27FC236}">
                  <a16:creationId xmlns:a16="http://schemas.microsoft.com/office/drawing/2014/main" id="{266585DD-9525-A243-8F65-D1CB567CCFE4}"/>
                </a:ext>
              </a:extLst>
            </p:cNvPr>
            <p:cNvSpPr/>
            <p:nvPr/>
          </p:nvSpPr>
          <p:spPr>
            <a:xfrm>
              <a:off x="12485359" y="3229033"/>
              <a:ext cx="533400" cy="809625"/>
            </a:xfrm>
            <a:custGeom>
              <a:avLst/>
              <a:gdLst>
                <a:gd name="connsiteX0" fmla="*/ 14288 w 533400"/>
                <a:gd name="connsiteY0" fmla="*/ 77153 h 809625"/>
                <a:gd name="connsiteX1" fmla="*/ 14288 w 533400"/>
                <a:gd name="connsiteY1" fmla="*/ 14288 h 809625"/>
                <a:gd name="connsiteX2" fmla="*/ 524828 w 533400"/>
                <a:gd name="connsiteY2" fmla="*/ 14288 h 809625"/>
                <a:gd name="connsiteX3" fmla="*/ 524828 w 533400"/>
                <a:gd name="connsiteY3" fmla="*/ 802005 h 809625"/>
                <a:gd name="connsiteX4" fmla="*/ 14288 w 533400"/>
                <a:gd name="connsiteY4" fmla="*/ 802005 h 809625"/>
                <a:gd name="connsiteX5" fmla="*/ 14288 w 533400"/>
                <a:gd name="connsiteY5" fmla="*/ 40767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400" h="809625">
                  <a:moveTo>
                    <a:pt x="14288" y="77153"/>
                  </a:moveTo>
                  <a:lnTo>
                    <a:pt x="14288" y="14288"/>
                  </a:lnTo>
                  <a:lnTo>
                    <a:pt x="524828" y="14288"/>
                  </a:lnTo>
                  <a:lnTo>
                    <a:pt x="524828" y="802005"/>
                  </a:lnTo>
                  <a:lnTo>
                    <a:pt x="14288" y="802005"/>
                  </a:lnTo>
                  <a:lnTo>
                    <a:pt x="14288" y="407670"/>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4" name="Freeform: Shape 77">
              <a:extLst>
                <a:ext uri="{FF2B5EF4-FFF2-40B4-BE49-F238E27FC236}">
                  <a16:creationId xmlns:a16="http://schemas.microsoft.com/office/drawing/2014/main" id="{C324BD17-C525-AA42-B6F6-1427700EC140}"/>
                </a:ext>
              </a:extLst>
            </p:cNvPr>
            <p:cNvSpPr/>
            <p:nvPr/>
          </p:nvSpPr>
          <p:spPr>
            <a:xfrm>
              <a:off x="12712054" y="4052946"/>
              <a:ext cx="85725" cy="85725"/>
            </a:xfrm>
            <a:custGeom>
              <a:avLst/>
              <a:gdLst>
                <a:gd name="connsiteX0" fmla="*/ 71438 w 85725"/>
                <a:gd name="connsiteY0" fmla="*/ 42862 h 85725"/>
                <a:gd name="connsiteX1" fmla="*/ 42863 w 85725"/>
                <a:gd name="connsiteY1" fmla="*/ 71437 h 85725"/>
                <a:gd name="connsiteX2" fmla="*/ 14288 w 85725"/>
                <a:gd name="connsiteY2" fmla="*/ 42862 h 85725"/>
                <a:gd name="connsiteX3" fmla="*/ 42863 w 85725"/>
                <a:gd name="connsiteY3" fmla="*/ 14287 h 85725"/>
                <a:gd name="connsiteX4" fmla="*/ 71438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1438" y="42862"/>
                  </a:moveTo>
                  <a:cubicBezTo>
                    <a:pt x="71438" y="58644"/>
                    <a:pt x="58644" y="71437"/>
                    <a:pt x="42863" y="71437"/>
                  </a:cubicBezTo>
                  <a:cubicBezTo>
                    <a:pt x="27081" y="71437"/>
                    <a:pt x="14288" y="58644"/>
                    <a:pt x="14288" y="42862"/>
                  </a:cubicBezTo>
                  <a:cubicBezTo>
                    <a:pt x="14288" y="27081"/>
                    <a:pt x="27081" y="14287"/>
                    <a:pt x="42863" y="14287"/>
                  </a:cubicBezTo>
                  <a:cubicBezTo>
                    <a:pt x="58644" y="14287"/>
                    <a:pt x="71438" y="27081"/>
                    <a:pt x="71438" y="42862"/>
                  </a:cubicBezTo>
                  <a:close/>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5" name="Freeform: Shape 78">
              <a:extLst>
                <a:ext uri="{FF2B5EF4-FFF2-40B4-BE49-F238E27FC236}">
                  <a16:creationId xmlns:a16="http://schemas.microsoft.com/office/drawing/2014/main" id="{4D1B6F0B-1231-494C-9026-D7993D384DB9}"/>
                </a:ext>
              </a:extLst>
            </p:cNvPr>
            <p:cNvSpPr/>
            <p:nvPr/>
          </p:nvSpPr>
          <p:spPr>
            <a:xfrm>
              <a:off x="12692051" y="3183313"/>
              <a:ext cx="123825" cy="28575"/>
            </a:xfrm>
            <a:custGeom>
              <a:avLst/>
              <a:gdLst>
                <a:gd name="connsiteX0" fmla="*/ 14287 w 123825"/>
                <a:gd name="connsiteY0" fmla="*/ 14288 h 28575"/>
                <a:gd name="connsiteX1" fmla="*/ 111442 w 123825"/>
                <a:gd name="connsiteY1" fmla="*/ 14288 h 28575"/>
              </a:gdLst>
              <a:ahLst/>
              <a:cxnLst>
                <a:cxn ang="0">
                  <a:pos x="connsiteX0" y="connsiteY0"/>
                </a:cxn>
                <a:cxn ang="0">
                  <a:pos x="connsiteX1" y="connsiteY1"/>
                </a:cxn>
              </a:cxnLst>
              <a:rect l="l" t="t" r="r" b="b"/>
              <a:pathLst>
                <a:path w="123825" h="28575">
                  <a:moveTo>
                    <a:pt x="14287" y="14288"/>
                  </a:moveTo>
                  <a:lnTo>
                    <a:pt x="111442"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6" name="Freeform: Shape 79">
              <a:extLst>
                <a:ext uri="{FF2B5EF4-FFF2-40B4-BE49-F238E27FC236}">
                  <a16:creationId xmlns:a16="http://schemas.microsoft.com/office/drawing/2014/main" id="{82A55956-CB4D-0D41-85BD-0690B0AFEEFA}"/>
                </a:ext>
              </a:extLst>
            </p:cNvPr>
            <p:cNvSpPr/>
            <p:nvPr/>
          </p:nvSpPr>
          <p:spPr>
            <a:xfrm>
              <a:off x="12807304" y="3341428"/>
              <a:ext cx="142875" cy="28575"/>
            </a:xfrm>
            <a:custGeom>
              <a:avLst/>
              <a:gdLst>
                <a:gd name="connsiteX0" fmla="*/ 14288 w 142875"/>
                <a:gd name="connsiteY0" fmla="*/ 14288 h 28575"/>
                <a:gd name="connsiteX1" fmla="*/ 135255 w 142875"/>
                <a:gd name="connsiteY1" fmla="*/ 14288 h 28575"/>
              </a:gdLst>
              <a:ahLst/>
              <a:cxnLst>
                <a:cxn ang="0">
                  <a:pos x="connsiteX0" y="connsiteY0"/>
                </a:cxn>
                <a:cxn ang="0">
                  <a:pos x="connsiteX1" y="connsiteY1"/>
                </a:cxn>
              </a:cxnLst>
              <a:rect l="l" t="t" r="r" b="b"/>
              <a:pathLst>
                <a:path w="142875" h="28575">
                  <a:moveTo>
                    <a:pt x="14288" y="14288"/>
                  </a:moveTo>
                  <a:lnTo>
                    <a:pt x="135255"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7" name="Freeform: Shape 80">
              <a:extLst>
                <a:ext uri="{FF2B5EF4-FFF2-40B4-BE49-F238E27FC236}">
                  <a16:creationId xmlns:a16="http://schemas.microsoft.com/office/drawing/2014/main" id="{683F17A8-4488-8E40-BF3F-CD3AA164FE6D}"/>
                </a:ext>
              </a:extLst>
            </p:cNvPr>
            <p:cNvSpPr/>
            <p:nvPr/>
          </p:nvSpPr>
          <p:spPr>
            <a:xfrm>
              <a:off x="12376774" y="3341428"/>
              <a:ext cx="409575" cy="28575"/>
            </a:xfrm>
            <a:custGeom>
              <a:avLst/>
              <a:gdLst>
                <a:gd name="connsiteX0" fmla="*/ 14287 w 409575"/>
                <a:gd name="connsiteY0" fmla="*/ 14288 h 28575"/>
                <a:gd name="connsiteX1" fmla="*/ 403860 w 409575"/>
                <a:gd name="connsiteY1" fmla="*/ 14288 h 28575"/>
              </a:gdLst>
              <a:ahLst/>
              <a:cxnLst>
                <a:cxn ang="0">
                  <a:pos x="connsiteX0" y="connsiteY0"/>
                </a:cxn>
                <a:cxn ang="0">
                  <a:pos x="connsiteX1" y="connsiteY1"/>
                </a:cxn>
              </a:cxnLst>
              <a:rect l="l" t="t" r="r" b="b"/>
              <a:pathLst>
                <a:path w="409575" h="28575">
                  <a:moveTo>
                    <a:pt x="14287" y="14288"/>
                  </a:moveTo>
                  <a:lnTo>
                    <a:pt x="403860"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8" name="Freeform: Shape 81">
              <a:extLst>
                <a:ext uri="{FF2B5EF4-FFF2-40B4-BE49-F238E27FC236}">
                  <a16:creationId xmlns:a16="http://schemas.microsoft.com/office/drawing/2014/main" id="{F231CF6C-779B-844B-A94F-746901F498C8}"/>
                </a:ext>
              </a:extLst>
            </p:cNvPr>
            <p:cNvSpPr/>
            <p:nvPr/>
          </p:nvSpPr>
          <p:spPr>
            <a:xfrm>
              <a:off x="11850994" y="3341428"/>
              <a:ext cx="504825" cy="28575"/>
            </a:xfrm>
            <a:custGeom>
              <a:avLst/>
              <a:gdLst>
                <a:gd name="connsiteX0" fmla="*/ 14288 w 504825"/>
                <a:gd name="connsiteY0" fmla="*/ 14288 h 28575"/>
                <a:gd name="connsiteX1" fmla="*/ 492443 w 504825"/>
                <a:gd name="connsiteY1" fmla="*/ 14288 h 28575"/>
              </a:gdLst>
              <a:ahLst/>
              <a:cxnLst>
                <a:cxn ang="0">
                  <a:pos x="connsiteX0" y="connsiteY0"/>
                </a:cxn>
                <a:cxn ang="0">
                  <a:pos x="connsiteX1" y="connsiteY1"/>
                </a:cxn>
              </a:cxnLst>
              <a:rect l="l" t="t" r="r" b="b"/>
              <a:pathLst>
                <a:path w="504825" h="28575">
                  <a:moveTo>
                    <a:pt x="14288" y="14288"/>
                  </a:moveTo>
                  <a:lnTo>
                    <a:pt x="492443"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79" name="Freeform: Shape 82">
              <a:extLst>
                <a:ext uri="{FF2B5EF4-FFF2-40B4-BE49-F238E27FC236}">
                  <a16:creationId xmlns:a16="http://schemas.microsoft.com/office/drawing/2014/main" id="{6A61B043-5F27-0D44-97FB-7860058BF3B7}"/>
                </a:ext>
              </a:extLst>
            </p:cNvPr>
            <p:cNvSpPr/>
            <p:nvPr/>
          </p:nvSpPr>
          <p:spPr>
            <a:xfrm>
              <a:off x="11850994" y="3458586"/>
              <a:ext cx="981075" cy="28575"/>
            </a:xfrm>
            <a:custGeom>
              <a:avLst/>
              <a:gdLst>
                <a:gd name="connsiteX0" fmla="*/ 14288 w 981075"/>
                <a:gd name="connsiteY0" fmla="*/ 14288 h 28575"/>
                <a:gd name="connsiteX1" fmla="*/ 971550 w 981075"/>
                <a:gd name="connsiteY1" fmla="*/ 14288 h 28575"/>
              </a:gdLst>
              <a:ahLst/>
              <a:cxnLst>
                <a:cxn ang="0">
                  <a:pos x="connsiteX0" y="connsiteY0"/>
                </a:cxn>
                <a:cxn ang="0">
                  <a:pos x="connsiteX1" y="connsiteY1"/>
                </a:cxn>
              </a:cxnLst>
              <a:rect l="l" t="t" r="r" b="b"/>
              <a:pathLst>
                <a:path w="981075" h="28575">
                  <a:moveTo>
                    <a:pt x="14288" y="14288"/>
                  </a:moveTo>
                  <a:lnTo>
                    <a:pt x="971550" y="14288"/>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80" name="Freeform: Shape 83">
              <a:extLst>
                <a:ext uri="{FF2B5EF4-FFF2-40B4-BE49-F238E27FC236}">
                  <a16:creationId xmlns:a16="http://schemas.microsoft.com/office/drawing/2014/main" id="{74EA02CD-6EEB-F147-890A-EA6DE5E541F2}"/>
                </a:ext>
              </a:extLst>
            </p:cNvPr>
            <p:cNvSpPr/>
            <p:nvPr/>
          </p:nvSpPr>
          <p:spPr>
            <a:xfrm>
              <a:off x="12697766" y="3576696"/>
              <a:ext cx="257175" cy="28575"/>
            </a:xfrm>
            <a:custGeom>
              <a:avLst/>
              <a:gdLst>
                <a:gd name="connsiteX0" fmla="*/ 14288 w 257175"/>
                <a:gd name="connsiteY0" fmla="*/ 14287 h 28575"/>
                <a:gd name="connsiteX1" fmla="*/ 244793 w 257175"/>
                <a:gd name="connsiteY1" fmla="*/ 14287 h 28575"/>
              </a:gdLst>
              <a:ahLst/>
              <a:cxnLst>
                <a:cxn ang="0">
                  <a:pos x="connsiteX0" y="connsiteY0"/>
                </a:cxn>
                <a:cxn ang="0">
                  <a:pos x="connsiteX1" y="connsiteY1"/>
                </a:cxn>
              </a:cxnLst>
              <a:rect l="l" t="t" r="r" b="b"/>
              <a:pathLst>
                <a:path w="257175" h="28575">
                  <a:moveTo>
                    <a:pt x="14288" y="14287"/>
                  </a:moveTo>
                  <a:lnTo>
                    <a:pt x="244793"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81" name="Freeform: Shape 84">
              <a:extLst>
                <a:ext uri="{FF2B5EF4-FFF2-40B4-BE49-F238E27FC236}">
                  <a16:creationId xmlns:a16="http://schemas.microsoft.com/office/drawing/2014/main" id="{E5E96EA9-CAF9-DA4B-AFBD-39E201C0B017}"/>
                </a:ext>
              </a:extLst>
            </p:cNvPr>
            <p:cNvSpPr/>
            <p:nvPr/>
          </p:nvSpPr>
          <p:spPr>
            <a:xfrm>
              <a:off x="12485359" y="3576696"/>
              <a:ext cx="190500" cy="28575"/>
            </a:xfrm>
            <a:custGeom>
              <a:avLst/>
              <a:gdLst>
                <a:gd name="connsiteX0" fmla="*/ 14288 w 190500"/>
                <a:gd name="connsiteY0" fmla="*/ 14287 h 28575"/>
                <a:gd name="connsiteX1" fmla="*/ 184785 w 190500"/>
                <a:gd name="connsiteY1" fmla="*/ 14287 h 28575"/>
              </a:gdLst>
              <a:ahLst/>
              <a:cxnLst>
                <a:cxn ang="0">
                  <a:pos x="connsiteX0" y="connsiteY0"/>
                </a:cxn>
                <a:cxn ang="0">
                  <a:pos x="connsiteX1" y="connsiteY1"/>
                </a:cxn>
              </a:cxnLst>
              <a:rect l="l" t="t" r="r" b="b"/>
              <a:pathLst>
                <a:path w="190500" h="28575">
                  <a:moveTo>
                    <a:pt x="14288" y="14287"/>
                  </a:moveTo>
                  <a:lnTo>
                    <a:pt x="184785"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sp>
          <p:nvSpPr>
            <p:cNvPr id="82" name="Freeform: Shape 85">
              <a:extLst>
                <a:ext uri="{FF2B5EF4-FFF2-40B4-BE49-F238E27FC236}">
                  <a16:creationId xmlns:a16="http://schemas.microsoft.com/office/drawing/2014/main" id="{23BC4A79-9C9A-8F4E-9E10-52F51BEC9A47}"/>
                </a:ext>
              </a:extLst>
            </p:cNvPr>
            <p:cNvSpPr/>
            <p:nvPr/>
          </p:nvSpPr>
          <p:spPr>
            <a:xfrm>
              <a:off x="11850994" y="3576696"/>
              <a:ext cx="600075" cy="28575"/>
            </a:xfrm>
            <a:custGeom>
              <a:avLst/>
              <a:gdLst>
                <a:gd name="connsiteX0" fmla="*/ 14288 w 600075"/>
                <a:gd name="connsiteY0" fmla="*/ 14287 h 28575"/>
                <a:gd name="connsiteX1" fmla="*/ 589598 w 600075"/>
                <a:gd name="connsiteY1" fmla="*/ 14287 h 28575"/>
              </a:gdLst>
              <a:ahLst/>
              <a:cxnLst>
                <a:cxn ang="0">
                  <a:pos x="connsiteX0" y="connsiteY0"/>
                </a:cxn>
                <a:cxn ang="0">
                  <a:pos x="connsiteX1" y="connsiteY1"/>
                </a:cxn>
              </a:cxnLst>
              <a:rect l="l" t="t" r="r" b="b"/>
              <a:pathLst>
                <a:path w="600075" h="28575">
                  <a:moveTo>
                    <a:pt x="14288" y="14287"/>
                  </a:moveTo>
                  <a:lnTo>
                    <a:pt x="589598" y="14287"/>
                  </a:lnTo>
                </a:path>
              </a:pathLst>
            </a:custGeom>
            <a:grpFill/>
            <a:ln w="12700" cap="flat">
              <a:solidFill>
                <a:schemeClr val="accent1"/>
              </a:solidFill>
              <a:prstDash val="solid"/>
              <a:miter/>
            </a:ln>
          </p:spPr>
          <p:txBody>
            <a:bodyPr rtlCol="0" anchor="ctr"/>
            <a:lstStyle/>
            <a:p>
              <a:pPr algn="ctr" defTabSz="914284"/>
              <a:endParaRPr lang="en-US" sz="1765" dirty="0">
                <a:solidFill>
                  <a:srgbClr val="FFFFFF"/>
                </a:solidFill>
                <a:latin typeface="Amazon Ember"/>
              </a:endParaRPr>
            </a:p>
          </p:txBody>
        </p:sp>
      </p:grpSp>
      <p:grpSp>
        <p:nvGrpSpPr>
          <p:cNvPr id="48" name="Group 47">
            <a:extLst>
              <a:ext uri="{FF2B5EF4-FFF2-40B4-BE49-F238E27FC236}">
                <a16:creationId xmlns:a16="http://schemas.microsoft.com/office/drawing/2014/main" id="{A39ADCA6-DE99-D345-A9DC-2E7FCFFFC481}"/>
              </a:ext>
            </a:extLst>
          </p:cNvPr>
          <p:cNvGrpSpPr/>
          <p:nvPr/>
        </p:nvGrpSpPr>
        <p:grpSpPr>
          <a:xfrm>
            <a:off x="5616356" y="1992812"/>
            <a:ext cx="959288" cy="891771"/>
            <a:chOff x="11540128" y="2882036"/>
            <a:chExt cx="809295" cy="752334"/>
          </a:xfrm>
          <a:noFill/>
        </p:grpSpPr>
        <p:sp>
          <p:nvSpPr>
            <p:cNvPr id="50" name="Rectangle: Rounded Corners 53">
              <a:extLst>
                <a:ext uri="{FF2B5EF4-FFF2-40B4-BE49-F238E27FC236}">
                  <a16:creationId xmlns:a16="http://schemas.microsoft.com/office/drawing/2014/main" id="{44FCF538-5EAD-484A-9EFB-BBA59300B47F}"/>
                </a:ext>
              </a:extLst>
            </p:cNvPr>
            <p:cNvSpPr/>
            <p:nvPr/>
          </p:nvSpPr>
          <p:spPr bwMode="auto">
            <a:xfrm>
              <a:off x="11540128" y="2882036"/>
              <a:ext cx="809295" cy="752334"/>
            </a:xfrm>
            <a:prstGeom prst="roundRect">
              <a:avLst>
                <a:gd name="adj" fmla="val 1266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10"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9" name="Freeform 34">
              <a:extLst>
                <a:ext uri="{FF2B5EF4-FFF2-40B4-BE49-F238E27FC236}">
                  <a16:creationId xmlns:a16="http://schemas.microsoft.com/office/drawing/2014/main" id="{84BF2B41-7E1B-6549-9C9B-563D4683578D}"/>
                </a:ext>
              </a:extLst>
            </p:cNvPr>
            <p:cNvSpPr>
              <a:spLocks/>
            </p:cNvSpPr>
            <p:nvPr/>
          </p:nvSpPr>
          <p:spPr bwMode="auto">
            <a:xfrm>
              <a:off x="11637397" y="3032062"/>
              <a:ext cx="620452" cy="466725"/>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grpFill/>
            <a:ln w="12700" cap="rnd">
              <a:solidFill>
                <a:schemeClr val="accent1"/>
              </a:solidFill>
              <a:prstDash val="solid"/>
              <a:round/>
              <a:headEnd/>
              <a:tailEnd/>
            </a:ln>
            <a:scene3d>
              <a:camera prst="orthographicFront">
                <a:rot lat="0" lon="1200000" rev="600000"/>
              </a:camera>
              <a:lightRig rig="threePt" dir="t"/>
            </a:scene3d>
          </p:spPr>
          <p:txBody>
            <a:bodyPr vert="horz" wrap="square" lIns="76200" tIns="38100" rIns="76200" bIns="38100" numCol="1" anchor="t" anchorCtr="0" compatLnSpc="1">
              <a:prstTxWarp prst="textNoShape">
                <a:avLst/>
              </a:prstTxWarp>
            </a:bodyPr>
            <a:lstStyle/>
            <a:p>
              <a:pPr algn="ctr" defTabSz="914284"/>
              <a:endParaRPr lang="en-US" sz="1765" dirty="0">
                <a:solidFill>
                  <a:srgbClr val="FFFFFF"/>
                </a:solidFill>
                <a:latin typeface="Amazon Ember"/>
              </a:endParaRPr>
            </a:p>
          </p:txBody>
        </p:sp>
      </p:grpSp>
      <p:sp>
        <p:nvSpPr>
          <p:cNvPr id="92" name="TextBox 7">
            <a:extLst>
              <a:ext uri="{FF2B5EF4-FFF2-40B4-BE49-F238E27FC236}">
                <a16:creationId xmlns:a16="http://schemas.microsoft.com/office/drawing/2014/main" id="{210D4D86-F3EB-4DED-ACC4-17FD07276270}"/>
              </a:ext>
            </a:extLst>
          </p:cNvPr>
          <p:cNvSpPr txBox="1"/>
          <p:nvPr/>
        </p:nvSpPr>
        <p:spPr>
          <a:xfrm>
            <a:off x="479009" y="3123727"/>
            <a:ext cx="3606299" cy="359009"/>
          </a:xfrm>
          <a:prstGeom prst="rect">
            <a:avLst/>
          </a:prstGeom>
          <a:noFill/>
        </p:spPr>
        <p:txBody>
          <a:bodyPr wrap="square" lIns="0" tIns="0" rIns="0" bIns="0" rtlCol="0">
            <a:spAutoFit/>
          </a:bodyPr>
          <a:lstStyle>
            <a:defPPr>
              <a:defRPr lang="en-US"/>
            </a:defPPr>
            <a:lvl1pPr marL="0" algn="l" defTabSz="3119372" rtl="0" eaLnBrk="1" latinLnBrk="0" hangingPunct="1">
              <a:defRPr sz="6019" kern="1200">
                <a:solidFill>
                  <a:schemeClr val="tx1"/>
                </a:solidFill>
                <a:latin typeface="+mn-lt"/>
                <a:ea typeface="+mn-ea"/>
                <a:cs typeface="+mn-cs"/>
              </a:defRPr>
            </a:lvl1pPr>
            <a:lvl2pPr marL="1559689" algn="l" defTabSz="3119372" rtl="0" eaLnBrk="1" latinLnBrk="0" hangingPunct="1">
              <a:defRPr sz="6019" kern="1200">
                <a:solidFill>
                  <a:schemeClr val="tx1"/>
                </a:solidFill>
                <a:latin typeface="+mn-lt"/>
                <a:ea typeface="+mn-ea"/>
                <a:cs typeface="+mn-cs"/>
              </a:defRPr>
            </a:lvl2pPr>
            <a:lvl3pPr marL="3119372" algn="l" defTabSz="3119372" rtl="0" eaLnBrk="1" latinLnBrk="0" hangingPunct="1">
              <a:defRPr sz="6019" kern="1200">
                <a:solidFill>
                  <a:schemeClr val="tx1"/>
                </a:solidFill>
                <a:latin typeface="+mn-lt"/>
                <a:ea typeface="+mn-ea"/>
                <a:cs typeface="+mn-cs"/>
              </a:defRPr>
            </a:lvl3pPr>
            <a:lvl4pPr marL="4679061" algn="l" defTabSz="3119372" rtl="0" eaLnBrk="1" latinLnBrk="0" hangingPunct="1">
              <a:defRPr sz="6019" kern="1200">
                <a:solidFill>
                  <a:schemeClr val="tx1"/>
                </a:solidFill>
                <a:latin typeface="+mn-lt"/>
                <a:ea typeface="+mn-ea"/>
                <a:cs typeface="+mn-cs"/>
              </a:defRPr>
            </a:lvl4pPr>
            <a:lvl5pPr marL="6238745" algn="l" defTabSz="3119372" rtl="0" eaLnBrk="1" latinLnBrk="0" hangingPunct="1">
              <a:defRPr sz="6019" kern="1200">
                <a:solidFill>
                  <a:schemeClr val="tx1"/>
                </a:solidFill>
                <a:latin typeface="+mn-lt"/>
                <a:ea typeface="+mn-ea"/>
                <a:cs typeface="+mn-cs"/>
              </a:defRPr>
            </a:lvl5pPr>
            <a:lvl6pPr marL="7798436" algn="l" defTabSz="3119372" rtl="0" eaLnBrk="1" latinLnBrk="0" hangingPunct="1">
              <a:defRPr sz="6019" kern="1200">
                <a:solidFill>
                  <a:schemeClr val="tx1"/>
                </a:solidFill>
                <a:latin typeface="+mn-lt"/>
                <a:ea typeface="+mn-ea"/>
                <a:cs typeface="+mn-cs"/>
              </a:defRPr>
            </a:lvl6pPr>
            <a:lvl7pPr marL="9358120" algn="l" defTabSz="3119372" rtl="0" eaLnBrk="1" latinLnBrk="0" hangingPunct="1">
              <a:defRPr sz="6019" kern="1200">
                <a:solidFill>
                  <a:schemeClr val="tx1"/>
                </a:solidFill>
                <a:latin typeface="+mn-lt"/>
                <a:ea typeface="+mn-ea"/>
                <a:cs typeface="+mn-cs"/>
              </a:defRPr>
            </a:lvl7pPr>
            <a:lvl8pPr marL="10917803" algn="l" defTabSz="3119372" rtl="0" eaLnBrk="1" latinLnBrk="0" hangingPunct="1">
              <a:defRPr sz="6019" kern="1200">
                <a:solidFill>
                  <a:schemeClr val="tx1"/>
                </a:solidFill>
                <a:latin typeface="+mn-lt"/>
                <a:ea typeface="+mn-ea"/>
                <a:cs typeface="+mn-cs"/>
              </a:defRPr>
            </a:lvl8pPr>
            <a:lvl9pPr marL="12477495" algn="l" defTabSz="3119372" rtl="0" eaLnBrk="1" latinLnBrk="0" hangingPunct="1">
              <a:defRPr sz="6019" kern="1200">
                <a:solidFill>
                  <a:schemeClr val="tx1"/>
                </a:solidFill>
                <a:latin typeface="+mn-lt"/>
                <a:ea typeface="+mn-ea"/>
                <a:cs typeface="+mn-cs"/>
              </a:defRPr>
            </a:lvl9pPr>
          </a:lstStyle>
          <a:p>
            <a:pPr algn="ctr" defTabSz="2599412"/>
            <a:r>
              <a:rPr lang="en-US" sz="2333" b="1" dirty="0">
                <a:solidFill>
                  <a:schemeClr val="accent2"/>
                </a:solidFill>
                <a:latin typeface="Amazon Ember"/>
              </a:rPr>
              <a:t>Bring existing code</a:t>
            </a:r>
          </a:p>
        </p:txBody>
      </p:sp>
      <p:sp>
        <p:nvSpPr>
          <p:cNvPr id="132" name="Rectangle 131">
            <a:extLst>
              <a:ext uri="{FF2B5EF4-FFF2-40B4-BE49-F238E27FC236}">
                <a16:creationId xmlns:a16="http://schemas.microsoft.com/office/drawing/2014/main" id="{5E15F75D-7D37-4C41-B4C8-EA3F72DD5C35}"/>
              </a:ext>
            </a:extLst>
          </p:cNvPr>
          <p:cNvSpPr/>
          <p:nvPr/>
        </p:nvSpPr>
        <p:spPr>
          <a:xfrm>
            <a:off x="4376654" y="3123727"/>
            <a:ext cx="3438693" cy="359009"/>
          </a:xfrm>
          <a:prstGeom prst="rect">
            <a:avLst/>
          </a:prstGeom>
        </p:spPr>
        <p:txBody>
          <a:bodyPr wrap="square" lIns="0" tIns="0" rIns="0" bIns="0">
            <a:spAutoFit/>
          </a:bodyPr>
          <a:lstStyle>
            <a:defPPr>
              <a:defRPr lang="en-US"/>
            </a:defPPr>
            <a:lvl1pPr marL="0" algn="l" defTabSz="3119372" rtl="0" eaLnBrk="1" latinLnBrk="0" hangingPunct="1">
              <a:defRPr sz="6019" kern="1200">
                <a:solidFill>
                  <a:schemeClr val="tx1"/>
                </a:solidFill>
                <a:latin typeface="+mn-lt"/>
                <a:ea typeface="+mn-ea"/>
                <a:cs typeface="+mn-cs"/>
              </a:defRPr>
            </a:lvl1pPr>
            <a:lvl2pPr marL="1559689" algn="l" defTabSz="3119372" rtl="0" eaLnBrk="1" latinLnBrk="0" hangingPunct="1">
              <a:defRPr sz="6019" kern="1200">
                <a:solidFill>
                  <a:schemeClr val="tx1"/>
                </a:solidFill>
                <a:latin typeface="+mn-lt"/>
                <a:ea typeface="+mn-ea"/>
                <a:cs typeface="+mn-cs"/>
              </a:defRPr>
            </a:lvl2pPr>
            <a:lvl3pPr marL="3119372" algn="l" defTabSz="3119372" rtl="0" eaLnBrk="1" latinLnBrk="0" hangingPunct="1">
              <a:defRPr sz="6019" kern="1200">
                <a:solidFill>
                  <a:schemeClr val="tx1"/>
                </a:solidFill>
                <a:latin typeface="+mn-lt"/>
                <a:ea typeface="+mn-ea"/>
                <a:cs typeface="+mn-cs"/>
              </a:defRPr>
            </a:lvl3pPr>
            <a:lvl4pPr marL="4679061" algn="l" defTabSz="3119372" rtl="0" eaLnBrk="1" latinLnBrk="0" hangingPunct="1">
              <a:defRPr sz="6019" kern="1200">
                <a:solidFill>
                  <a:schemeClr val="tx1"/>
                </a:solidFill>
                <a:latin typeface="+mn-lt"/>
                <a:ea typeface="+mn-ea"/>
                <a:cs typeface="+mn-cs"/>
              </a:defRPr>
            </a:lvl4pPr>
            <a:lvl5pPr marL="6238745" algn="l" defTabSz="3119372" rtl="0" eaLnBrk="1" latinLnBrk="0" hangingPunct="1">
              <a:defRPr sz="6019" kern="1200">
                <a:solidFill>
                  <a:schemeClr val="tx1"/>
                </a:solidFill>
                <a:latin typeface="+mn-lt"/>
                <a:ea typeface="+mn-ea"/>
                <a:cs typeface="+mn-cs"/>
              </a:defRPr>
            </a:lvl5pPr>
            <a:lvl6pPr marL="7798436" algn="l" defTabSz="3119372" rtl="0" eaLnBrk="1" latinLnBrk="0" hangingPunct="1">
              <a:defRPr sz="6019" kern="1200">
                <a:solidFill>
                  <a:schemeClr val="tx1"/>
                </a:solidFill>
                <a:latin typeface="+mn-lt"/>
                <a:ea typeface="+mn-ea"/>
                <a:cs typeface="+mn-cs"/>
              </a:defRPr>
            </a:lvl6pPr>
            <a:lvl7pPr marL="9358120" algn="l" defTabSz="3119372" rtl="0" eaLnBrk="1" latinLnBrk="0" hangingPunct="1">
              <a:defRPr sz="6019" kern="1200">
                <a:solidFill>
                  <a:schemeClr val="tx1"/>
                </a:solidFill>
                <a:latin typeface="+mn-lt"/>
                <a:ea typeface="+mn-ea"/>
                <a:cs typeface="+mn-cs"/>
              </a:defRPr>
            </a:lvl7pPr>
            <a:lvl8pPr marL="10917803" algn="l" defTabSz="3119372" rtl="0" eaLnBrk="1" latinLnBrk="0" hangingPunct="1">
              <a:defRPr sz="6019" kern="1200">
                <a:solidFill>
                  <a:schemeClr val="tx1"/>
                </a:solidFill>
                <a:latin typeface="+mn-lt"/>
                <a:ea typeface="+mn-ea"/>
                <a:cs typeface="+mn-cs"/>
              </a:defRPr>
            </a:lvl8pPr>
            <a:lvl9pPr marL="12477495" algn="l" defTabSz="3119372" rtl="0" eaLnBrk="1" latinLnBrk="0" hangingPunct="1">
              <a:defRPr sz="6019" kern="1200">
                <a:solidFill>
                  <a:schemeClr val="tx1"/>
                </a:solidFill>
                <a:latin typeface="+mn-lt"/>
                <a:ea typeface="+mn-ea"/>
                <a:cs typeface="+mn-cs"/>
              </a:defRPr>
            </a:lvl9pPr>
          </a:lstStyle>
          <a:p>
            <a:pPr algn="ctr" defTabSz="2599412"/>
            <a:r>
              <a:rPr lang="en-US" sz="2333" b="1" dirty="0">
                <a:solidFill>
                  <a:schemeClr val="accent2"/>
                </a:solidFill>
                <a:latin typeface="Amazon Ember"/>
              </a:rPr>
              <a:t>Production ready</a:t>
            </a:r>
          </a:p>
        </p:txBody>
      </p:sp>
      <p:sp>
        <p:nvSpPr>
          <p:cNvPr id="166" name="Rectangle 165">
            <a:extLst>
              <a:ext uri="{FF2B5EF4-FFF2-40B4-BE49-F238E27FC236}">
                <a16:creationId xmlns:a16="http://schemas.microsoft.com/office/drawing/2014/main" id="{37B0E739-EF88-4D75-9891-053D00080525}"/>
              </a:ext>
            </a:extLst>
          </p:cNvPr>
          <p:cNvSpPr/>
          <p:nvPr/>
        </p:nvSpPr>
        <p:spPr>
          <a:xfrm>
            <a:off x="7311793" y="3123727"/>
            <a:ext cx="4963600" cy="359009"/>
          </a:xfrm>
          <a:prstGeom prst="rect">
            <a:avLst/>
          </a:prstGeom>
        </p:spPr>
        <p:txBody>
          <a:bodyPr wrap="square" lIns="0" tIns="0" rIns="0" bIns="0">
            <a:spAutoFit/>
          </a:bodyPr>
          <a:lstStyle>
            <a:defPPr>
              <a:defRPr lang="en-US"/>
            </a:defPPr>
            <a:lvl1pPr marL="0" algn="l" defTabSz="3119372" rtl="0" eaLnBrk="1" latinLnBrk="0" hangingPunct="1">
              <a:defRPr sz="6019" kern="1200">
                <a:solidFill>
                  <a:schemeClr val="tx1"/>
                </a:solidFill>
                <a:latin typeface="+mn-lt"/>
                <a:ea typeface="+mn-ea"/>
                <a:cs typeface="+mn-cs"/>
              </a:defRPr>
            </a:lvl1pPr>
            <a:lvl2pPr marL="1559689" algn="l" defTabSz="3119372" rtl="0" eaLnBrk="1" latinLnBrk="0" hangingPunct="1">
              <a:defRPr sz="6019" kern="1200">
                <a:solidFill>
                  <a:schemeClr val="tx1"/>
                </a:solidFill>
                <a:latin typeface="+mn-lt"/>
                <a:ea typeface="+mn-ea"/>
                <a:cs typeface="+mn-cs"/>
              </a:defRPr>
            </a:lvl2pPr>
            <a:lvl3pPr marL="3119372" algn="l" defTabSz="3119372" rtl="0" eaLnBrk="1" latinLnBrk="0" hangingPunct="1">
              <a:defRPr sz="6019" kern="1200">
                <a:solidFill>
                  <a:schemeClr val="tx1"/>
                </a:solidFill>
                <a:latin typeface="+mn-lt"/>
                <a:ea typeface="+mn-ea"/>
                <a:cs typeface="+mn-cs"/>
              </a:defRPr>
            </a:lvl3pPr>
            <a:lvl4pPr marL="4679061" algn="l" defTabSz="3119372" rtl="0" eaLnBrk="1" latinLnBrk="0" hangingPunct="1">
              <a:defRPr sz="6019" kern="1200">
                <a:solidFill>
                  <a:schemeClr val="tx1"/>
                </a:solidFill>
                <a:latin typeface="+mn-lt"/>
                <a:ea typeface="+mn-ea"/>
                <a:cs typeface="+mn-cs"/>
              </a:defRPr>
            </a:lvl4pPr>
            <a:lvl5pPr marL="6238745" algn="l" defTabSz="3119372" rtl="0" eaLnBrk="1" latinLnBrk="0" hangingPunct="1">
              <a:defRPr sz="6019" kern="1200">
                <a:solidFill>
                  <a:schemeClr val="tx1"/>
                </a:solidFill>
                <a:latin typeface="+mn-lt"/>
                <a:ea typeface="+mn-ea"/>
                <a:cs typeface="+mn-cs"/>
              </a:defRPr>
            </a:lvl5pPr>
            <a:lvl6pPr marL="7798436" algn="l" defTabSz="3119372" rtl="0" eaLnBrk="1" latinLnBrk="0" hangingPunct="1">
              <a:defRPr sz="6019" kern="1200">
                <a:solidFill>
                  <a:schemeClr val="tx1"/>
                </a:solidFill>
                <a:latin typeface="+mn-lt"/>
                <a:ea typeface="+mn-ea"/>
                <a:cs typeface="+mn-cs"/>
              </a:defRPr>
            </a:lvl6pPr>
            <a:lvl7pPr marL="9358120" algn="l" defTabSz="3119372" rtl="0" eaLnBrk="1" latinLnBrk="0" hangingPunct="1">
              <a:defRPr sz="6019" kern="1200">
                <a:solidFill>
                  <a:schemeClr val="tx1"/>
                </a:solidFill>
                <a:latin typeface="+mn-lt"/>
                <a:ea typeface="+mn-ea"/>
                <a:cs typeface="+mn-cs"/>
              </a:defRPr>
            </a:lvl7pPr>
            <a:lvl8pPr marL="10917803" algn="l" defTabSz="3119372" rtl="0" eaLnBrk="1" latinLnBrk="0" hangingPunct="1">
              <a:defRPr sz="6019" kern="1200">
                <a:solidFill>
                  <a:schemeClr val="tx1"/>
                </a:solidFill>
                <a:latin typeface="+mn-lt"/>
                <a:ea typeface="+mn-ea"/>
                <a:cs typeface="+mn-cs"/>
              </a:defRPr>
            </a:lvl8pPr>
            <a:lvl9pPr marL="12477495" algn="l" defTabSz="3119372" rtl="0" eaLnBrk="1" latinLnBrk="0" hangingPunct="1">
              <a:defRPr sz="6019" kern="1200">
                <a:solidFill>
                  <a:schemeClr val="tx1"/>
                </a:solidFill>
                <a:latin typeface="+mn-lt"/>
                <a:ea typeface="+mn-ea"/>
                <a:cs typeface="+mn-cs"/>
              </a:defRPr>
            </a:lvl9pPr>
          </a:lstStyle>
          <a:p>
            <a:pPr algn="ctr" defTabSz="2599412"/>
            <a:r>
              <a:rPr lang="en-US" sz="2333" b="1" dirty="0">
                <a:solidFill>
                  <a:schemeClr val="accent2"/>
                </a:solidFill>
                <a:latin typeface="Amazon Ember"/>
              </a:rPr>
              <a:t>Powerful integrations</a:t>
            </a:r>
          </a:p>
        </p:txBody>
      </p:sp>
      <p:sp>
        <p:nvSpPr>
          <p:cNvPr id="228" name="TextBox 227">
            <a:extLst>
              <a:ext uri="{FF2B5EF4-FFF2-40B4-BE49-F238E27FC236}">
                <a16:creationId xmlns:a16="http://schemas.microsoft.com/office/drawing/2014/main" id="{1A78CAA7-21C7-47E9-BD40-E395CDBD6F02}"/>
              </a:ext>
            </a:extLst>
          </p:cNvPr>
          <p:cNvSpPr txBox="1"/>
          <p:nvPr/>
        </p:nvSpPr>
        <p:spPr>
          <a:xfrm>
            <a:off x="694173" y="3623241"/>
            <a:ext cx="3175975" cy="1015663"/>
          </a:xfrm>
          <a:prstGeom prst="rect">
            <a:avLst/>
          </a:prstGeom>
          <a:noFill/>
          <a:ln>
            <a:noFill/>
          </a:ln>
        </p:spPr>
        <p:txBody>
          <a:bodyPr wrap="square" rtlCol="0">
            <a:spAutoFit/>
          </a:bodyPr>
          <a:lstStyle/>
          <a:p>
            <a:pPr algn="ctr" defTabSz="914321">
              <a:spcAft>
                <a:spcPts val="833"/>
              </a:spcAft>
            </a:pPr>
            <a:r>
              <a:rPr lang="en-US" sz="1500" dirty="0">
                <a:solidFill>
                  <a:srgbClr val="FFFFFF"/>
                </a:solidFill>
                <a:latin typeface="Amazon Ember"/>
              </a:rPr>
              <a:t>No changes required of existing code, works with existing workflows and microservices                  built on Amazon ECS</a:t>
            </a:r>
          </a:p>
        </p:txBody>
      </p:sp>
      <p:sp>
        <p:nvSpPr>
          <p:cNvPr id="229" name="TextBox 228">
            <a:extLst>
              <a:ext uri="{FF2B5EF4-FFF2-40B4-BE49-F238E27FC236}">
                <a16:creationId xmlns:a16="http://schemas.microsoft.com/office/drawing/2014/main" id="{49FD3372-8AD5-4489-B501-18813B91AE5B}"/>
              </a:ext>
            </a:extLst>
          </p:cNvPr>
          <p:cNvSpPr txBox="1"/>
          <p:nvPr/>
        </p:nvSpPr>
        <p:spPr>
          <a:xfrm>
            <a:off x="4241800" y="3623240"/>
            <a:ext cx="3708400" cy="1015663"/>
          </a:xfrm>
          <a:prstGeom prst="rect">
            <a:avLst/>
          </a:prstGeom>
          <a:noFill/>
          <a:ln>
            <a:noFill/>
          </a:ln>
        </p:spPr>
        <p:txBody>
          <a:bodyPr wrap="square" rtlCol="0">
            <a:spAutoFit/>
          </a:bodyPr>
          <a:lstStyle/>
          <a:p>
            <a:pPr algn="ctr" defTabSz="914321">
              <a:spcAft>
                <a:spcPts val="833"/>
              </a:spcAft>
            </a:pPr>
            <a:r>
              <a:rPr lang="en-US" sz="1500" dirty="0">
                <a:solidFill>
                  <a:srgbClr val="FFFFFF"/>
                </a:solidFill>
                <a:latin typeface="Amazon Ember"/>
              </a:rPr>
              <a:t>ISO, PCI, HIPAA, SOC compliant. </a:t>
            </a:r>
            <a:br>
              <a:rPr lang="en-US" sz="1500" dirty="0">
                <a:solidFill>
                  <a:srgbClr val="FFFFFF"/>
                </a:solidFill>
                <a:latin typeface="Amazon Ember"/>
              </a:rPr>
            </a:br>
            <a:r>
              <a:rPr lang="en-US" sz="1500" dirty="0">
                <a:solidFill>
                  <a:srgbClr val="FFFFFF"/>
                </a:solidFill>
                <a:latin typeface="Amazon Ember"/>
              </a:rPr>
              <a:t>Launch ten or tens of thousands </a:t>
            </a:r>
            <a:br>
              <a:rPr lang="en-US" sz="1500" dirty="0">
                <a:solidFill>
                  <a:srgbClr val="FFFFFF"/>
                </a:solidFill>
                <a:latin typeface="Amazon Ember"/>
              </a:rPr>
            </a:br>
            <a:r>
              <a:rPr lang="en-US" sz="1500" dirty="0">
                <a:solidFill>
                  <a:srgbClr val="FFFFFF"/>
                </a:solidFill>
                <a:latin typeface="Amazon Ember"/>
              </a:rPr>
              <a:t>of containers in </a:t>
            </a:r>
            <a:r>
              <a:rPr lang="en-US" sz="1500" dirty="0">
                <a:solidFill>
                  <a:schemeClr val="bg1"/>
                </a:solidFill>
                <a:latin typeface="Amazon Ember"/>
              </a:rPr>
              <a:t>seconds in 9 </a:t>
            </a:r>
            <a:br>
              <a:rPr lang="en-US" sz="1500" dirty="0">
                <a:solidFill>
                  <a:schemeClr val="bg1"/>
                </a:solidFill>
                <a:latin typeface="Amazon Ember"/>
              </a:rPr>
            </a:br>
            <a:r>
              <a:rPr lang="en-US" sz="1500" dirty="0">
                <a:solidFill>
                  <a:schemeClr val="bg1"/>
                </a:solidFill>
                <a:latin typeface="Amazon Ember"/>
              </a:rPr>
              <a:t>global regions (+7 in 2018)</a:t>
            </a:r>
          </a:p>
        </p:txBody>
      </p:sp>
      <p:sp>
        <p:nvSpPr>
          <p:cNvPr id="230" name="TextBox 229">
            <a:extLst>
              <a:ext uri="{FF2B5EF4-FFF2-40B4-BE49-F238E27FC236}">
                <a16:creationId xmlns:a16="http://schemas.microsoft.com/office/drawing/2014/main" id="{8B31B2CC-D06D-4E83-9C85-134529F6A77B}"/>
              </a:ext>
            </a:extLst>
          </p:cNvPr>
          <p:cNvSpPr txBox="1"/>
          <p:nvPr/>
        </p:nvSpPr>
        <p:spPr>
          <a:xfrm>
            <a:off x="8181000" y="3623240"/>
            <a:ext cx="3242837" cy="784830"/>
          </a:xfrm>
          <a:prstGeom prst="rect">
            <a:avLst/>
          </a:prstGeom>
          <a:noFill/>
          <a:ln>
            <a:noFill/>
          </a:ln>
        </p:spPr>
        <p:txBody>
          <a:bodyPr wrap="square" rtlCol="0">
            <a:spAutoFit/>
          </a:bodyPr>
          <a:lstStyle/>
          <a:p>
            <a:pPr algn="ctr" defTabSz="914321">
              <a:spcAft>
                <a:spcPts val="833"/>
              </a:spcAft>
            </a:pPr>
            <a:r>
              <a:rPr lang="en-US" sz="1500" dirty="0">
                <a:solidFill>
                  <a:srgbClr val="FFFFFF"/>
                </a:solidFill>
                <a:latin typeface="Amazon Ember"/>
              </a:rPr>
              <a:t>Native AWS integrations for networking, security, CICD,                    monitoring, and tracing</a:t>
            </a:r>
          </a:p>
        </p:txBody>
      </p:sp>
      <p:sp>
        <p:nvSpPr>
          <p:cNvPr id="231" name="Rectangle 230">
            <a:extLst>
              <a:ext uri="{FF2B5EF4-FFF2-40B4-BE49-F238E27FC236}">
                <a16:creationId xmlns:a16="http://schemas.microsoft.com/office/drawing/2014/main" id="{A09FBAB6-1195-453C-AFE3-4FF692915E4A}"/>
              </a:ext>
            </a:extLst>
          </p:cNvPr>
          <p:cNvSpPr/>
          <p:nvPr/>
        </p:nvSpPr>
        <p:spPr>
          <a:xfrm>
            <a:off x="746838" y="5354792"/>
            <a:ext cx="10698327" cy="451342"/>
          </a:xfrm>
          <a:prstGeom prst="rect">
            <a:avLst/>
          </a:prstGeom>
          <a:noFill/>
        </p:spPr>
        <p:txBody>
          <a:bodyPr wrap="square">
            <a:spAutoFit/>
          </a:bodyPr>
          <a:lstStyle/>
          <a:p>
            <a:pPr algn="ctr" defTabSz="914321">
              <a:spcBef>
                <a:spcPts val="1067"/>
              </a:spcBef>
              <a:spcAft>
                <a:spcPts val="900"/>
              </a:spcAft>
              <a:defRPr/>
            </a:pPr>
            <a:r>
              <a:rPr lang="en-US" sz="2333" dirty="0">
                <a:solidFill>
                  <a:schemeClr val="accent1"/>
                </a:solidFill>
                <a:latin typeface="Amazon Ember Light"/>
                <a:ea typeface="Amazon Ember Light" panose="020B0403020204020204" pitchFamily="34" charset="0"/>
                <a:cs typeface="Amazon Ember Light" panose="020B0403020204020204" pitchFamily="34" charset="0"/>
              </a:rPr>
              <a:t>Fargate runs tens of millions of containers for AWS customers every week</a:t>
            </a:r>
          </a:p>
        </p:txBody>
      </p:sp>
      <p:grpSp>
        <p:nvGrpSpPr>
          <p:cNvPr id="232" name="Group 231">
            <a:extLst>
              <a:ext uri="{FF2B5EF4-FFF2-40B4-BE49-F238E27FC236}">
                <a16:creationId xmlns:a16="http://schemas.microsoft.com/office/drawing/2014/main" id="{022FFAE0-D00B-41C8-88AF-4CDA1C7538B4}"/>
              </a:ext>
            </a:extLst>
          </p:cNvPr>
          <p:cNvGrpSpPr/>
          <p:nvPr/>
        </p:nvGrpSpPr>
        <p:grpSpPr>
          <a:xfrm>
            <a:off x="686225" y="5036392"/>
            <a:ext cx="10819553" cy="222251"/>
            <a:chOff x="821436" y="5562600"/>
            <a:chExt cx="12983464" cy="266700"/>
          </a:xfrm>
        </p:grpSpPr>
        <p:cxnSp>
          <p:nvCxnSpPr>
            <p:cNvPr id="233" name="Straight Connector 232">
              <a:extLst>
                <a:ext uri="{FF2B5EF4-FFF2-40B4-BE49-F238E27FC236}">
                  <a16:creationId xmlns:a16="http://schemas.microsoft.com/office/drawing/2014/main" id="{EECF6B80-264D-4984-9D01-F8DF8876EBAD}"/>
                </a:ext>
              </a:extLst>
            </p:cNvPr>
            <p:cNvCxnSpPr>
              <a:cxnSpLocks/>
            </p:cNvCxnSpPr>
            <p:nvPr/>
          </p:nvCxnSpPr>
          <p:spPr>
            <a:xfrm>
              <a:off x="821436" y="5562600"/>
              <a:ext cx="590702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095DA5F-F026-4213-8C47-20968C6DB93C}"/>
                </a:ext>
              </a:extLst>
            </p:cNvPr>
            <p:cNvCxnSpPr>
              <a:cxnSpLocks/>
            </p:cNvCxnSpPr>
            <p:nvPr/>
          </p:nvCxnSpPr>
          <p:spPr>
            <a:xfrm>
              <a:off x="7898606" y="5562600"/>
              <a:ext cx="590629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6A9D6EF9-FE60-4FCE-894C-4557EBCB8A9B}"/>
                </a:ext>
              </a:extLst>
            </p:cNvPr>
            <p:cNvGrpSpPr/>
            <p:nvPr/>
          </p:nvGrpSpPr>
          <p:grpSpPr>
            <a:xfrm>
              <a:off x="6728460" y="5562600"/>
              <a:ext cx="1173480" cy="266700"/>
              <a:chOff x="6591300" y="5562600"/>
              <a:chExt cx="1173480" cy="266700"/>
            </a:xfrm>
          </p:grpSpPr>
          <p:cxnSp>
            <p:nvCxnSpPr>
              <p:cNvPr id="236" name="Straight Connector 235">
                <a:extLst>
                  <a:ext uri="{FF2B5EF4-FFF2-40B4-BE49-F238E27FC236}">
                    <a16:creationId xmlns:a16="http://schemas.microsoft.com/office/drawing/2014/main" id="{12962451-A914-492E-A7BC-633B550F7E0E}"/>
                  </a:ext>
                </a:extLst>
              </p:cNvPr>
              <p:cNvCxnSpPr>
                <a:cxnSpLocks/>
              </p:cNvCxnSpPr>
              <p:nvPr/>
            </p:nvCxnSpPr>
            <p:spPr>
              <a:xfrm>
                <a:off x="659130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5BBD77A-60EB-41C4-8057-E867D67A606F}"/>
                  </a:ext>
                </a:extLst>
              </p:cNvPr>
              <p:cNvCxnSpPr>
                <a:cxnSpLocks/>
              </p:cNvCxnSpPr>
              <p:nvPr/>
            </p:nvCxnSpPr>
            <p:spPr>
              <a:xfrm flipV="1">
                <a:off x="717804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aphic 442">
            <a:extLst>
              <a:ext uri="{FF2B5EF4-FFF2-40B4-BE49-F238E27FC236}">
                <a16:creationId xmlns:a16="http://schemas.microsoft.com/office/drawing/2014/main" id="{416B22B2-49C1-4C47-BF2B-5E78B1C1B434}"/>
              </a:ext>
            </a:extLst>
          </p:cNvPr>
          <p:cNvGrpSpPr/>
          <p:nvPr/>
        </p:nvGrpSpPr>
        <p:grpSpPr>
          <a:xfrm>
            <a:off x="1194028" y="1142286"/>
            <a:ext cx="2176265" cy="2176265"/>
            <a:chOff x="1702402" y="7468280"/>
            <a:chExt cx="643689" cy="643689"/>
          </a:xfrm>
          <a:noFill/>
        </p:grpSpPr>
        <p:sp>
          <p:nvSpPr>
            <p:cNvPr id="91" name="Freeform: Shape 90">
              <a:extLst>
                <a:ext uri="{FF2B5EF4-FFF2-40B4-BE49-F238E27FC236}">
                  <a16:creationId xmlns:a16="http://schemas.microsoft.com/office/drawing/2014/main" id="{5003D281-FB66-492B-BD4A-682F86D9075B}"/>
                </a:ext>
              </a:extLst>
            </p:cNvPr>
            <p:cNvSpPr/>
            <p:nvPr/>
          </p:nvSpPr>
          <p:spPr>
            <a:xfrm>
              <a:off x="2105673" y="7805251"/>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grpFill/>
            <a:ln w="12700" cap="flat">
              <a:solidFill>
                <a:schemeClr val="accent1"/>
              </a:solidFill>
              <a:prstDash val="solid"/>
              <a:round/>
            </a:ln>
          </p:spPr>
          <p:txBody>
            <a:bodyPr rtlCol="0" anchor="ctr"/>
            <a:lstStyle/>
            <a:p>
              <a:endParaRPr lang="en-US" sz="2448"/>
            </a:p>
          </p:txBody>
        </p:sp>
        <p:sp>
          <p:nvSpPr>
            <p:cNvPr id="93" name="Freeform: Shape 92">
              <a:extLst>
                <a:ext uri="{FF2B5EF4-FFF2-40B4-BE49-F238E27FC236}">
                  <a16:creationId xmlns:a16="http://schemas.microsoft.com/office/drawing/2014/main" id="{2DFD07AA-979A-42F7-BB79-2B61CB0BE65C}"/>
                </a:ext>
              </a:extLst>
            </p:cNvPr>
            <p:cNvSpPr/>
            <p:nvPr/>
          </p:nvSpPr>
          <p:spPr>
            <a:xfrm>
              <a:off x="2162961" y="7861574"/>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grpFill/>
            <a:ln w="12700" cap="flat">
              <a:solidFill>
                <a:schemeClr val="accent1"/>
              </a:solidFill>
              <a:prstDash val="solid"/>
              <a:round/>
            </a:ln>
          </p:spPr>
          <p:txBody>
            <a:bodyPr rtlCol="0" anchor="ctr"/>
            <a:lstStyle/>
            <a:p>
              <a:endParaRPr lang="en-US" sz="2448"/>
            </a:p>
          </p:txBody>
        </p:sp>
        <p:sp>
          <p:nvSpPr>
            <p:cNvPr id="94" name="Freeform: Shape 93">
              <a:extLst>
                <a:ext uri="{FF2B5EF4-FFF2-40B4-BE49-F238E27FC236}">
                  <a16:creationId xmlns:a16="http://schemas.microsoft.com/office/drawing/2014/main" id="{2A83C3A5-D8FE-4125-BC5A-1D15F269196F}"/>
                </a:ext>
              </a:extLst>
            </p:cNvPr>
            <p:cNvSpPr/>
            <p:nvPr/>
          </p:nvSpPr>
          <p:spPr>
            <a:xfrm>
              <a:off x="1881669" y="7724468"/>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grpFill/>
            <a:ln w="12700" cap="flat">
              <a:solidFill>
                <a:schemeClr val="accent1"/>
              </a:solidFill>
              <a:prstDash val="solid"/>
              <a:round/>
            </a:ln>
          </p:spPr>
          <p:txBody>
            <a:bodyPr rtlCol="0" anchor="ctr"/>
            <a:lstStyle/>
            <a:p>
              <a:endParaRPr lang="en-US" sz="2448"/>
            </a:p>
          </p:txBody>
        </p:sp>
        <p:sp>
          <p:nvSpPr>
            <p:cNvPr id="95" name="Freeform: Shape 94">
              <a:extLst>
                <a:ext uri="{FF2B5EF4-FFF2-40B4-BE49-F238E27FC236}">
                  <a16:creationId xmlns:a16="http://schemas.microsoft.com/office/drawing/2014/main" id="{A52B6C89-E8F9-49F0-9D38-4B34432BAA70}"/>
                </a:ext>
              </a:extLst>
            </p:cNvPr>
            <p:cNvSpPr/>
            <p:nvPr/>
          </p:nvSpPr>
          <p:spPr>
            <a:xfrm>
              <a:off x="1826956" y="7941070"/>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grpFill/>
            <a:ln w="12700" cap="flat">
              <a:solidFill>
                <a:schemeClr val="accent1"/>
              </a:solidFill>
              <a:prstDash val="solid"/>
              <a:round/>
            </a:ln>
          </p:spPr>
          <p:txBody>
            <a:bodyPr rtlCol="0" anchor="ctr"/>
            <a:lstStyle/>
            <a:p>
              <a:endParaRPr lang="en-US" sz="2448"/>
            </a:p>
          </p:txBody>
        </p:sp>
        <p:sp>
          <p:nvSpPr>
            <p:cNvPr id="96" name="Freeform: Shape 95">
              <a:extLst>
                <a:ext uri="{FF2B5EF4-FFF2-40B4-BE49-F238E27FC236}">
                  <a16:creationId xmlns:a16="http://schemas.microsoft.com/office/drawing/2014/main" id="{CD4959CC-F316-4FFB-949B-1FF7F2016A7A}"/>
                </a:ext>
              </a:extLst>
            </p:cNvPr>
            <p:cNvSpPr/>
            <p:nvPr/>
          </p:nvSpPr>
          <p:spPr>
            <a:xfrm>
              <a:off x="1861071" y="7706123"/>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grpFill/>
            <a:ln w="12700" cap="flat">
              <a:solidFill>
                <a:schemeClr val="accent1"/>
              </a:solidFill>
              <a:prstDash val="solid"/>
              <a:round/>
            </a:ln>
          </p:spPr>
          <p:txBody>
            <a:bodyPr rtlCol="0" anchor="ctr"/>
            <a:lstStyle/>
            <a:p>
              <a:endParaRPr lang="en-US" sz="2448"/>
            </a:p>
          </p:txBody>
        </p:sp>
        <p:sp>
          <p:nvSpPr>
            <p:cNvPr id="97" name="Freeform: Shape 96">
              <a:extLst>
                <a:ext uri="{FF2B5EF4-FFF2-40B4-BE49-F238E27FC236}">
                  <a16:creationId xmlns:a16="http://schemas.microsoft.com/office/drawing/2014/main" id="{899E6596-DEDE-4C55-AE18-938F03D2126E}"/>
                </a:ext>
              </a:extLst>
            </p:cNvPr>
            <p:cNvSpPr/>
            <p:nvPr/>
          </p:nvSpPr>
          <p:spPr>
            <a:xfrm>
              <a:off x="1878622" y="7684271"/>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98" name="Freeform: Shape 97">
              <a:extLst>
                <a:ext uri="{FF2B5EF4-FFF2-40B4-BE49-F238E27FC236}">
                  <a16:creationId xmlns:a16="http://schemas.microsoft.com/office/drawing/2014/main" id="{76A8E14C-1F17-4FC4-9BBF-EDD7AFD75401}"/>
                </a:ext>
              </a:extLst>
            </p:cNvPr>
            <p:cNvSpPr/>
            <p:nvPr/>
          </p:nvSpPr>
          <p:spPr>
            <a:xfrm>
              <a:off x="1850099" y="7644481"/>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99" name="Freeform: Shape 98">
              <a:extLst>
                <a:ext uri="{FF2B5EF4-FFF2-40B4-BE49-F238E27FC236}">
                  <a16:creationId xmlns:a16="http://schemas.microsoft.com/office/drawing/2014/main" id="{4074715F-60B6-4BC5-B9A8-4D70AEEB1AF3}"/>
                </a:ext>
              </a:extLst>
            </p:cNvPr>
            <p:cNvSpPr/>
            <p:nvPr/>
          </p:nvSpPr>
          <p:spPr>
            <a:xfrm>
              <a:off x="1889602" y="760128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0" name="Freeform: Shape 99">
              <a:extLst>
                <a:ext uri="{FF2B5EF4-FFF2-40B4-BE49-F238E27FC236}">
                  <a16:creationId xmlns:a16="http://schemas.microsoft.com/office/drawing/2014/main" id="{C60F139E-DD52-434F-B07D-21FBF0B26ABE}"/>
                </a:ext>
              </a:extLst>
            </p:cNvPr>
            <p:cNvSpPr/>
            <p:nvPr/>
          </p:nvSpPr>
          <p:spPr>
            <a:xfrm>
              <a:off x="1739942" y="7581534"/>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1" name="Freeform: Shape 100">
              <a:extLst>
                <a:ext uri="{FF2B5EF4-FFF2-40B4-BE49-F238E27FC236}">
                  <a16:creationId xmlns:a16="http://schemas.microsoft.com/office/drawing/2014/main" id="{368A7A2B-DBD7-470E-A2ED-A460F5F066D2}"/>
                </a:ext>
              </a:extLst>
            </p:cNvPr>
            <p:cNvSpPr/>
            <p:nvPr/>
          </p:nvSpPr>
          <p:spPr>
            <a:xfrm>
              <a:off x="1921417" y="7667187"/>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2" name="Freeform: Shape 101">
              <a:extLst>
                <a:ext uri="{FF2B5EF4-FFF2-40B4-BE49-F238E27FC236}">
                  <a16:creationId xmlns:a16="http://schemas.microsoft.com/office/drawing/2014/main" id="{6C0AD926-93A1-4FD2-89B4-242924DB2C99}"/>
                </a:ext>
              </a:extLst>
            </p:cNvPr>
            <p:cNvSpPr/>
            <p:nvPr/>
          </p:nvSpPr>
          <p:spPr>
            <a:xfrm>
              <a:off x="1823248" y="7688253"/>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3" name="Freeform: Shape 102">
              <a:extLst>
                <a:ext uri="{FF2B5EF4-FFF2-40B4-BE49-F238E27FC236}">
                  <a16:creationId xmlns:a16="http://schemas.microsoft.com/office/drawing/2014/main" id="{24C35105-45A2-4B2B-9038-E5941D2314FB}"/>
                </a:ext>
              </a:extLst>
            </p:cNvPr>
            <p:cNvSpPr/>
            <p:nvPr/>
          </p:nvSpPr>
          <p:spPr>
            <a:xfrm>
              <a:off x="1816802" y="7754123"/>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4" name="Freeform: Shape 103">
              <a:extLst>
                <a:ext uri="{FF2B5EF4-FFF2-40B4-BE49-F238E27FC236}">
                  <a16:creationId xmlns:a16="http://schemas.microsoft.com/office/drawing/2014/main" id="{4FCE47B2-B1D7-4088-B1A3-5BD5D4E165B7}"/>
                </a:ext>
              </a:extLst>
            </p:cNvPr>
            <p:cNvSpPr/>
            <p:nvPr/>
          </p:nvSpPr>
          <p:spPr>
            <a:xfrm>
              <a:off x="1773285" y="771462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5" name="Freeform: Shape 104">
              <a:extLst>
                <a:ext uri="{FF2B5EF4-FFF2-40B4-BE49-F238E27FC236}">
                  <a16:creationId xmlns:a16="http://schemas.microsoft.com/office/drawing/2014/main" id="{279CA2D7-73D5-43F9-80A4-18D4AA6686D9}"/>
                </a:ext>
              </a:extLst>
            </p:cNvPr>
            <p:cNvSpPr/>
            <p:nvPr/>
          </p:nvSpPr>
          <p:spPr>
            <a:xfrm>
              <a:off x="1796419" y="7640584"/>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grpFill/>
            <a:ln w="12700" cap="flat">
              <a:solidFill>
                <a:schemeClr val="accent1"/>
              </a:solidFill>
              <a:prstDash val="solid"/>
              <a:round/>
            </a:ln>
          </p:spPr>
          <p:txBody>
            <a:bodyPr rtlCol="0" anchor="ctr"/>
            <a:lstStyle/>
            <a:p>
              <a:endParaRPr lang="en-US" sz="2448"/>
            </a:p>
          </p:txBody>
        </p:sp>
        <p:sp>
          <p:nvSpPr>
            <p:cNvPr id="106" name="Freeform: Shape 105">
              <a:extLst>
                <a:ext uri="{FF2B5EF4-FFF2-40B4-BE49-F238E27FC236}">
                  <a16:creationId xmlns:a16="http://schemas.microsoft.com/office/drawing/2014/main" id="{9F7523E0-43FB-40C4-84CA-219E32E18ABA}"/>
                </a:ext>
              </a:extLst>
            </p:cNvPr>
            <p:cNvSpPr/>
            <p:nvPr/>
          </p:nvSpPr>
          <p:spPr>
            <a:xfrm>
              <a:off x="1941693" y="7768722"/>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grpFill/>
            <a:ln w="12700" cap="flat">
              <a:noFill/>
              <a:prstDash val="solid"/>
              <a:miter/>
            </a:ln>
          </p:spPr>
          <p:txBody>
            <a:bodyPr rtlCol="0" anchor="ctr"/>
            <a:lstStyle/>
            <a:p>
              <a:endParaRPr lang="en-US" sz="2448"/>
            </a:p>
          </p:txBody>
        </p:sp>
        <p:sp>
          <p:nvSpPr>
            <p:cNvPr id="107" name="Freeform: Shape 106">
              <a:extLst>
                <a:ext uri="{FF2B5EF4-FFF2-40B4-BE49-F238E27FC236}">
                  <a16:creationId xmlns:a16="http://schemas.microsoft.com/office/drawing/2014/main" id="{2FA8154A-82D7-4DBA-B366-7ED1F9D3E759}"/>
                </a:ext>
              </a:extLst>
            </p:cNvPr>
            <p:cNvSpPr/>
            <p:nvPr/>
          </p:nvSpPr>
          <p:spPr>
            <a:xfrm>
              <a:off x="2026054" y="7768521"/>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grpFill/>
            <a:ln w="12700" cap="flat">
              <a:noFill/>
              <a:prstDash val="solid"/>
              <a:miter/>
            </a:ln>
          </p:spPr>
          <p:txBody>
            <a:bodyPr rtlCol="0" anchor="ctr"/>
            <a:lstStyle/>
            <a:p>
              <a:endParaRPr lang="en-US" sz="2448"/>
            </a:p>
          </p:txBody>
        </p:sp>
        <p:sp>
          <p:nvSpPr>
            <p:cNvPr id="108" name="Freeform: Shape 107">
              <a:extLst>
                <a:ext uri="{FF2B5EF4-FFF2-40B4-BE49-F238E27FC236}">
                  <a16:creationId xmlns:a16="http://schemas.microsoft.com/office/drawing/2014/main" id="{7D889E96-4BE8-45CB-BAEC-4310D684C5D5}"/>
                </a:ext>
              </a:extLst>
            </p:cNvPr>
            <p:cNvSpPr/>
            <p:nvPr/>
          </p:nvSpPr>
          <p:spPr>
            <a:xfrm>
              <a:off x="1961648" y="7794791"/>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grpFill/>
            <a:ln w="12700" cap="flat">
              <a:noFill/>
              <a:prstDash val="solid"/>
              <a:miter/>
            </a:ln>
          </p:spPr>
          <p:txBody>
            <a:bodyPr rtlCol="0" anchor="ctr"/>
            <a:lstStyle/>
            <a:p>
              <a:endParaRPr lang="en-US" sz="2448"/>
            </a:p>
          </p:txBody>
        </p:sp>
        <p:sp>
          <p:nvSpPr>
            <p:cNvPr id="109" name="Freeform: Shape 108">
              <a:extLst>
                <a:ext uri="{FF2B5EF4-FFF2-40B4-BE49-F238E27FC236}">
                  <a16:creationId xmlns:a16="http://schemas.microsoft.com/office/drawing/2014/main" id="{4F7F702C-2182-4F1C-8417-BFA45CB1E273}"/>
                </a:ext>
              </a:extLst>
            </p:cNvPr>
            <p:cNvSpPr/>
            <p:nvPr/>
          </p:nvSpPr>
          <p:spPr>
            <a:xfrm>
              <a:off x="2106065" y="7795059"/>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grpFill/>
            <a:ln w="12700" cap="flat">
              <a:noFill/>
              <a:prstDash val="solid"/>
              <a:miter/>
            </a:ln>
          </p:spPr>
          <p:txBody>
            <a:bodyPr rtlCol="0" anchor="ctr"/>
            <a:lstStyle/>
            <a:p>
              <a:endParaRPr lang="en-US" sz="2448"/>
            </a:p>
          </p:txBody>
        </p:sp>
        <p:sp>
          <p:nvSpPr>
            <p:cNvPr id="110" name="Freeform: Shape 109">
              <a:extLst>
                <a:ext uri="{FF2B5EF4-FFF2-40B4-BE49-F238E27FC236}">
                  <a16:creationId xmlns:a16="http://schemas.microsoft.com/office/drawing/2014/main" id="{E4AE2874-D569-4805-B00A-F78B384DB6F3}"/>
                </a:ext>
              </a:extLst>
            </p:cNvPr>
            <p:cNvSpPr/>
            <p:nvPr/>
          </p:nvSpPr>
          <p:spPr>
            <a:xfrm>
              <a:off x="2068500" y="7794791"/>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grpFill/>
            <a:ln w="12700" cap="flat">
              <a:noFill/>
              <a:prstDash val="solid"/>
              <a:miter/>
            </a:ln>
          </p:spPr>
          <p:txBody>
            <a:bodyPr rtlCol="0" anchor="ctr"/>
            <a:lstStyle/>
            <a:p>
              <a:endParaRPr lang="en-US" sz="2448"/>
            </a:p>
          </p:txBody>
        </p:sp>
        <p:sp>
          <p:nvSpPr>
            <p:cNvPr id="111" name="Freeform: Shape 110">
              <a:extLst>
                <a:ext uri="{FF2B5EF4-FFF2-40B4-BE49-F238E27FC236}">
                  <a16:creationId xmlns:a16="http://schemas.microsoft.com/office/drawing/2014/main" id="{28120B27-19F9-4AF5-A82C-8EC1431CADC8}"/>
                </a:ext>
              </a:extLst>
            </p:cNvPr>
            <p:cNvSpPr/>
            <p:nvPr/>
          </p:nvSpPr>
          <p:spPr>
            <a:xfrm>
              <a:off x="1995763" y="7821182"/>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grpFill/>
            <a:ln w="12700" cap="flat">
              <a:noFill/>
              <a:prstDash val="solid"/>
              <a:miter/>
            </a:ln>
          </p:spPr>
          <p:txBody>
            <a:bodyPr rtlCol="0" anchor="ctr"/>
            <a:lstStyle/>
            <a:p>
              <a:endParaRPr lang="en-US" sz="2448"/>
            </a:p>
          </p:txBody>
        </p:sp>
        <p:sp>
          <p:nvSpPr>
            <p:cNvPr id="112" name="Freeform: Shape 111">
              <a:extLst>
                <a:ext uri="{FF2B5EF4-FFF2-40B4-BE49-F238E27FC236}">
                  <a16:creationId xmlns:a16="http://schemas.microsoft.com/office/drawing/2014/main" id="{C381BF7D-FF14-426C-B189-86717183ABBA}"/>
                </a:ext>
              </a:extLst>
            </p:cNvPr>
            <p:cNvSpPr/>
            <p:nvPr/>
          </p:nvSpPr>
          <p:spPr>
            <a:xfrm>
              <a:off x="1971104" y="7821273"/>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grpFill/>
            <a:ln w="12700" cap="flat">
              <a:noFill/>
              <a:prstDash val="solid"/>
              <a:miter/>
            </a:ln>
          </p:spPr>
          <p:txBody>
            <a:bodyPr rtlCol="0" anchor="ctr"/>
            <a:lstStyle/>
            <a:p>
              <a:endParaRPr lang="en-US" sz="2448"/>
            </a:p>
          </p:txBody>
        </p:sp>
        <p:sp>
          <p:nvSpPr>
            <p:cNvPr id="113" name="Freeform: Shape 112">
              <a:extLst>
                <a:ext uri="{FF2B5EF4-FFF2-40B4-BE49-F238E27FC236}">
                  <a16:creationId xmlns:a16="http://schemas.microsoft.com/office/drawing/2014/main" id="{47254F39-A348-40ED-B2B6-70DEA5CA90A9}"/>
                </a:ext>
              </a:extLst>
            </p:cNvPr>
            <p:cNvSpPr/>
            <p:nvPr/>
          </p:nvSpPr>
          <p:spPr>
            <a:xfrm>
              <a:off x="1941693" y="7841459"/>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grpFill/>
            <a:ln w="12700" cap="flat">
              <a:noFill/>
              <a:prstDash val="solid"/>
              <a:miter/>
            </a:ln>
          </p:spPr>
          <p:txBody>
            <a:bodyPr rtlCol="0" anchor="ctr"/>
            <a:lstStyle/>
            <a:p>
              <a:endParaRPr lang="en-US" sz="2448"/>
            </a:p>
          </p:txBody>
        </p:sp>
        <p:sp>
          <p:nvSpPr>
            <p:cNvPr id="114" name="Freeform: Shape 113">
              <a:extLst>
                <a:ext uri="{FF2B5EF4-FFF2-40B4-BE49-F238E27FC236}">
                  <a16:creationId xmlns:a16="http://schemas.microsoft.com/office/drawing/2014/main" id="{6C1EB801-DE12-4C19-813A-E537CB666D6E}"/>
                </a:ext>
              </a:extLst>
            </p:cNvPr>
            <p:cNvSpPr/>
            <p:nvPr/>
          </p:nvSpPr>
          <p:spPr>
            <a:xfrm>
              <a:off x="2007672" y="7841459"/>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grpFill/>
            <a:ln w="12700" cap="flat">
              <a:noFill/>
              <a:prstDash val="solid"/>
              <a:miter/>
            </a:ln>
          </p:spPr>
          <p:txBody>
            <a:bodyPr rtlCol="0" anchor="ctr"/>
            <a:lstStyle/>
            <a:p>
              <a:endParaRPr lang="en-US" sz="2448"/>
            </a:p>
          </p:txBody>
        </p:sp>
        <p:sp>
          <p:nvSpPr>
            <p:cNvPr id="115" name="Freeform: Shape 114">
              <a:extLst>
                <a:ext uri="{FF2B5EF4-FFF2-40B4-BE49-F238E27FC236}">
                  <a16:creationId xmlns:a16="http://schemas.microsoft.com/office/drawing/2014/main" id="{3473261F-2CB9-419D-B5BA-D4F7C09530FB}"/>
                </a:ext>
              </a:extLst>
            </p:cNvPr>
            <p:cNvSpPr/>
            <p:nvPr/>
          </p:nvSpPr>
          <p:spPr>
            <a:xfrm>
              <a:off x="2034385" y="7841459"/>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grpFill/>
            <a:ln w="12700" cap="flat">
              <a:noFill/>
              <a:prstDash val="solid"/>
              <a:miter/>
            </a:ln>
          </p:spPr>
          <p:txBody>
            <a:bodyPr rtlCol="0" anchor="ctr"/>
            <a:lstStyle/>
            <a:p>
              <a:endParaRPr lang="en-US" sz="2448"/>
            </a:p>
          </p:txBody>
        </p:sp>
        <p:sp>
          <p:nvSpPr>
            <p:cNvPr id="116" name="Freeform: Shape 115">
              <a:extLst>
                <a:ext uri="{FF2B5EF4-FFF2-40B4-BE49-F238E27FC236}">
                  <a16:creationId xmlns:a16="http://schemas.microsoft.com/office/drawing/2014/main" id="{473C195E-3CA5-4D66-BE1C-8E0BB012F691}"/>
                </a:ext>
              </a:extLst>
            </p:cNvPr>
            <p:cNvSpPr/>
            <p:nvPr/>
          </p:nvSpPr>
          <p:spPr>
            <a:xfrm>
              <a:off x="1961648" y="7867850"/>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grpFill/>
            <a:ln w="12700" cap="flat">
              <a:noFill/>
              <a:prstDash val="solid"/>
              <a:miter/>
            </a:ln>
          </p:spPr>
          <p:txBody>
            <a:bodyPr rtlCol="0" anchor="ctr"/>
            <a:lstStyle/>
            <a:p>
              <a:endParaRPr lang="en-US" sz="2448"/>
            </a:p>
          </p:txBody>
        </p:sp>
        <p:sp>
          <p:nvSpPr>
            <p:cNvPr id="117" name="Freeform: Shape 116">
              <a:extLst>
                <a:ext uri="{FF2B5EF4-FFF2-40B4-BE49-F238E27FC236}">
                  <a16:creationId xmlns:a16="http://schemas.microsoft.com/office/drawing/2014/main" id="{F270FE05-EA08-4071-BAEC-7E2A25EA093F}"/>
                </a:ext>
              </a:extLst>
            </p:cNvPr>
            <p:cNvSpPr/>
            <p:nvPr/>
          </p:nvSpPr>
          <p:spPr>
            <a:xfrm>
              <a:off x="2002855" y="7867942"/>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grpFill/>
            <a:ln w="12700" cap="flat">
              <a:noFill/>
              <a:prstDash val="solid"/>
              <a:miter/>
            </a:ln>
          </p:spPr>
          <p:txBody>
            <a:bodyPr rtlCol="0" anchor="ctr"/>
            <a:lstStyle/>
            <a:p>
              <a:endParaRPr lang="en-US" sz="2448"/>
            </a:p>
          </p:txBody>
        </p:sp>
        <p:sp>
          <p:nvSpPr>
            <p:cNvPr id="118" name="Freeform: Shape 117">
              <a:extLst>
                <a:ext uri="{FF2B5EF4-FFF2-40B4-BE49-F238E27FC236}">
                  <a16:creationId xmlns:a16="http://schemas.microsoft.com/office/drawing/2014/main" id="{D61C5DB9-DD0A-45CC-A6FC-AE8D9CDDB705}"/>
                </a:ext>
              </a:extLst>
            </p:cNvPr>
            <p:cNvSpPr/>
            <p:nvPr/>
          </p:nvSpPr>
          <p:spPr>
            <a:xfrm>
              <a:off x="1914658" y="775069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grpFill/>
            <a:ln w="12700" cap="flat">
              <a:noFill/>
              <a:prstDash val="solid"/>
              <a:miter/>
            </a:ln>
          </p:spPr>
          <p:txBody>
            <a:bodyPr rtlCol="0" anchor="ctr"/>
            <a:lstStyle/>
            <a:p>
              <a:endParaRPr lang="en-US" sz="2448"/>
            </a:p>
          </p:txBody>
        </p:sp>
        <p:sp>
          <p:nvSpPr>
            <p:cNvPr id="119" name="Freeform: Shape 118">
              <a:extLst>
                <a:ext uri="{FF2B5EF4-FFF2-40B4-BE49-F238E27FC236}">
                  <a16:creationId xmlns:a16="http://schemas.microsoft.com/office/drawing/2014/main" id="{F92C1EFA-A244-4E91-9F38-D09EFE21A588}"/>
                </a:ext>
              </a:extLst>
            </p:cNvPr>
            <p:cNvSpPr/>
            <p:nvPr/>
          </p:nvSpPr>
          <p:spPr>
            <a:xfrm>
              <a:off x="1914658" y="7772906"/>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grpFill/>
            <a:ln w="12700" cap="flat">
              <a:noFill/>
              <a:prstDash val="solid"/>
              <a:miter/>
            </a:ln>
          </p:spPr>
          <p:txBody>
            <a:bodyPr rtlCol="0" anchor="ctr"/>
            <a:lstStyle/>
            <a:p>
              <a:endParaRPr lang="en-US" sz="2448"/>
            </a:p>
          </p:txBody>
        </p:sp>
        <p:sp>
          <p:nvSpPr>
            <p:cNvPr id="120" name="Freeform: Shape 119">
              <a:extLst>
                <a:ext uri="{FF2B5EF4-FFF2-40B4-BE49-F238E27FC236}">
                  <a16:creationId xmlns:a16="http://schemas.microsoft.com/office/drawing/2014/main" id="{A1071A9B-C547-4811-B1D5-38F128468FED}"/>
                </a:ext>
              </a:extLst>
            </p:cNvPr>
            <p:cNvSpPr/>
            <p:nvPr/>
          </p:nvSpPr>
          <p:spPr>
            <a:xfrm>
              <a:off x="1914658" y="7795113"/>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grpFill/>
            <a:ln w="12700" cap="flat">
              <a:noFill/>
              <a:prstDash val="solid"/>
              <a:miter/>
            </a:ln>
          </p:spPr>
          <p:txBody>
            <a:bodyPr rtlCol="0" anchor="ctr"/>
            <a:lstStyle/>
            <a:p>
              <a:endParaRPr lang="en-US" sz="2448"/>
            </a:p>
          </p:txBody>
        </p:sp>
        <p:sp>
          <p:nvSpPr>
            <p:cNvPr id="121" name="Freeform: Shape 120">
              <a:extLst>
                <a:ext uri="{FF2B5EF4-FFF2-40B4-BE49-F238E27FC236}">
                  <a16:creationId xmlns:a16="http://schemas.microsoft.com/office/drawing/2014/main" id="{CEF67284-254A-45C6-BC61-F9527C03785C}"/>
                </a:ext>
              </a:extLst>
            </p:cNvPr>
            <p:cNvSpPr/>
            <p:nvPr/>
          </p:nvSpPr>
          <p:spPr>
            <a:xfrm>
              <a:off x="1914658" y="78176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grpFill/>
            <a:ln w="12700" cap="flat">
              <a:noFill/>
              <a:prstDash val="solid"/>
              <a:miter/>
            </a:ln>
          </p:spPr>
          <p:txBody>
            <a:bodyPr rtlCol="0" anchor="ctr"/>
            <a:lstStyle/>
            <a:p>
              <a:endParaRPr lang="en-US" sz="2448"/>
            </a:p>
          </p:txBody>
        </p:sp>
        <p:sp>
          <p:nvSpPr>
            <p:cNvPr id="122" name="Freeform: Shape 121">
              <a:extLst>
                <a:ext uri="{FF2B5EF4-FFF2-40B4-BE49-F238E27FC236}">
                  <a16:creationId xmlns:a16="http://schemas.microsoft.com/office/drawing/2014/main" id="{75B940AA-2725-4E3A-9A8D-2E176B5DEAEF}"/>
                </a:ext>
              </a:extLst>
            </p:cNvPr>
            <p:cNvSpPr/>
            <p:nvPr/>
          </p:nvSpPr>
          <p:spPr>
            <a:xfrm>
              <a:off x="1914658" y="78398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grpFill/>
            <a:ln w="12700" cap="flat">
              <a:noFill/>
              <a:prstDash val="solid"/>
              <a:miter/>
            </a:ln>
          </p:spPr>
          <p:txBody>
            <a:bodyPr rtlCol="0" anchor="ctr"/>
            <a:lstStyle/>
            <a:p>
              <a:endParaRPr lang="en-US" sz="2448"/>
            </a:p>
          </p:txBody>
        </p:sp>
        <p:sp>
          <p:nvSpPr>
            <p:cNvPr id="123" name="Freeform: Shape 122">
              <a:extLst>
                <a:ext uri="{FF2B5EF4-FFF2-40B4-BE49-F238E27FC236}">
                  <a16:creationId xmlns:a16="http://schemas.microsoft.com/office/drawing/2014/main" id="{B70E5D05-8358-4A2A-A6C3-A162A3E633D9}"/>
                </a:ext>
              </a:extLst>
            </p:cNvPr>
            <p:cNvSpPr/>
            <p:nvPr/>
          </p:nvSpPr>
          <p:spPr>
            <a:xfrm>
              <a:off x="1914658" y="786205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grpFill/>
            <a:ln w="12700" cap="flat">
              <a:noFill/>
              <a:prstDash val="solid"/>
              <a:miter/>
            </a:ln>
          </p:spPr>
          <p:txBody>
            <a:bodyPr rtlCol="0" anchor="ctr"/>
            <a:lstStyle/>
            <a:p>
              <a:endParaRPr lang="en-US" sz="2448"/>
            </a:p>
          </p:txBody>
        </p:sp>
        <p:sp>
          <p:nvSpPr>
            <p:cNvPr id="124" name="Freeform: Shape 123">
              <a:extLst>
                <a:ext uri="{FF2B5EF4-FFF2-40B4-BE49-F238E27FC236}">
                  <a16:creationId xmlns:a16="http://schemas.microsoft.com/office/drawing/2014/main" id="{018C5116-0B08-498E-8340-22EE3EB3CD8A}"/>
                </a:ext>
              </a:extLst>
            </p:cNvPr>
            <p:cNvSpPr/>
            <p:nvPr/>
          </p:nvSpPr>
          <p:spPr>
            <a:xfrm>
              <a:off x="1914658" y="788426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grpFill/>
            <a:ln w="12700" cap="flat">
              <a:noFill/>
              <a:prstDash val="solid"/>
              <a:miter/>
            </a:ln>
          </p:spPr>
          <p:txBody>
            <a:bodyPr rtlCol="0" anchor="ctr"/>
            <a:lstStyle/>
            <a:p>
              <a:endParaRPr lang="en-US" sz="2448"/>
            </a:p>
          </p:txBody>
        </p:sp>
      </p:grpSp>
    </p:spTree>
    <p:extLst>
      <p:ext uri="{BB962C8B-B14F-4D97-AF65-F5344CB8AC3E}">
        <p14:creationId xmlns:p14="http://schemas.microsoft.com/office/powerpoint/2010/main" val="19445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796D6D-E0E5-4370-A90C-A8DAF3344643}"/>
              </a:ext>
            </a:extLst>
          </p:cNvPr>
          <p:cNvSpPr txBox="1"/>
          <p:nvPr/>
        </p:nvSpPr>
        <p:spPr>
          <a:xfrm>
            <a:off x="4362028" y="4109519"/>
            <a:ext cx="3467947" cy="830997"/>
          </a:xfrm>
          <a:prstGeom prst="rect">
            <a:avLst/>
          </a:prstGeom>
          <a:noFill/>
        </p:spPr>
        <p:txBody>
          <a:bodyPr wrap="square" rtlCol="0">
            <a:spAutoFit/>
          </a:bodyPr>
          <a:lstStyle/>
          <a:p>
            <a:pPr algn="ctr"/>
            <a:r>
              <a:rPr lang="en-US" sz="2400" b="1" dirty="0">
                <a:latin typeface="Amazon Ember"/>
              </a:rPr>
              <a:t>Amazon ECS Anywhere</a:t>
            </a:r>
          </a:p>
        </p:txBody>
      </p:sp>
      <p:pic>
        <p:nvPicPr>
          <p:cNvPr id="8" name="Graphic 7">
            <a:extLst>
              <a:ext uri="{FF2B5EF4-FFF2-40B4-BE49-F238E27FC236}">
                <a16:creationId xmlns:a16="http://schemas.microsoft.com/office/drawing/2014/main" id="{B4E1DF9A-CE9B-BB47-98C1-72E65CCEE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6456" y="1170432"/>
            <a:ext cx="2939087" cy="2939087"/>
          </a:xfrm>
          <a:prstGeom prst="rect">
            <a:avLst/>
          </a:prstGeom>
        </p:spPr>
      </p:pic>
    </p:spTree>
    <p:extLst>
      <p:ext uri="{BB962C8B-B14F-4D97-AF65-F5344CB8AC3E}">
        <p14:creationId xmlns:p14="http://schemas.microsoft.com/office/powerpoint/2010/main" val="216635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174E442-88E3-E647-A796-49EE29F8CB5E}"/>
              </a:ext>
            </a:extLst>
          </p:cNvPr>
          <p:cNvSpPr txBox="1"/>
          <p:nvPr/>
        </p:nvSpPr>
        <p:spPr>
          <a:xfrm>
            <a:off x="8082864" y="1371343"/>
            <a:ext cx="1764461" cy="553998"/>
          </a:xfrm>
          <a:prstGeom prst="rect">
            <a:avLst/>
          </a:prstGeom>
          <a:noFill/>
        </p:spPr>
        <p:txBody>
          <a:bodyPr wrap="square" rtlCol="0">
            <a:spAutoFit/>
          </a:bodyPr>
          <a:lstStyle/>
          <a:p>
            <a:pPr defTabSz="475408"/>
            <a:r>
              <a:rPr lang="en-US" sz="1500" b="1" dirty="0">
                <a:solidFill>
                  <a:srgbClr val="FFFFFF"/>
                </a:solidFill>
                <a:latin typeface="Amazon Ember"/>
              </a:rPr>
              <a:t>Amazon Elastic </a:t>
            </a:r>
          </a:p>
          <a:p>
            <a:pPr defTabSz="475408"/>
            <a:r>
              <a:rPr lang="en-US" sz="1500" b="1" dirty="0">
                <a:solidFill>
                  <a:srgbClr val="FFFFFF"/>
                </a:solidFill>
                <a:latin typeface="Amazon Ember"/>
              </a:rPr>
              <a:t>Container Service </a:t>
            </a:r>
          </a:p>
        </p:txBody>
      </p:sp>
      <p:sp>
        <p:nvSpPr>
          <p:cNvPr id="8" name="TextBox 7">
            <a:extLst>
              <a:ext uri="{FF2B5EF4-FFF2-40B4-BE49-F238E27FC236}">
                <a16:creationId xmlns:a16="http://schemas.microsoft.com/office/drawing/2014/main" id="{79EB5CB4-5DFB-1F43-83AB-AA4D66AFC6BE}"/>
              </a:ext>
            </a:extLst>
          </p:cNvPr>
          <p:cNvSpPr txBox="1"/>
          <p:nvPr/>
        </p:nvSpPr>
        <p:spPr>
          <a:xfrm>
            <a:off x="8542985" y="3756839"/>
            <a:ext cx="1385770" cy="836255"/>
          </a:xfrm>
          <a:prstGeom prst="rect">
            <a:avLst/>
          </a:prstGeom>
          <a:noFill/>
        </p:spPr>
        <p:txBody>
          <a:bodyPr wrap="square" rtlCol="0">
            <a:spAutoFit/>
          </a:bodyPr>
          <a:lstStyle/>
          <a:p>
            <a:pPr algn="ctr" defTabSz="475408"/>
            <a:r>
              <a:rPr lang="en-US" sz="1333" b="1" dirty="0">
                <a:solidFill>
                  <a:srgbClr val="FFFFFF"/>
                </a:solidFill>
                <a:latin typeface="Amazon Ember"/>
              </a:rPr>
              <a:t>Amazon EC2:</a:t>
            </a:r>
            <a:endParaRPr lang="en-US" sz="1167" dirty="0">
              <a:solidFill>
                <a:srgbClr val="FFFFFF"/>
              </a:solidFill>
              <a:latin typeface="Amazon Ember"/>
            </a:endParaRPr>
          </a:p>
          <a:p>
            <a:pPr algn="ctr" defTabSz="475408"/>
            <a:r>
              <a:rPr lang="en-US" sz="1167" dirty="0">
                <a:solidFill>
                  <a:srgbClr val="FFFFFF"/>
                </a:solidFill>
                <a:latin typeface="Amazon Ember"/>
              </a:rPr>
              <a:t>AWS regions</a:t>
            </a:r>
          </a:p>
          <a:p>
            <a:pPr algn="ctr" defTabSz="475408"/>
            <a:r>
              <a:rPr lang="en-US" sz="1167" dirty="0">
                <a:solidFill>
                  <a:srgbClr val="FFFFFF"/>
                </a:solidFill>
                <a:latin typeface="Amazon Ember"/>
              </a:rPr>
              <a:t>AWS Local Zones</a:t>
            </a:r>
          </a:p>
          <a:p>
            <a:pPr algn="ctr" defTabSz="475408"/>
            <a:r>
              <a:rPr lang="en-US" sz="1167" dirty="0">
                <a:solidFill>
                  <a:srgbClr val="FFFFFF"/>
                </a:solidFill>
                <a:latin typeface="Amazon Ember"/>
              </a:rPr>
              <a:t>AWS Wavelength</a:t>
            </a:r>
          </a:p>
        </p:txBody>
      </p:sp>
      <p:sp>
        <p:nvSpPr>
          <p:cNvPr id="9" name="TextBox 8">
            <a:extLst>
              <a:ext uri="{FF2B5EF4-FFF2-40B4-BE49-F238E27FC236}">
                <a16:creationId xmlns:a16="http://schemas.microsoft.com/office/drawing/2014/main" id="{26D9CC6E-E6AB-394A-8E58-D93A37164435}"/>
              </a:ext>
            </a:extLst>
          </p:cNvPr>
          <p:cNvSpPr txBox="1"/>
          <p:nvPr/>
        </p:nvSpPr>
        <p:spPr>
          <a:xfrm>
            <a:off x="10372264" y="3703854"/>
            <a:ext cx="1202920" cy="502573"/>
          </a:xfrm>
          <a:prstGeom prst="rect">
            <a:avLst/>
          </a:prstGeom>
          <a:noFill/>
        </p:spPr>
        <p:txBody>
          <a:bodyPr wrap="square" rtlCol="0">
            <a:spAutoFit/>
          </a:bodyPr>
          <a:lstStyle/>
          <a:p>
            <a:pPr algn="ctr" defTabSz="475408"/>
            <a:r>
              <a:rPr lang="en-US" sz="1333" b="1" dirty="0">
                <a:solidFill>
                  <a:srgbClr val="FFFFFF"/>
                </a:solidFill>
                <a:latin typeface="Amazon Ember"/>
              </a:rPr>
              <a:t>AWS Fargate</a:t>
            </a:r>
          </a:p>
        </p:txBody>
      </p:sp>
      <p:grpSp>
        <p:nvGrpSpPr>
          <p:cNvPr id="12" name="Graphic 3">
            <a:extLst>
              <a:ext uri="{FF2B5EF4-FFF2-40B4-BE49-F238E27FC236}">
                <a16:creationId xmlns:a16="http://schemas.microsoft.com/office/drawing/2014/main" id="{2CDFF088-2E2D-184E-A2ED-B3F16D97878B}"/>
              </a:ext>
            </a:extLst>
          </p:cNvPr>
          <p:cNvGrpSpPr/>
          <p:nvPr/>
        </p:nvGrpSpPr>
        <p:grpSpPr>
          <a:xfrm>
            <a:off x="8876007" y="3065568"/>
            <a:ext cx="578367" cy="578364"/>
            <a:chOff x="4333875" y="2333625"/>
            <a:chExt cx="476250" cy="476250"/>
          </a:xfrm>
          <a:solidFill>
            <a:schemeClr val="accent1"/>
          </a:solidFill>
        </p:grpSpPr>
        <p:sp>
          <p:nvSpPr>
            <p:cNvPr id="13" name="Freeform: Shape 17">
              <a:extLst>
                <a:ext uri="{FF2B5EF4-FFF2-40B4-BE49-F238E27FC236}">
                  <a16:creationId xmlns:a16="http://schemas.microsoft.com/office/drawing/2014/main" id="{4BE32603-6377-0C42-ACB2-9494892B3A7A}"/>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14" name="Freeform: Shape 18">
              <a:extLst>
                <a:ext uri="{FF2B5EF4-FFF2-40B4-BE49-F238E27FC236}">
                  <a16:creationId xmlns:a16="http://schemas.microsoft.com/office/drawing/2014/main" id="{351ACC09-A724-7C42-A1BA-B32A875BB906}"/>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15" name="Freeform: Shape 20">
              <a:extLst>
                <a:ext uri="{FF2B5EF4-FFF2-40B4-BE49-F238E27FC236}">
                  <a16:creationId xmlns:a16="http://schemas.microsoft.com/office/drawing/2014/main" id="{2532DAC1-428C-5145-A5B1-5636B81AFEC3}"/>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pPr defTabSz="475408"/>
              <a:endParaRPr lang="en-US" sz="2447" dirty="0">
                <a:solidFill>
                  <a:srgbClr val="1D516C"/>
                </a:solidFill>
                <a:latin typeface="Arial"/>
              </a:endParaRPr>
            </a:p>
          </p:txBody>
        </p:sp>
      </p:grpSp>
      <p:grpSp>
        <p:nvGrpSpPr>
          <p:cNvPr id="23" name="Group 15">
            <a:extLst>
              <a:ext uri="{FF2B5EF4-FFF2-40B4-BE49-F238E27FC236}">
                <a16:creationId xmlns:a16="http://schemas.microsoft.com/office/drawing/2014/main" id="{556AFE45-A6AB-AE41-9C9C-F8B299E2A9D2}"/>
              </a:ext>
            </a:extLst>
          </p:cNvPr>
          <p:cNvGrpSpPr>
            <a:grpSpLocks noChangeAspect="1"/>
          </p:cNvGrpSpPr>
          <p:nvPr/>
        </p:nvGrpSpPr>
        <p:grpSpPr bwMode="auto">
          <a:xfrm>
            <a:off x="7290250" y="1365288"/>
            <a:ext cx="494873" cy="552667"/>
            <a:chOff x="2104" y="682"/>
            <a:chExt cx="411" cy="459"/>
          </a:xfrm>
        </p:grpSpPr>
        <p:sp>
          <p:nvSpPr>
            <p:cNvPr id="24" name="Freeform 16">
              <a:extLst>
                <a:ext uri="{FF2B5EF4-FFF2-40B4-BE49-F238E27FC236}">
                  <a16:creationId xmlns:a16="http://schemas.microsoft.com/office/drawing/2014/main" id="{613301E2-06D7-094B-B102-8C6848EC38DC}"/>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75408"/>
              <a:endParaRPr lang="en-US" sz="2996">
                <a:solidFill>
                  <a:srgbClr val="1D516C"/>
                </a:solidFill>
                <a:latin typeface="Arial"/>
              </a:endParaRPr>
            </a:p>
          </p:txBody>
        </p:sp>
        <p:sp>
          <p:nvSpPr>
            <p:cNvPr id="25" name="Freeform 17">
              <a:extLst>
                <a:ext uri="{FF2B5EF4-FFF2-40B4-BE49-F238E27FC236}">
                  <a16:creationId xmlns:a16="http://schemas.microsoft.com/office/drawing/2014/main" id="{A7AB9006-4DF1-9744-9143-72C59672C0E8}"/>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75408"/>
              <a:endParaRPr lang="en-US" sz="2996">
                <a:solidFill>
                  <a:srgbClr val="1D516C"/>
                </a:solidFill>
                <a:latin typeface="Arial"/>
              </a:endParaRPr>
            </a:p>
          </p:txBody>
        </p:sp>
      </p:grpSp>
      <p:grpSp>
        <p:nvGrpSpPr>
          <p:cNvPr id="26" name="Graphic 45">
            <a:extLst>
              <a:ext uri="{FF2B5EF4-FFF2-40B4-BE49-F238E27FC236}">
                <a16:creationId xmlns:a16="http://schemas.microsoft.com/office/drawing/2014/main" id="{E32CB406-210A-344D-9846-B74EBB2E10B0}"/>
              </a:ext>
            </a:extLst>
          </p:cNvPr>
          <p:cNvGrpSpPr/>
          <p:nvPr/>
        </p:nvGrpSpPr>
        <p:grpSpPr>
          <a:xfrm>
            <a:off x="10703199" y="3099429"/>
            <a:ext cx="546304" cy="546304"/>
            <a:chOff x="4495265" y="657669"/>
            <a:chExt cx="529661" cy="529661"/>
          </a:xfrm>
          <a:solidFill>
            <a:schemeClr val="accent1"/>
          </a:solidFill>
        </p:grpSpPr>
        <p:sp>
          <p:nvSpPr>
            <p:cNvPr id="27" name="Freeform: Shape 42">
              <a:extLst>
                <a:ext uri="{FF2B5EF4-FFF2-40B4-BE49-F238E27FC236}">
                  <a16:creationId xmlns:a16="http://schemas.microsoft.com/office/drawing/2014/main" id="{6E9CEAA1-8176-004F-B8C4-88B82AF48ED8}"/>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28" name="Freeform: Shape 43">
              <a:extLst>
                <a:ext uri="{FF2B5EF4-FFF2-40B4-BE49-F238E27FC236}">
                  <a16:creationId xmlns:a16="http://schemas.microsoft.com/office/drawing/2014/main" id="{6763C0F8-588F-DC40-9B89-FA848D165C04}"/>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29" name="Freeform: Shape 44">
              <a:extLst>
                <a:ext uri="{FF2B5EF4-FFF2-40B4-BE49-F238E27FC236}">
                  <a16:creationId xmlns:a16="http://schemas.microsoft.com/office/drawing/2014/main" id="{6225E82B-C823-8F40-BB08-DF6606744D07}"/>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pPr defTabSz="475408"/>
              <a:endParaRPr lang="en-US" sz="2447" dirty="0">
                <a:solidFill>
                  <a:srgbClr val="1D516C"/>
                </a:solidFill>
                <a:latin typeface="Arial"/>
              </a:endParaRPr>
            </a:p>
          </p:txBody>
        </p:sp>
      </p:grpSp>
      <p:sp>
        <p:nvSpPr>
          <p:cNvPr id="49" name="TextBox 48">
            <a:extLst>
              <a:ext uri="{FF2B5EF4-FFF2-40B4-BE49-F238E27FC236}">
                <a16:creationId xmlns:a16="http://schemas.microsoft.com/office/drawing/2014/main" id="{CA7CEBA4-6B22-44DE-9DDF-EB85073F7DE1}"/>
              </a:ext>
            </a:extLst>
          </p:cNvPr>
          <p:cNvSpPr txBox="1"/>
          <p:nvPr/>
        </p:nvSpPr>
        <p:spPr>
          <a:xfrm>
            <a:off x="5092439" y="5320128"/>
            <a:ext cx="1382110" cy="348878"/>
          </a:xfrm>
          <a:prstGeom prst="rect">
            <a:avLst/>
          </a:prstGeom>
          <a:noFill/>
        </p:spPr>
        <p:txBody>
          <a:bodyPr wrap="none" rtlCol="0">
            <a:spAutoFit/>
          </a:bodyPr>
          <a:lstStyle/>
          <a:p>
            <a:pPr algn="l"/>
            <a:r>
              <a:rPr lang="en-US" sz="1667" dirty="0">
                <a:latin typeface="Amazon Ember" panose="020B0603020204020204" pitchFamily="34" charset="0"/>
                <a:ea typeface="Amazon Ember" panose="020B0603020204020204" pitchFamily="34" charset="0"/>
                <a:cs typeface="Amazon Ember" panose="020B0603020204020204" pitchFamily="34" charset="0"/>
              </a:rPr>
              <a:t>on-premises</a:t>
            </a:r>
          </a:p>
        </p:txBody>
      </p:sp>
      <p:sp>
        <p:nvSpPr>
          <p:cNvPr id="50" name="TextBox 49">
            <a:extLst>
              <a:ext uri="{FF2B5EF4-FFF2-40B4-BE49-F238E27FC236}">
                <a16:creationId xmlns:a16="http://schemas.microsoft.com/office/drawing/2014/main" id="{5A7474B6-9C8F-441C-A9A9-958D3E6E708D}"/>
              </a:ext>
            </a:extLst>
          </p:cNvPr>
          <p:cNvSpPr txBox="1"/>
          <p:nvPr/>
        </p:nvSpPr>
        <p:spPr>
          <a:xfrm>
            <a:off x="9847324" y="5354532"/>
            <a:ext cx="2278188" cy="348878"/>
          </a:xfrm>
          <a:prstGeom prst="rect">
            <a:avLst/>
          </a:prstGeom>
          <a:noFill/>
        </p:spPr>
        <p:txBody>
          <a:bodyPr wrap="none" rtlCol="0">
            <a:spAutoFit/>
          </a:bodyPr>
          <a:lstStyle/>
          <a:p>
            <a:pPr algn="l"/>
            <a:r>
              <a:rPr lang="en-US" sz="1667" dirty="0">
                <a:latin typeface="Amazon Ember" panose="020B0603020204020204" pitchFamily="34" charset="0"/>
                <a:ea typeface="Amazon Ember" panose="020B0603020204020204" pitchFamily="34" charset="0"/>
                <a:cs typeface="Amazon Ember" panose="020B0603020204020204" pitchFamily="34" charset="0"/>
              </a:rPr>
              <a:t>Managed in the cloud</a:t>
            </a:r>
          </a:p>
        </p:txBody>
      </p:sp>
      <p:sp>
        <p:nvSpPr>
          <p:cNvPr id="51" name="TextBox 50">
            <a:extLst>
              <a:ext uri="{FF2B5EF4-FFF2-40B4-BE49-F238E27FC236}">
                <a16:creationId xmlns:a16="http://schemas.microsoft.com/office/drawing/2014/main" id="{9D456450-3A42-43FF-BF9F-70346CA470D3}"/>
              </a:ext>
            </a:extLst>
          </p:cNvPr>
          <p:cNvSpPr txBox="1"/>
          <p:nvPr/>
        </p:nvSpPr>
        <p:spPr>
          <a:xfrm>
            <a:off x="6716595" y="3819243"/>
            <a:ext cx="1606080" cy="502573"/>
          </a:xfrm>
          <a:prstGeom prst="rect">
            <a:avLst/>
          </a:prstGeom>
          <a:noFill/>
        </p:spPr>
        <p:txBody>
          <a:bodyPr wrap="square" rtlCol="0">
            <a:spAutoFit/>
          </a:bodyPr>
          <a:lstStyle/>
          <a:p>
            <a:pPr algn="ctr" defTabSz="475408"/>
            <a:r>
              <a:rPr lang="en-US" sz="1333" b="1" dirty="0">
                <a:solidFill>
                  <a:srgbClr val="FFFFFF"/>
                </a:solidFill>
                <a:latin typeface="Amazon Ember"/>
              </a:rPr>
              <a:t>    VMware Cloud</a:t>
            </a:r>
          </a:p>
          <a:p>
            <a:pPr algn="ctr" defTabSz="475408"/>
            <a:r>
              <a:rPr lang="en-US" sz="1333" b="1" dirty="0">
                <a:solidFill>
                  <a:srgbClr val="FFFFFF"/>
                </a:solidFill>
                <a:latin typeface="Amazon Ember"/>
              </a:rPr>
              <a:t> on AWS</a:t>
            </a:r>
          </a:p>
        </p:txBody>
      </p:sp>
      <p:grpSp>
        <p:nvGrpSpPr>
          <p:cNvPr id="52" name="Graphic 3">
            <a:extLst>
              <a:ext uri="{FF2B5EF4-FFF2-40B4-BE49-F238E27FC236}">
                <a16:creationId xmlns:a16="http://schemas.microsoft.com/office/drawing/2014/main" id="{A8EC94E4-ED4C-424F-9253-4317E185EC02}"/>
              </a:ext>
            </a:extLst>
          </p:cNvPr>
          <p:cNvGrpSpPr/>
          <p:nvPr/>
        </p:nvGrpSpPr>
        <p:grpSpPr>
          <a:xfrm>
            <a:off x="5689628" y="3074699"/>
            <a:ext cx="578367" cy="578364"/>
            <a:chOff x="4333875" y="2333625"/>
            <a:chExt cx="476250" cy="476250"/>
          </a:xfrm>
          <a:solidFill>
            <a:schemeClr val="accent1"/>
          </a:solidFill>
        </p:grpSpPr>
        <p:sp>
          <p:nvSpPr>
            <p:cNvPr id="53" name="Freeform: Shape 17">
              <a:extLst>
                <a:ext uri="{FF2B5EF4-FFF2-40B4-BE49-F238E27FC236}">
                  <a16:creationId xmlns:a16="http://schemas.microsoft.com/office/drawing/2014/main" id="{8991CE58-6B94-4B21-B2F2-399738344963}"/>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54" name="Freeform: Shape 18">
              <a:extLst>
                <a:ext uri="{FF2B5EF4-FFF2-40B4-BE49-F238E27FC236}">
                  <a16:creationId xmlns:a16="http://schemas.microsoft.com/office/drawing/2014/main" id="{BEA7AF7F-2ED5-4D5D-B15E-AC9A008C798B}"/>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pPr defTabSz="475408"/>
              <a:endParaRPr lang="en-US" sz="2447">
                <a:solidFill>
                  <a:srgbClr val="1D516C"/>
                </a:solidFill>
                <a:latin typeface="Arial"/>
              </a:endParaRPr>
            </a:p>
          </p:txBody>
        </p:sp>
        <p:sp>
          <p:nvSpPr>
            <p:cNvPr id="55" name="Freeform: Shape 20">
              <a:extLst>
                <a:ext uri="{FF2B5EF4-FFF2-40B4-BE49-F238E27FC236}">
                  <a16:creationId xmlns:a16="http://schemas.microsoft.com/office/drawing/2014/main" id="{114C6C92-D0C6-43D6-93A4-270874BC943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pPr defTabSz="475408"/>
              <a:endParaRPr lang="en-US" sz="2447" dirty="0">
                <a:solidFill>
                  <a:srgbClr val="1D516C"/>
                </a:solidFill>
                <a:latin typeface="Arial"/>
              </a:endParaRPr>
            </a:p>
          </p:txBody>
        </p:sp>
      </p:grpSp>
      <p:sp>
        <p:nvSpPr>
          <p:cNvPr id="56" name="Rectangle 55">
            <a:extLst>
              <a:ext uri="{FF2B5EF4-FFF2-40B4-BE49-F238E27FC236}">
                <a16:creationId xmlns:a16="http://schemas.microsoft.com/office/drawing/2014/main" id="{A88908D1-D217-4E07-ADD8-A0E29521EBED}"/>
              </a:ext>
            </a:extLst>
          </p:cNvPr>
          <p:cNvSpPr/>
          <p:nvPr/>
        </p:nvSpPr>
        <p:spPr bwMode="auto">
          <a:xfrm>
            <a:off x="6942589" y="2919279"/>
            <a:ext cx="1359763" cy="1706590"/>
          </a:xfrm>
          <a:prstGeom prst="rect">
            <a:avLst/>
          </a:prstGeom>
          <a:noFill/>
          <a:ln w="25400">
            <a:solidFill>
              <a:schemeClr val="tx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CFA820F0-37F4-404A-9FC5-38CAF513BAAD}"/>
              </a:ext>
            </a:extLst>
          </p:cNvPr>
          <p:cNvSpPr/>
          <p:nvPr/>
        </p:nvSpPr>
        <p:spPr bwMode="auto">
          <a:xfrm>
            <a:off x="8568993" y="2907760"/>
            <a:ext cx="1359763" cy="1706590"/>
          </a:xfrm>
          <a:prstGeom prst="rect">
            <a:avLst/>
          </a:prstGeom>
          <a:noFill/>
          <a:ln w="25400">
            <a:solidFill>
              <a:schemeClr val="tx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34F0051E-A6FE-4197-AB01-C61A48EB6BAA}"/>
              </a:ext>
            </a:extLst>
          </p:cNvPr>
          <p:cNvSpPr/>
          <p:nvPr/>
        </p:nvSpPr>
        <p:spPr bwMode="auto">
          <a:xfrm>
            <a:off x="10264365" y="2903543"/>
            <a:ext cx="1359763" cy="1706590"/>
          </a:xfrm>
          <a:prstGeom prst="rect">
            <a:avLst/>
          </a:prstGeom>
          <a:noFill/>
          <a:ln w="25400">
            <a:solidFill>
              <a:schemeClr val="tx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65" name="Connector: Elbow 64">
            <a:extLst>
              <a:ext uri="{FF2B5EF4-FFF2-40B4-BE49-F238E27FC236}">
                <a16:creationId xmlns:a16="http://schemas.microsoft.com/office/drawing/2014/main" id="{13A8699B-C505-41C5-AE59-B2336DEB97F0}"/>
              </a:ext>
            </a:extLst>
          </p:cNvPr>
          <p:cNvCxnSpPr>
            <a:cxnSpLocks/>
          </p:cNvCxnSpPr>
          <p:nvPr/>
        </p:nvCxnSpPr>
        <p:spPr>
          <a:xfrm rot="5400000">
            <a:off x="8847370" y="2490345"/>
            <a:ext cx="803009"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Connector: Elbow 67">
            <a:extLst>
              <a:ext uri="{FF2B5EF4-FFF2-40B4-BE49-F238E27FC236}">
                <a16:creationId xmlns:a16="http://schemas.microsoft.com/office/drawing/2014/main" id="{2709CDEF-8494-44B0-98F1-BD8503C8B6C8}"/>
              </a:ext>
            </a:extLst>
          </p:cNvPr>
          <p:cNvCxnSpPr>
            <a:cxnSpLocks/>
          </p:cNvCxnSpPr>
          <p:nvPr/>
        </p:nvCxnSpPr>
        <p:spPr>
          <a:xfrm>
            <a:off x="9017550" y="2102206"/>
            <a:ext cx="2000191" cy="803466"/>
          </a:xfrm>
          <a:prstGeom prst="bentConnector3">
            <a:avLst>
              <a:gd name="adj1" fmla="val 9978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Connector: Elbow 75">
            <a:extLst>
              <a:ext uri="{FF2B5EF4-FFF2-40B4-BE49-F238E27FC236}">
                <a16:creationId xmlns:a16="http://schemas.microsoft.com/office/drawing/2014/main" id="{F9B282BB-5FE9-4382-A784-E7BAFE60498E}"/>
              </a:ext>
            </a:extLst>
          </p:cNvPr>
          <p:cNvCxnSpPr>
            <a:cxnSpLocks/>
          </p:cNvCxnSpPr>
          <p:nvPr/>
        </p:nvCxnSpPr>
        <p:spPr>
          <a:xfrm rot="10800000" flipV="1">
            <a:off x="7585566" y="2103575"/>
            <a:ext cx="1925554" cy="798202"/>
          </a:xfrm>
          <a:prstGeom prst="bentConnector3">
            <a:avLst>
              <a:gd name="adj1" fmla="val 99916"/>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C7EA255C-40E4-49E1-938D-33EF7AD860EA}"/>
              </a:ext>
            </a:extLst>
          </p:cNvPr>
          <p:cNvSpPr txBox="1"/>
          <p:nvPr/>
        </p:nvSpPr>
        <p:spPr>
          <a:xfrm>
            <a:off x="3827354" y="3725205"/>
            <a:ext cx="1417490" cy="1041375"/>
          </a:xfrm>
          <a:prstGeom prst="rect">
            <a:avLst/>
          </a:prstGeom>
          <a:noFill/>
        </p:spPr>
        <p:txBody>
          <a:bodyPr wrap="square" rtlCol="0">
            <a:spAutoFit/>
          </a:bodyPr>
          <a:lstStyle/>
          <a:p>
            <a:pPr algn="ctr" defTabSz="475408"/>
            <a:r>
              <a:rPr lang="en-US" sz="1333" b="1" dirty="0">
                <a:solidFill>
                  <a:srgbClr val="FFFFFF"/>
                </a:solidFill>
                <a:latin typeface="Amazon Ember"/>
              </a:rPr>
              <a:t>On-premises</a:t>
            </a:r>
          </a:p>
          <a:p>
            <a:pPr algn="ctr" defTabSz="475408"/>
            <a:r>
              <a:rPr lang="en-US" sz="1167" dirty="0">
                <a:solidFill>
                  <a:srgbClr val="FFFFFF"/>
                </a:solidFill>
                <a:latin typeface="Amazon Ember"/>
              </a:rPr>
              <a:t>customer-owned Virtual Machines, bare metal servers</a:t>
            </a:r>
          </a:p>
          <a:p>
            <a:pPr algn="ctr" defTabSz="475408"/>
            <a:endParaRPr lang="en-US" sz="1333" dirty="0">
              <a:solidFill>
                <a:srgbClr val="FFFFFF"/>
              </a:solidFill>
              <a:latin typeface="Amazon Ember"/>
            </a:endParaRPr>
          </a:p>
        </p:txBody>
      </p:sp>
      <p:sp>
        <p:nvSpPr>
          <p:cNvPr id="61" name="Rectangle 60">
            <a:extLst>
              <a:ext uri="{FF2B5EF4-FFF2-40B4-BE49-F238E27FC236}">
                <a16:creationId xmlns:a16="http://schemas.microsoft.com/office/drawing/2014/main" id="{16FE5544-490F-4FD8-A437-5B5B7EB5D4C6}"/>
              </a:ext>
            </a:extLst>
          </p:cNvPr>
          <p:cNvSpPr/>
          <p:nvPr/>
        </p:nvSpPr>
        <p:spPr bwMode="auto">
          <a:xfrm>
            <a:off x="3830821" y="2914016"/>
            <a:ext cx="1359763" cy="1706590"/>
          </a:xfrm>
          <a:prstGeom prst="rect">
            <a:avLst/>
          </a:prstGeom>
          <a:noFill/>
          <a:ln w="25400">
            <a:solidFill>
              <a:srgbClr val="4F81BD"/>
            </a:solidFill>
            <a:prstDash val="sysDash"/>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62" name="Connector: Elbow 61">
            <a:extLst>
              <a:ext uri="{FF2B5EF4-FFF2-40B4-BE49-F238E27FC236}">
                <a16:creationId xmlns:a16="http://schemas.microsoft.com/office/drawing/2014/main" id="{31B03C22-2BA5-4BC1-97AE-9D47AC5FDAE4}"/>
              </a:ext>
            </a:extLst>
          </p:cNvPr>
          <p:cNvCxnSpPr>
            <a:cxnSpLocks/>
          </p:cNvCxnSpPr>
          <p:nvPr/>
        </p:nvCxnSpPr>
        <p:spPr>
          <a:xfrm rot="10800000" flipV="1">
            <a:off x="5988336" y="2101544"/>
            <a:ext cx="1979549" cy="793988"/>
          </a:xfrm>
          <a:prstGeom prst="bentConnector3">
            <a:avLst>
              <a:gd name="adj1" fmla="val 9986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E19CDADB-64FD-CE44-AC86-27B91C8FEBF8}"/>
              </a:ext>
            </a:extLst>
          </p:cNvPr>
          <p:cNvCxnSpPr>
            <a:cxnSpLocks/>
          </p:cNvCxnSpPr>
          <p:nvPr/>
        </p:nvCxnSpPr>
        <p:spPr>
          <a:xfrm>
            <a:off x="3964215" y="5307464"/>
            <a:ext cx="772549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4" name="Content Placeholder 2">
            <a:extLst>
              <a:ext uri="{FF2B5EF4-FFF2-40B4-BE49-F238E27FC236}">
                <a16:creationId xmlns:a16="http://schemas.microsoft.com/office/drawing/2014/main" id="{26ED0410-0781-534E-AF2C-8A86C11D4C9D}"/>
              </a:ext>
            </a:extLst>
          </p:cNvPr>
          <p:cNvSpPr txBox="1">
            <a:spLocks/>
          </p:cNvSpPr>
          <p:nvPr/>
        </p:nvSpPr>
        <p:spPr>
          <a:xfrm>
            <a:off x="468469" y="1293548"/>
            <a:ext cx="3061143" cy="473856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475408"/>
            <a:r>
              <a:rPr lang="en-US" sz="1600" dirty="0">
                <a:solidFill>
                  <a:schemeClr val="accent1"/>
                </a:solidFill>
                <a:latin typeface="Amazon Ember"/>
              </a:rPr>
              <a:t>Fully managed cloud control plane</a:t>
            </a:r>
          </a:p>
          <a:p>
            <a:pPr defTabSz="475408"/>
            <a:r>
              <a:rPr lang="en-US" sz="1400" dirty="0">
                <a:latin typeface="Amazon Ember"/>
              </a:rPr>
              <a:t>No need to run, update,</a:t>
            </a:r>
            <a:br>
              <a:rPr lang="en-US" sz="1400" dirty="0">
                <a:latin typeface="Amazon Ember"/>
              </a:rPr>
            </a:br>
            <a:r>
              <a:rPr lang="en-US" sz="1400" dirty="0">
                <a:latin typeface="Amazon Ember"/>
              </a:rPr>
              <a:t>or maintain container orchestrators on-premises</a:t>
            </a:r>
          </a:p>
          <a:p>
            <a:pPr defTabSz="475408"/>
            <a:endParaRPr lang="en-US" sz="1400" dirty="0">
              <a:latin typeface="Amazon Ember"/>
            </a:endParaRPr>
          </a:p>
          <a:p>
            <a:pPr defTabSz="475408"/>
            <a:r>
              <a:rPr lang="en-US" sz="1600" dirty="0">
                <a:solidFill>
                  <a:schemeClr val="accent1"/>
                </a:solidFill>
                <a:latin typeface="Amazon Ember"/>
              </a:rPr>
              <a:t>Consistent tooling and governance</a:t>
            </a:r>
          </a:p>
          <a:p>
            <a:pPr defTabSz="475408"/>
            <a:r>
              <a:rPr lang="en-US" sz="1400" dirty="0">
                <a:latin typeface="Amazon Ember"/>
              </a:rPr>
              <a:t>Use the same tools and APIs </a:t>
            </a:r>
          </a:p>
          <a:p>
            <a:pPr defTabSz="475408"/>
            <a:r>
              <a:rPr lang="en-US" sz="1400" dirty="0">
                <a:latin typeface="Amazon Ember"/>
              </a:rPr>
              <a:t>for all container-based applications regardless of operating environment</a:t>
            </a:r>
          </a:p>
          <a:p>
            <a:pPr defTabSz="475408"/>
            <a:endParaRPr lang="en-US" sz="1400" dirty="0">
              <a:latin typeface="Amazon Ember"/>
            </a:endParaRPr>
          </a:p>
          <a:p>
            <a:pPr defTabSz="475408"/>
            <a:r>
              <a:rPr lang="en-US" sz="1600" dirty="0">
                <a:solidFill>
                  <a:schemeClr val="accent1"/>
                </a:solidFill>
                <a:latin typeface="Amazon Ember"/>
              </a:rPr>
              <a:t>Manage your hybrid footprint</a:t>
            </a:r>
          </a:p>
          <a:p>
            <a:pPr defTabSz="475408"/>
            <a:r>
              <a:rPr lang="en-US" sz="1400" dirty="0">
                <a:latin typeface="Amazon Ember"/>
              </a:rPr>
              <a:t>Run applications in</a:t>
            </a:r>
            <a:br>
              <a:rPr lang="en-US" sz="1400" dirty="0">
                <a:latin typeface="Amazon Ember"/>
              </a:rPr>
            </a:br>
            <a:r>
              <a:rPr lang="en-US" sz="1400" dirty="0">
                <a:latin typeface="Amazon Ember"/>
              </a:rPr>
              <a:t>on-premises environments and easily expand to cloud when you're ready</a:t>
            </a:r>
          </a:p>
          <a:p>
            <a:pPr defTabSz="475408"/>
            <a:endParaRPr lang="en-US" sz="1400" dirty="0">
              <a:latin typeface="Amazon Ember"/>
            </a:endParaRPr>
          </a:p>
        </p:txBody>
      </p:sp>
      <p:sp>
        <p:nvSpPr>
          <p:cNvPr id="46" name="Title 3">
            <a:extLst>
              <a:ext uri="{FF2B5EF4-FFF2-40B4-BE49-F238E27FC236}">
                <a16:creationId xmlns:a16="http://schemas.microsoft.com/office/drawing/2014/main" id="{2253F3F6-4D1E-4698-B748-12F9356FB0AF}"/>
              </a:ext>
            </a:extLst>
          </p:cNvPr>
          <p:cNvSpPr txBox="1">
            <a:spLocks/>
          </p:cNvSpPr>
          <p:nvPr/>
        </p:nvSpPr>
        <p:spPr>
          <a:xfrm>
            <a:off x="464820" y="256184"/>
            <a:ext cx="11262360" cy="75343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ECS Anywhere</a:t>
            </a:r>
            <a:r>
              <a:rPr lang="en-US" sz="3167"/>
              <a:t>: Game-changer</a:t>
            </a:r>
            <a:endParaRPr lang="en-US" sz="3167" dirty="0"/>
          </a:p>
        </p:txBody>
      </p:sp>
      <p:pic>
        <p:nvPicPr>
          <p:cNvPr id="42" name="Graphic 41">
            <a:extLst>
              <a:ext uri="{FF2B5EF4-FFF2-40B4-BE49-F238E27FC236}">
                <a16:creationId xmlns:a16="http://schemas.microsoft.com/office/drawing/2014/main" id="{34FF252D-B531-CA44-8F93-7B1E36B882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5685" y="3039254"/>
            <a:ext cx="623578" cy="623578"/>
          </a:xfrm>
          <a:prstGeom prst="rect">
            <a:avLst/>
          </a:prstGeom>
        </p:spPr>
      </p:pic>
      <p:pic>
        <p:nvPicPr>
          <p:cNvPr id="36" name="Graphic 7">
            <a:extLst>
              <a:ext uri="{FF2B5EF4-FFF2-40B4-BE49-F238E27FC236}">
                <a16:creationId xmlns:a16="http://schemas.microsoft.com/office/drawing/2014/main" id="{545FD427-E450-A344-B2DB-11867FE27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433" y="3066023"/>
            <a:ext cx="63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Connector: Elbow 61">
            <a:extLst>
              <a:ext uri="{FF2B5EF4-FFF2-40B4-BE49-F238E27FC236}">
                <a16:creationId xmlns:a16="http://schemas.microsoft.com/office/drawing/2014/main" id="{D9719EC1-D58A-7B45-93BB-07D54A36B715}"/>
              </a:ext>
            </a:extLst>
          </p:cNvPr>
          <p:cNvCxnSpPr>
            <a:cxnSpLocks/>
          </p:cNvCxnSpPr>
          <p:nvPr/>
        </p:nvCxnSpPr>
        <p:spPr>
          <a:xfrm rot="10800000" flipV="1">
            <a:off x="4420371" y="2101544"/>
            <a:ext cx="1979549" cy="793988"/>
          </a:xfrm>
          <a:prstGeom prst="bentConnector3">
            <a:avLst>
              <a:gd name="adj1" fmla="val 99867"/>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32DB10DC-9B37-4F4C-B70E-A32D7CD0CA1D}"/>
              </a:ext>
            </a:extLst>
          </p:cNvPr>
          <p:cNvSpPr txBox="1"/>
          <p:nvPr/>
        </p:nvSpPr>
        <p:spPr>
          <a:xfrm>
            <a:off x="5255785" y="3832231"/>
            <a:ext cx="1606080" cy="656655"/>
          </a:xfrm>
          <a:prstGeom prst="rect">
            <a:avLst/>
          </a:prstGeom>
          <a:noFill/>
        </p:spPr>
        <p:txBody>
          <a:bodyPr wrap="square" rtlCol="0">
            <a:spAutoFit/>
          </a:bodyPr>
          <a:lstStyle/>
          <a:p>
            <a:pPr algn="ctr" defTabSz="475408"/>
            <a:r>
              <a:rPr lang="en-US" sz="1333" b="1" dirty="0">
                <a:solidFill>
                  <a:srgbClr val="FFFFFF"/>
                </a:solidFill>
                <a:latin typeface="Amazon Ember"/>
              </a:rPr>
              <a:t>Amazon EC2</a:t>
            </a:r>
          </a:p>
          <a:p>
            <a:pPr algn="ctr" defTabSz="475408"/>
            <a:r>
              <a:rPr lang="en-US" sz="1167" dirty="0">
                <a:solidFill>
                  <a:srgbClr val="FFFFFF"/>
                </a:solidFill>
                <a:latin typeface="Amazon Ember"/>
              </a:rPr>
              <a:t>in</a:t>
            </a:r>
          </a:p>
          <a:p>
            <a:pPr algn="ctr" defTabSz="475408"/>
            <a:r>
              <a:rPr lang="en-US" sz="1167" dirty="0">
                <a:solidFill>
                  <a:srgbClr val="FFFFFF"/>
                </a:solidFill>
                <a:latin typeface="Amazon Ember"/>
              </a:rPr>
              <a:t>AWS Outposts</a:t>
            </a:r>
          </a:p>
        </p:txBody>
      </p:sp>
      <p:sp>
        <p:nvSpPr>
          <p:cNvPr id="40" name="Rectangle 39">
            <a:extLst>
              <a:ext uri="{FF2B5EF4-FFF2-40B4-BE49-F238E27FC236}">
                <a16:creationId xmlns:a16="http://schemas.microsoft.com/office/drawing/2014/main" id="{59CB58CA-92A5-264F-965C-C85C7D19026D}"/>
              </a:ext>
            </a:extLst>
          </p:cNvPr>
          <p:cNvSpPr/>
          <p:nvPr/>
        </p:nvSpPr>
        <p:spPr bwMode="auto">
          <a:xfrm>
            <a:off x="5363849" y="2932268"/>
            <a:ext cx="1359763" cy="1706590"/>
          </a:xfrm>
          <a:prstGeom prst="rect">
            <a:avLst/>
          </a:prstGeom>
          <a:noFill/>
          <a:ln w="25400">
            <a:solidFill>
              <a:schemeClr val="tx1"/>
            </a:solid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9872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a:extLst>
              <a:ext uri="{FF2B5EF4-FFF2-40B4-BE49-F238E27FC236}">
                <a16:creationId xmlns:a16="http://schemas.microsoft.com/office/drawing/2014/main" id="{13C89DE6-3D8C-4EBF-A44C-747F977AB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0577" y="4893073"/>
            <a:ext cx="473335" cy="473335"/>
          </a:xfrm>
          <a:prstGeom prst="rect">
            <a:avLst/>
          </a:prstGeom>
        </p:spPr>
      </p:pic>
      <p:sp>
        <p:nvSpPr>
          <p:cNvPr id="9" name="Title 8"/>
          <p:cNvSpPr>
            <a:spLocks noGrp="1"/>
          </p:cNvSpPr>
          <p:nvPr>
            <p:ph type="title"/>
          </p:nvPr>
        </p:nvSpPr>
        <p:spPr>
          <a:xfrm>
            <a:off x="457199" y="153248"/>
            <a:ext cx="11262360" cy="753435"/>
          </a:xfrm>
        </p:spPr>
        <p:txBody>
          <a:bodyPr/>
          <a:lstStyle/>
          <a:p>
            <a:r>
              <a:rPr lang="en-US" dirty="0"/>
              <a:t>Amazon ECS Anywhere—how it works</a:t>
            </a:r>
          </a:p>
        </p:txBody>
      </p:sp>
      <p:pic>
        <p:nvPicPr>
          <p:cNvPr id="34" name="Graphic 33">
            <a:extLst>
              <a:ext uri="{FF2B5EF4-FFF2-40B4-BE49-F238E27FC236}">
                <a16:creationId xmlns:a16="http://schemas.microsoft.com/office/drawing/2014/main" id="{1278BD9E-4FB2-46F3-94B7-B6B8D8B4A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6109" y="1061109"/>
            <a:ext cx="386243" cy="386243"/>
          </a:xfrm>
          <a:prstGeom prst="rect">
            <a:avLst/>
          </a:prstGeom>
        </p:spPr>
      </p:pic>
      <p:sp>
        <p:nvSpPr>
          <p:cNvPr id="35" name="Rectangle 34">
            <a:extLst>
              <a:ext uri="{FF2B5EF4-FFF2-40B4-BE49-F238E27FC236}">
                <a16:creationId xmlns:a16="http://schemas.microsoft.com/office/drawing/2014/main" id="{2B2EFB04-216A-47FF-8616-4C6629FC6922}"/>
              </a:ext>
            </a:extLst>
          </p:cNvPr>
          <p:cNvSpPr/>
          <p:nvPr/>
        </p:nvSpPr>
        <p:spPr>
          <a:xfrm>
            <a:off x="457729" y="1051342"/>
            <a:ext cx="7259033" cy="5029200"/>
          </a:xfrm>
          <a:prstGeom prst="rect">
            <a:avLst/>
          </a:prstGeom>
          <a:noFill/>
          <a:ln w="12700" cap="flat" cmpd="sng" algn="ctr">
            <a:solidFill>
              <a:schemeClr val="tx1"/>
            </a:solidFill>
            <a:prstDash val="solid"/>
            <a:miter lim="800000"/>
          </a:ln>
          <a:effectLst/>
        </p:spPr>
        <p:txBody>
          <a:bodyPr rot="0" spcFirstLastPara="0" vertOverflow="overflow" horzOverflow="overflow" vert="horz" wrap="square" lIns="381000" tIns="114300" rIns="76200" bIns="38100" numCol="1" spcCol="0" rtlCol="0" fromWordArt="0" anchor="t" anchorCtr="0" forceAA="0" compatLnSpc="1">
            <a:prstTxWarp prst="textNoShape">
              <a:avLst/>
            </a:prstTxWarp>
            <a:noAutofit/>
          </a:bodyPr>
          <a:lstStyle/>
          <a:p>
            <a:pPr indent="96569" defTabSz="761970">
              <a:defRPr/>
            </a:pPr>
            <a:r>
              <a:rPr lang="en-US" sz="1000" kern="0" dirty="0"/>
              <a:t> AWS Cloud</a:t>
            </a:r>
          </a:p>
        </p:txBody>
      </p:sp>
      <p:sp>
        <p:nvSpPr>
          <p:cNvPr id="36" name="Rectangle 35">
            <a:extLst>
              <a:ext uri="{FF2B5EF4-FFF2-40B4-BE49-F238E27FC236}">
                <a16:creationId xmlns:a16="http://schemas.microsoft.com/office/drawing/2014/main" id="{39975382-3CE6-4F9D-ADEB-8C27BE448453}"/>
              </a:ext>
            </a:extLst>
          </p:cNvPr>
          <p:cNvSpPr/>
          <p:nvPr/>
        </p:nvSpPr>
        <p:spPr>
          <a:xfrm>
            <a:off x="8173861" y="1051342"/>
            <a:ext cx="3512031" cy="5029200"/>
          </a:xfrm>
          <a:prstGeom prst="rect">
            <a:avLst/>
          </a:prstGeom>
          <a:noFill/>
          <a:ln w="12700" cap="flat" cmpd="sng" algn="ctr">
            <a:solidFill>
              <a:schemeClr val="tx1"/>
            </a:solidFill>
            <a:prstDash val="solid"/>
            <a:miter lim="800000"/>
          </a:ln>
          <a:effectLst/>
        </p:spPr>
        <p:txBody>
          <a:bodyPr rot="0" spcFirstLastPara="0" vertOverflow="overflow" horzOverflow="overflow" vert="horz" wrap="square" lIns="381000" tIns="114300" rIns="76200" bIns="38100" numCol="1" spcCol="0" rtlCol="0" fromWordArt="0" anchor="t" anchorCtr="0" forceAA="0" compatLnSpc="1">
            <a:prstTxWarp prst="textNoShape">
              <a:avLst/>
            </a:prstTxWarp>
            <a:noAutofit/>
          </a:bodyPr>
          <a:lstStyle/>
          <a:p>
            <a:pPr indent="96569" defTabSz="761970">
              <a:defRPr/>
            </a:pPr>
            <a:r>
              <a:rPr lang="en-US" sz="1000" kern="0" dirty="0"/>
              <a:t>Customer data center</a:t>
            </a:r>
          </a:p>
        </p:txBody>
      </p:sp>
      <p:sp>
        <p:nvSpPr>
          <p:cNvPr id="37" name="TextBox 36">
            <a:extLst>
              <a:ext uri="{FF2B5EF4-FFF2-40B4-BE49-F238E27FC236}">
                <a16:creationId xmlns:a16="http://schemas.microsoft.com/office/drawing/2014/main" id="{D998DE7B-7EF2-47B2-A364-A55A2C95734D}"/>
              </a:ext>
            </a:extLst>
          </p:cNvPr>
          <p:cNvSpPr txBox="1"/>
          <p:nvPr/>
        </p:nvSpPr>
        <p:spPr>
          <a:xfrm>
            <a:off x="739945" y="2022719"/>
            <a:ext cx="1214686" cy="482312"/>
          </a:xfrm>
          <a:prstGeom prst="rect">
            <a:avLst/>
          </a:prstGeom>
        </p:spPr>
        <p:txBody>
          <a:bodyPr wrap="square" lIns="0" tIns="76200" r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Amazon CloudWatch</a:t>
            </a:r>
          </a:p>
        </p:txBody>
      </p:sp>
      <p:pic>
        <p:nvPicPr>
          <p:cNvPr id="41" name="Graphic 40">
            <a:extLst>
              <a:ext uri="{FF2B5EF4-FFF2-40B4-BE49-F238E27FC236}">
                <a16:creationId xmlns:a16="http://schemas.microsoft.com/office/drawing/2014/main" id="{E91E7586-F9E2-4AC1-B329-F3AC51E9E5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0577" y="3028198"/>
            <a:ext cx="473335" cy="473335"/>
          </a:xfrm>
          <a:prstGeom prst="rect">
            <a:avLst/>
          </a:prstGeom>
        </p:spPr>
      </p:pic>
      <p:pic>
        <p:nvPicPr>
          <p:cNvPr id="43" name="Graphic 42">
            <a:extLst>
              <a:ext uri="{FF2B5EF4-FFF2-40B4-BE49-F238E27FC236}">
                <a16:creationId xmlns:a16="http://schemas.microsoft.com/office/drawing/2014/main" id="{28A56738-575E-4895-89B5-FFFA44E01B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0620" y="1541583"/>
            <a:ext cx="473335" cy="473335"/>
          </a:xfrm>
          <a:prstGeom prst="rect">
            <a:avLst/>
          </a:prstGeom>
        </p:spPr>
      </p:pic>
      <p:pic>
        <p:nvPicPr>
          <p:cNvPr id="44" name="Graphic 43">
            <a:extLst>
              <a:ext uri="{FF2B5EF4-FFF2-40B4-BE49-F238E27FC236}">
                <a16:creationId xmlns:a16="http://schemas.microsoft.com/office/drawing/2014/main" id="{4567190C-8ED3-45D9-8A54-BA5EE4BC51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14931" y="4893073"/>
            <a:ext cx="473335" cy="473335"/>
          </a:xfrm>
          <a:prstGeom prst="rect">
            <a:avLst/>
          </a:prstGeom>
        </p:spPr>
      </p:pic>
      <p:pic>
        <p:nvPicPr>
          <p:cNvPr id="46" name="Graphic 45">
            <a:extLst>
              <a:ext uri="{FF2B5EF4-FFF2-40B4-BE49-F238E27FC236}">
                <a16:creationId xmlns:a16="http://schemas.microsoft.com/office/drawing/2014/main" id="{E344A8C8-4171-431D-8FEE-3E50C1086C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75267" y="1089701"/>
            <a:ext cx="323717" cy="323717"/>
          </a:xfrm>
          <a:prstGeom prst="rect">
            <a:avLst/>
          </a:prstGeom>
        </p:spPr>
      </p:pic>
      <p:sp>
        <p:nvSpPr>
          <p:cNvPr id="53" name="TextBox 52">
            <a:extLst>
              <a:ext uri="{FF2B5EF4-FFF2-40B4-BE49-F238E27FC236}">
                <a16:creationId xmlns:a16="http://schemas.microsoft.com/office/drawing/2014/main" id="{25A89158-0A8F-4B78-AD83-5A3E7B24088C}"/>
              </a:ext>
            </a:extLst>
          </p:cNvPr>
          <p:cNvSpPr txBox="1"/>
          <p:nvPr/>
        </p:nvSpPr>
        <p:spPr>
          <a:xfrm>
            <a:off x="3479901" y="3501533"/>
            <a:ext cx="1214686" cy="482312"/>
          </a:xfrm>
          <a:prstGeom prst="rect">
            <a:avLst/>
          </a:prstGeom>
        </p:spPr>
        <p:txBody>
          <a:bodyPr wrap="square" lIns="0" tIns="76200" r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Amazon</a:t>
            </a:r>
            <a:br>
              <a:rPr lang="en-US" sz="1167" dirty="0"/>
            </a:br>
            <a:r>
              <a:rPr lang="en-US" sz="1167" dirty="0"/>
              <a:t>ECS</a:t>
            </a:r>
          </a:p>
        </p:txBody>
      </p:sp>
      <p:pic>
        <p:nvPicPr>
          <p:cNvPr id="60" name="Graphic 59">
            <a:extLst>
              <a:ext uri="{FF2B5EF4-FFF2-40B4-BE49-F238E27FC236}">
                <a16:creationId xmlns:a16="http://schemas.microsoft.com/office/drawing/2014/main" id="{945B6577-A211-4B71-B0E0-678EA70F5E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9620" y="4260613"/>
            <a:ext cx="391583" cy="391583"/>
          </a:xfrm>
          <a:prstGeom prst="rect">
            <a:avLst/>
          </a:prstGeom>
        </p:spPr>
      </p:pic>
      <p:pic>
        <p:nvPicPr>
          <p:cNvPr id="65" name="Graphic 64">
            <a:extLst>
              <a:ext uri="{FF2B5EF4-FFF2-40B4-BE49-F238E27FC236}">
                <a16:creationId xmlns:a16="http://schemas.microsoft.com/office/drawing/2014/main" id="{5B11D448-8751-4078-BBFD-F5B30C026B5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92152" y="5003651"/>
            <a:ext cx="391583" cy="391583"/>
          </a:xfrm>
          <a:prstGeom prst="rect">
            <a:avLst/>
          </a:prstGeom>
        </p:spPr>
      </p:pic>
      <p:pic>
        <p:nvPicPr>
          <p:cNvPr id="66" name="Graphic 65">
            <a:extLst>
              <a:ext uri="{FF2B5EF4-FFF2-40B4-BE49-F238E27FC236}">
                <a16:creationId xmlns:a16="http://schemas.microsoft.com/office/drawing/2014/main" id="{A3B5BE21-DD6F-4547-BDBD-2FC6A1D61DC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593659" y="5003651"/>
            <a:ext cx="391583" cy="391583"/>
          </a:xfrm>
          <a:prstGeom prst="rect">
            <a:avLst/>
          </a:prstGeom>
        </p:spPr>
      </p:pic>
      <p:cxnSp>
        <p:nvCxnSpPr>
          <p:cNvPr id="94" name="Connector: Elbow 93">
            <a:extLst>
              <a:ext uri="{FF2B5EF4-FFF2-40B4-BE49-F238E27FC236}">
                <a16:creationId xmlns:a16="http://schemas.microsoft.com/office/drawing/2014/main" id="{30E03B17-8519-44A0-9D23-0F23669DCE06}"/>
              </a:ext>
            </a:extLst>
          </p:cNvPr>
          <p:cNvCxnSpPr>
            <a:cxnSpLocks/>
            <a:stCxn id="43" idx="3"/>
            <a:endCxn id="60" idx="1"/>
          </p:cNvCxnSpPr>
          <p:nvPr/>
        </p:nvCxnSpPr>
        <p:spPr>
          <a:xfrm>
            <a:off x="1583955" y="1778251"/>
            <a:ext cx="7095665" cy="2678153"/>
          </a:xfrm>
          <a:prstGeom prst="bentConnector3">
            <a:avLst>
              <a:gd name="adj1" fmla="val 89838"/>
            </a:avLst>
          </a:prstGeom>
          <a:ln>
            <a:solidFill>
              <a:schemeClr val="tx1"/>
            </a:solidFill>
            <a:prstDash val="dash"/>
            <a:headEnd type="triangle" w="lg" len="lg"/>
            <a:tailEnd type="none" w="lg" len="lg"/>
          </a:ln>
        </p:spPr>
        <p:style>
          <a:lnRef idx="2">
            <a:schemeClr val="accent1"/>
          </a:lnRef>
          <a:fillRef idx="0">
            <a:schemeClr val="accent1"/>
          </a:fillRef>
          <a:effectRef idx="1">
            <a:schemeClr val="accent1"/>
          </a:effectRef>
          <a:fontRef idx="minor">
            <a:schemeClr val="tx1"/>
          </a:fontRef>
        </p:style>
      </p:cxnSp>
      <p:pic>
        <p:nvPicPr>
          <p:cNvPr id="110" name="Graphic 109">
            <a:extLst>
              <a:ext uri="{FF2B5EF4-FFF2-40B4-BE49-F238E27FC236}">
                <a16:creationId xmlns:a16="http://schemas.microsoft.com/office/drawing/2014/main" id="{9810765B-2ECF-4A7C-9C59-482117DBCB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59846" y="3064125"/>
            <a:ext cx="391583" cy="391583"/>
          </a:xfrm>
          <a:prstGeom prst="rect">
            <a:avLst/>
          </a:prstGeom>
        </p:spPr>
      </p:pic>
      <p:sp>
        <p:nvSpPr>
          <p:cNvPr id="111" name="TextBox 110">
            <a:extLst>
              <a:ext uri="{FF2B5EF4-FFF2-40B4-BE49-F238E27FC236}">
                <a16:creationId xmlns:a16="http://schemas.microsoft.com/office/drawing/2014/main" id="{D3991CFD-3126-4319-A7CD-4690C9D0B84B}"/>
              </a:ext>
            </a:extLst>
          </p:cNvPr>
          <p:cNvSpPr txBox="1"/>
          <p:nvPr/>
        </p:nvSpPr>
        <p:spPr>
          <a:xfrm>
            <a:off x="4148295" y="3501533"/>
            <a:ext cx="1214686" cy="482312"/>
          </a:xfrm>
          <a:prstGeom prst="rect">
            <a:avLst/>
          </a:prstGeom>
        </p:spPr>
        <p:txBody>
          <a:bodyPr wrap="square" lIns="0" tIns="76200" r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ECS</a:t>
            </a:r>
            <a:br>
              <a:rPr lang="en-US" sz="1167" dirty="0"/>
            </a:br>
            <a:r>
              <a:rPr lang="en-US" sz="1167" dirty="0"/>
              <a:t>cluster</a:t>
            </a:r>
          </a:p>
        </p:txBody>
      </p:sp>
      <p:sp useBgFill="1">
        <p:nvSpPr>
          <p:cNvPr id="76" name="TextBox 75">
            <a:extLst>
              <a:ext uri="{FF2B5EF4-FFF2-40B4-BE49-F238E27FC236}">
                <a16:creationId xmlns:a16="http://schemas.microsoft.com/office/drawing/2014/main" id="{B10B13CF-FBEF-4C99-B284-046F468C9A3C}"/>
              </a:ext>
            </a:extLst>
          </p:cNvPr>
          <p:cNvSpPr txBox="1"/>
          <p:nvPr/>
        </p:nvSpPr>
        <p:spPr>
          <a:xfrm>
            <a:off x="8238875" y="4276869"/>
            <a:ext cx="347326" cy="359201"/>
          </a:xfrm>
          <a:prstGeom prst="rect">
            <a:avLst/>
          </a:prstGeom>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solidFill>
                  <a:schemeClr val="accent1"/>
                </a:solidFill>
              </a:rPr>
              <a:t>ECS</a:t>
            </a:r>
            <a:br>
              <a:rPr lang="en-US" sz="1167" dirty="0">
                <a:solidFill>
                  <a:schemeClr val="accent1"/>
                </a:solidFill>
              </a:rPr>
            </a:br>
            <a:r>
              <a:rPr lang="en-US" sz="1167" dirty="0">
                <a:solidFill>
                  <a:schemeClr val="accent1"/>
                </a:solidFill>
              </a:rPr>
              <a:t>task</a:t>
            </a:r>
          </a:p>
        </p:txBody>
      </p:sp>
      <p:cxnSp>
        <p:nvCxnSpPr>
          <p:cNvPr id="117" name="Straight Arrow Connector 116">
            <a:extLst>
              <a:ext uri="{FF2B5EF4-FFF2-40B4-BE49-F238E27FC236}">
                <a16:creationId xmlns:a16="http://schemas.microsoft.com/office/drawing/2014/main" id="{8F16C9AC-5381-4125-9500-3F81F42283A1}"/>
              </a:ext>
            </a:extLst>
          </p:cNvPr>
          <p:cNvCxnSpPr>
            <a:cxnSpLocks/>
          </p:cNvCxnSpPr>
          <p:nvPr/>
        </p:nvCxnSpPr>
        <p:spPr>
          <a:xfrm flipV="1">
            <a:off x="8875412" y="4652196"/>
            <a:ext cx="0" cy="173804"/>
          </a:xfrm>
          <a:prstGeom prst="straightConnector1">
            <a:avLst/>
          </a:prstGeom>
          <a:ln cap="rnd">
            <a:solidFill>
              <a:schemeClr val="tx1"/>
            </a:solidFill>
            <a:prstDash val="solid"/>
            <a:tailEnd type="triangle" w="lg" len="lg"/>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4C8CD886-0638-4947-B9D2-140A0A16375E}"/>
              </a:ext>
            </a:extLst>
          </p:cNvPr>
          <p:cNvCxnSpPr>
            <a:cxnSpLocks/>
          </p:cNvCxnSpPr>
          <p:nvPr/>
        </p:nvCxnSpPr>
        <p:spPr>
          <a:xfrm flipH="1">
            <a:off x="7506734" y="4826000"/>
            <a:ext cx="1368678" cy="0"/>
          </a:xfrm>
          <a:prstGeom prst="line">
            <a:avLst/>
          </a:prstGeom>
          <a:ln cap="rnd">
            <a:solidFill>
              <a:schemeClr val="tx1"/>
            </a:solidFill>
            <a:prstDash val="dash"/>
            <a:tailEnd type="none" w="lg" len="lg"/>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E31C4146-DFC3-40A3-B692-D94FB9D0BF9A}"/>
              </a:ext>
            </a:extLst>
          </p:cNvPr>
          <p:cNvCxnSpPr>
            <a:cxnSpLocks/>
          </p:cNvCxnSpPr>
          <p:nvPr/>
        </p:nvCxnSpPr>
        <p:spPr>
          <a:xfrm flipV="1">
            <a:off x="7506733" y="4826000"/>
            <a:ext cx="0" cy="308763"/>
          </a:xfrm>
          <a:prstGeom prst="line">
            <a:avLst/>
          </a:prstGeom>
          <a:ln cap="rnd">
            <a:solidFill>
              <a:schemeClr val="tx1"/>
            </a:solidFill>
            <a:prstDash val="dash"/>
            <a:tailEnd type="none" w="lg" len="lg"/>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F4862D23-280A-43F5-8C5F-4EFFA58B8D38}"/>
              </a:ext>
            </a:extLst>
          </p:cNvPr>
          <p:cNvCxnSpPr>
            <a:cxnSpLocks/>
            <a:stCxn id="44" idx="3"/>
          </p:cNvCxnSpPr>
          <p:nvPr/>
        </p:nvCxnSpPr>
        <p:spPr>
          <a:xfrm>
            <a:off x="7288266" y="5129740"/>
            <a:ext cx="218468" cy="5023"/>
          </a:xfrm>
          <a:prstGeom prst="line">
            <a:avLst/>
          </a:prstGeom>
          <a:ln cap="rnd">
            <a:solidFill>
              <a:schemeClr val="tx1"/>
            </a:solidFill>
            <a:prstDash val="dash"/>
            <a:tailEnd type="none" w="lg" len="lg"/>
          </a:ln>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A8AA4574-E0B1-4470-AB0C-0FA8D3A70E49}"/>
              </a:ext>
            </a:extLst>
          </p:cNvPr>
          <p:cNvSpPr txBox="1"/>
          <p:nvPr/>
        </p:nvSpPr>
        <p:spPr>
          <a:xfrm>
            <a:off x="9136720" y="4257769"/>
            <a:ext cx="502447" cy="397414"/>
          </a:xfrm>
          <a:prstGeom prst="roundRect">
            <a:avLst/>
          </a:prstGeom>
          <a:solidFill>
            <a:schemeClr val="accent2"/>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SSM</a:t>
            </a:r>
            <a:br>
              <a:rPr lang="en-US" sz="1167" dirty="0"/>
            </a:br>
            <a:r>
              <a:rPr lang="en-US" sz="1167" dirty="0"/>
              <a:t>Agent</a:t>
            </a:r>
          </a:p>
        </p:txBody>
      </p:sp>
      <p:sp>
        <p:nvSpPr>
          <p:cNvPr id="123" name="TextBox 122">
            <a:extLst>
              <a:ext uri="{FF2B5EF4-FFF2-40B4-BE49-F238E27FC236}">
                <a16:creationId xmlns:a16="http://schemas.microsoft.com/office/drawing/2014/main" id="{BAC1B98C-B254-407F-8190-F3FF5C6A858E}"/>
              </a:ext>
            </a:extLst>
          </p:cNvPr>
          <p:cNvSpPr txBox="1"/>
          <p:nvPr/>
        </p:nvSpPr>
        <p:spPr>
          <a:xfrm>
            <a:off x="9136720" y="4728406"/>
            <a:ext cx="502447" cy="198707"/>
          </a:xfrm>
          <a:prstGeom prst="roundRect">
            <a:avLst/>
          </a:prstGeom>
          <a:solidFill>
            <a:schemeClr val="accent3"/>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OS</a:t>
            </a:r>
          </a:p>
        </p:txBody>
      </p:sp>
      <p:sp>
        <p:nvSpPr>
          <p:cNvPr id="124" name="TextBox 123">
            <a:extLst>
              <a:ext uri="{FF2B5EF4-FFF2-40B4-BE49-F238E27FC236}">
                <a16:creationId xmlns:a16="http://schemas.microsoft.com/office/drawing/2014/main" id="{DF76BAAE-8A14-4D3C-B0A9-EA52250CDEDF}"/>
              </a:ext>
            </a:extLst>
          </p:cNvPr>
          <p:cNvSpPr txBox="1"/>
          <p:nvPr/>
        </p:nvSpPr>
        <p:spPr>
          <a:xfrm>
            <a:off x="9136720" y="3787132"/>
            <a:ext cx="502447" cy="397414"/>
          </a:xfrm>
          <a:prstGeom prst="roundRect">
            <a:avLst/>
          </a:prstGeom>
          <a:solidFill>
            <a:schemeClr val="accent1"/>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solidFill>
                  <a:schemeClr val="bg2"/>
                </a:solidFill>
              </a:rPr>
              <a:t>ECS</a:t>
            </a:r>
            <a:br>
              <a:rPr lang="en-US" sz="1167" dirty="0">
                <a:solidFill>
                  <a:schemeClr val="bg2"/>
                </a:solidFill>
              </a:rPr>
            </a:br>
            <a:r>
              <a:rPr lang="en-US" sz="1167" dirty="0">
                <a:solidFill>
                  <a:schemeClr val="bg2"/>
                </a:solidFill>
              </a:rPr>
              <a:t>Agent</a:t>
            </a:r>
          </a:p>
        </p:txBody>
      </p:sp>
      <p:sp>
        <p:nvSpPr>
          <p:cNvPr id="125" name="TextBox 124">
            <a:extLst>
              <a:ext uri="{FF2B5EF4-FFF2-40B4-BE49-F238E27FC236}">
                <a16:creationId xmlns:a16="http://schemas.microsoft.com/office/drawing/2014/main" id="{914AADFC-563E-40EF-9552-A7973751301E}"/>
              </a:ext>
            </a:extLst>
          </p:cNvPr>
          <p:cNvSpPr txBox="1"/>
          <p:nvPr/>
        </p:nvSpPr>
        <p:spPr>
          <a:xfrm>
            <a:off x="10538227" y="4257769"/>
            <a:ext cx="502447" cy="397414"/>
          </a:xfrm>
          <a:prstGeom prst="roundRect">
            <a:avLst/>
          </a:prstGeom>
          <a:solidFill>
            <a:schemeClr val="accent2"/>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SSM</a:t>
            </a:r>
            <a:br>
              <a:rPr lang="en-US" sz="1167" dirty="0"/>
            </a:br>
            <a:r>
              <a:rPr lang="en-US" sz="1167" dirty="0"/>
              <a:t>Agent</a:t>
            </a:r>
          </a:p>
        </p:txBody>
      </p:sp>
      <p:sp>
        <p:nvSpPr>
          <p:cNvPr id="126" name="TextBox 125">
            <a:extLst>
              <a:ext uri="{FF2B5EF4-FFF2-40B4-BE49-F238E27FC236}">
                <a16:creationId xmlns:a16="http://schemas.microsoft.com/office/drawing/2014/main" id="{2E73AE40-B28D-4530-BEA8-5C8E7105DC48}"/>
              </a:ext>
            </a:extLst>
          </p:cNvPr>
          <p:cNvSpPr txBox="1"/>
          <p:nvPr/>
        </p:nvSpPr>
        <p:spPr>
          <a:xfrm>
            <a:off x="10538227" y="4728406"/>
            <a:ext cx="502447" cy="198707"/>
          </a:xfrm>
          <a:prstGeom prst="roundRect">
            <a:avLst/>
          </a:prstGeom>
          <a:solidFill>
            <a:schemeClr val="accent3"/>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OS</a:t>
            </a:r>
          </a:p>
        </p:txBody>
      </p:sp>
      <p:sp>
        <p:nvSpPr>
          <p:cNvPr id="127" name="TextBox 126">
            <a:extLst>
              <a:ext uri="{FF2B5EF4-FFF2-40B4-BE49-F238E27FC236}">
                <a16:creationId xmlns:a16="http://schemas.microsoft.com/office/drawing/2014/main" id="{91CC70FD-2B06-4AA4-8C03-E4A6BAEA5EEE}"/>
              </a:ext>
            </a:extLst>
          </p:cNvPr>
          <p:cNvSpPr txBox="1"/>
          <p:nvPr/>
        </p:nvSpPr>
        <p:spPr>
          <a:xfrm>
            <a:off x="10538227" y="3787132"/>
            <a:ext cx="502447" cy="397414"/>
          </a:xfrm>
          <a:prstGeom prst="roundRect">
            <a:avLst/>
          </a:prstGeom>
          <a:solidFill>
            <a:schemeClr val="accent1"/>
          </a:solidFill>
        </p:spPr>
        <p:txBody>
          <a:bodyPr wrap="square" lIns="0" tIns="0" rIns="0" b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solidFill>
                  <a:schemeClr val="bg2"/>
                </a:solidFill>
              </a:rPr>
              <a:t>ECS</a:t>
            </a:r>
            <a:br>
              <a:rPr lang="en-US" sz="1167" dirty="0">
                <a:solidFill>
                  <a:schemeClr val="bg2"/>
                </a:solidFill>
              </a:rPr>
            </a:br>
            <a:r>
              <a:rPr lang="en-US" sz="1167" dirty="0">
                <a:solidFill>
                  <a:schemeClr val="bg2"/>
                </a:solidFill>
              </a:rPr>
              <a:t>Agent</a:t>
            </a:r>
          </a:p>
        </p:txBody>
      </p:sp>
      <p:cxnSp>
        <p:nvCxnSpPr>
          <p:cNvPr id="28" name="Connector: Elbow 27">
            <a:extLst>
              <a:ext uri="{FF2B5EF4-FFF2-40B4-BE49-F238E27FC236}">
                <a16:creationId xmlns:a16="http://schemas.microsoft.com/office/drawing/2014/main" id="{C4E5DD75-4013-4469-84B3-994DDA61E911}"/>
              </a:ext>
            </a:extLst>
          </p:cNvPr>
          <p:cNvCxnSpPr>
            <a:cxnSpLocks/>
          </p:cNvCxnSpPr>
          <p:nvPr/>
        </p:nvCxnSpPr>
        <p:spPr>
          <a:xfrm rot="16200000" flipV="1">
            <a:off x="6906079" y="1305267"/>
            <a:ext cx="527215" cy="4436514"/>
          </a:xfrm>
          <a:prstGeom prst="bentConnector2">
            <a:avLst/>
          </a:prstGeom>
          <a:ln>
            <a:solidFill>
              <a:schemeClr val="accent1"/>
            </a:solidFill>
            <a:prstDash val="dash"/>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897FB30-C0F1-4FDC-B0B8-A628484B32B3}"/>
              </a:ext>
            </a:extLst>
          </p:cNvPr>
          <p:cNvCxnSpPr>
            <a:cxnSpLocks/>
          </p:cNvCxnSpPr>
          <p:nvPr/>
        </p:nvCxnSpPr>
        <p:spPr>
          <a:xfrm>
            <a:off x="9404993" y="3259916"/>
            <a:ext cx="1384460" cy="0"/>
          </a:xfrm>
          <a:prstGeom prst="line">
            <a:avLst/>
          </a:prstGeom>
          <a:ln cap="rnd">
            <a:prstDash val="dash"/>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89BD4D2-4B8B-4A84-A47C-E1B9C4EDECF3}"/>
              </a:ext>
            </a:extLst>
          </p:cNvPr>
          <p:cNvCxnSpPr>
            <a:cxnSpLocks/>
          </p:cNvCxnSpPr>
          <p:nvPr/>
        </p:nvCxnSpPr>
        <p:spPr>
          <a:xfrm flipH="1">
            <a:off x="10789451" y="3259918"/>
            <a:ext cx="2" cy="527214"/>
          </a:xfrm>
          <a:prstGeom prst="line">
            <a:avLst/>
          </a:prstGeom>
          <a:ln cap="rnd">
            <a:prstDash val="dash"/>
          </a:ln>
        </p:spPr>
        <p:style>
          <a:lnRef idx="2">
            <a:schemeClr val="accent1"/>
          </a:lnRef>
          <a:fillRef idx="0">
            <a:schemeClr val="accent1"/>
          </a:fillRef>
          <a:effectRef idx="1">
            <a:schemeClr val="accent1"/>
          </a:effectRef>
          <a:fontRef idx="minor">
            <a:schemeClr val="tx1"/>
          </a:fontRef>
        </p:style>
      </p:cxnSp>
      <p:cxnSp>
        <p:nvCxnSpPr>
          <p:cNvPr id="135" name="Connector: Elbow 134">
            <a:extLst>
              <a:ext uri="{FF2B5EF4-FFF2-40B4-BE49-F238E27FC236}">
                <a16:creationId xmlns:a16="http://schemas.microsoft.com/office/drawing/2014/main" id="{4DA7954B-264E-42F6-A911-8B448E5514FA}"/>
              </a:ext>
            </a:extLst>
          </p:cNvPr>
          <p:cNvCxnSpPr>
            <a:cxnSpLocks/>
          </p:cNvCxnSpPr>
          <p:nvPr/>
        </p:nvCxnSpPr>
        <p:spPr>
          <a:xfrm flipH="1">
            <a:off x="4087244" y="4456404"/>
            <a:ext cx="5551923" cy="910003"/>
          </a:xfrm>
          <a:prstGeom prst="bentConnector4">
            <a:avLst>
              <a:gd name="adj1" fmla="val -3431"/>
              <a:gd name="adj2" fmla="val 157568"/>
            </a:avLst>
          </a:prstGeom>
          <a:ln>
            <a:solidFill>
              <a:schemeClr val="accent2"/>
            </a:solidFill>
            <a:prstDash val="dash"/>
            <a:headEnd type="none" w="lg" len="lg"/>
            <a:tailEnd type="triangle" w="lg" len="lg"/>
          </a:ln>
        </p:spPr>
        <p:style>
          <a:lnRef idx="2">
            <a:schemeClr val="accent1"/>
          </a:lnRef>
          <a:fillRef idx="0">
            <a:schemeClr val="accent1"/>
          </a:fillRef>
          <a:effectRef idx="1">
            <a:schemeClr val="accent1"/>
          </a:effectRef>
          <a:fontRef idx="minor">
            <a:schemeClr val="tx1"/>
          </a:fontRef>
        </p:style>
      </p:cxnSp>
      <p:sp useBgFill="1">
        <p:nvSpPr>
          <p:cNvPr id="54" name="TextBox 53">
            <a:extLst>
              <a:ext uri="{FF2B5EF4-FFF2-40B4-BE49-F238E27FC236}">
                <a16:creationId xmlns:a16="http://schemas.microsoft.com/office/drawing/2014/main" id="{8D8983A1-464A-4D01-ABB3-7E05D59E94EE}"/>
              </a:ext>
            </a:extLst>
          </p:cNvPr>
          <p:cNvSpPr txBox="1"/>
          <p:nvPr/>
        </p:nvSpPr>
        <p:spPr>
          <a:xfrm>
            <a:off x="3479902" y="5455966"/>
            <a:ext cx="1214685" cy="347110"/>
          </a:xfrm>
          <a:prstGeom prst="rect">
            <a:avLst/>
          </a:prstGeom>
        </p:spPr>
        <p:txBody>
          <a:bodyPr wrap="square" lIns="0" tIns="0" rIns="0" bIns="0" anchor="t">
            <a:no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AWS</a:t>
            </a:r>
            <a:br>
              <a:rPr lang="en-US" sz="1167" dirty="0"/>
            </a:br>
            <a:r>
              <a:rPr lang="en-US" sz="1167" dirty="0"/>
              <a:t>Systems Manager</a:t>
            </a:r>
          </a:p>
        </p:txBody>
      </p:sp>
      <p:sp useBgFill="1">
        <p:nvSpPr>
          <p:cNvPr id="55" name="TextBox 54">
            <a:extLst>
              <a:ext uri="{FF2B5EF4-FFF2-40B4-BE49-F238E27FC236}">
                <a16:creationId xmlns:a16="http://schemas.microsoft.com/office/drawing/2014/main" id="{803FE7EB-6486-4303-B8F9-404E42733180}"/>
              </a:ext>
            </a:extLst>
          </p:cNvPr>
          <p:cNvSpPr txBox="1"/>
          <p:nvPr/>
        </p:nvSpPr>
        <p:spPr>
          <a:xfrm>
            <a:off x="6814930" y="5371453"/>
            <a:ext cx="473337" cy="482312"/>
          </a:xfrm>
          <a:prstGeom prst="rect">
            <a:avLst/>
          </a:prstGeom>
        </p:spPr>
        <p:txBody>
          <a:bodyPr wrap="square" lIns="0" tIns="76200" rIns="0" anchor="t">
            <a:spAutoFit/>
          </a:bodyPr>
          <a:lstStyle>
            <a:defPPr>
              <a:defRPr lang="en-US"/>
            </a:defPPr>
            <a:lvl1pPr lvl="0" algn="ctr" defTabSz="914400">
              <a:defRPr sz="1800" kern="0">
                <a:ea typeface="Amazon Ember Light" panose="020B0403020204020204" pitchFamily="34" charset="0"/>
                <a:cs typeface="Amazon Ember Light" panose="020B0403020204020204" pitchFamily="34" charset="0"/>
              </a:defRPr>
            </a:lvl1pPr>
          </a:lstStyle>
          <a:p>
            <a:r>
              <a:rPr lang="en-US" sz="1167" dirty="0"/>
              <a:t>AWS</a:t>
            </a:r>
            <a:br>
              <a:rPr lang="en-US" sz="1167" dirty="0"/>
            </a:br>
            <a:r>
              <a:rPr lang="en-US" sz="1167" dirty="0"/>
              <a:t>IAM</a:t>
            </a:r>
          </a:p>
        </p:txBody>
      </p:sp>
      <p:cxnSp>
        <p:nvCxnSpPr>
          <p:cNvPr id="141" name="Straight Connector 140">
            <a:extLst>
              <a:ext uri="{FF2B5EF4-FFF2-40B4-BE49-F238E27FC236}">
                <a16:creationId xmlns:a16="http://schemas.microsoft.com/office/drawing/2014/main" id="{58CCA576-AC97-4207-8010-5BD9C3A5A6BE}"/>
              </a:ext>
            </a:extLst>
          </p:cNvPr>
          <p:cNvCxnSpPr>
            <a:cxnSpLocks/>
          </p:cNvCxnSpPr>
          <p:nvPr/>
        </p:nvCxnSpPr>
        <p:spPr>
          <a:xfrm>
            <a:off x="11040675" y="4456404"/>
            <a:ext cx="195396" cy="0"/>
          </a:xfrm>
          <a:prstGeom prst="line">
            <a:avLst/>
          </a:prstGeom>
          <a:ln>
            <a:solidFill>
              <a:schemeClr val="accent2"/>
            </a:solidFill>
            <a:prstDash val="dash"/>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28B3999-E357-46D6-91A7-3303F99654DB}"/>
              </a:ext>
            </a:extLst>
          </p:cNvPr>
          <p:cNvCxnSpPr>
            <a:cxnSpLocks/>
          </p:cNvCxnSpPr>
          <p:nvPr/>
        </p:nvCxnSpPr>
        <p:spPr>
          <a:xfrm>
            <a:off x="11236070" y="4456405"/>
            <a:ext cx="0" cy="1389539"/>
          </a:xfrm>
          <a:prstGeom prst="line">
            <a:avLst/>
          </a:prstGeom>
          <a:ln>
            <a:solidFill>
              <a:schemeClr val="accent2"/>
            </a:solidFill>
            <a:prstDash val="dash"/>
            <a:headEnd type="none" w="lg" len="lg"/>
            <a:tailEnd type="none" w="lg" len="lg"/>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880327B-7FEE-4205-9C40-ED30C8925686}"/>
              </a:ext>
            </a:extLst>
          </p:cNvPr>
          <p:cNvCxnSpPr>
            <a:cxnSpLocks/>
          </p:cNvCxnSpPr>
          <p:nvPr/>
        </p:nvCxnSpPr>
        <p:spPr>
          <a:xfrm>
            <a:off x="9842500" y="5891583"/>
            <a:ext cx="1393570" cy="0"/>
          </a:xfrm>
          <a:prstGeom prst="line">
            <a:avLst/>
          </a:prstGeom>
          <a:ln>
            <a:solidFill>
              <a:schemeClr val="accent2"/>
            </a:solidFill>
            <a:prstDash val="dash"/>
            <a:headEnd type="none" w="lg" len="lg"/>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04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53248"/>
            <a:ext cx="11262360" cy="753435"/>
          </a:xfrm>
        </p:spPr>
        <p:txBody>
          <a:bodyPr/>
          <a:lstStyle/>
          <a:p>
            <a:r>
              <a:rPr lang="en-US" dirty="0"/>
              <a:t>Key benefits of ECS Anywhere</a:t>
            </a:r>
            <a:endParaRPr lang="en-US" dirty="0">
              <a:solidFill>
                <a:schemeClr val="accent1"/>
              </a:solidFill>
            </a:endParaRPr>
          </a:p>
        </p:txBody>
      </p:sp>
      <p:sp>
        <p:nvSpPr>
          <p:cNvPr id="24" name="Text Placeholder 14">
            <a:extLst>
              <a:ext uri="{FF2B5EF4-FFF2-40B4-BE49-F238E27FC236}">
                <a16:creationId xmlns:a16="http://schemas.microsoft.com/office/drawing/2014/main" id="{AA913B91-2F76-814B-BAE2-C53721907EEA}"/>
              </a:ext>
            </a:extLst>
          </p:cNvPr>
          <p:cNvSpPr txBox="1">
            <a:spLocks/>
          </p:cNvSpPr>
          <p:nvPr/>
        </p:nvSpPr>
        <p:spPr>
          <a:xfrm>
            <a:off x="853088" y="4161276"/>
            <a:ext cx="3103685" cy="2103140"/>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lvl="0" algn="ctr" fontAlgn="base">
              <a:spcAft>
                <a:spcPct val="0"/>
              </a:spcAft>
            </a:pPr>
            <a:r>
              <a:rPr lang="en-US" sz="1667" dirty="0">
                <a:solidFill>
                  <a:srgbClr val="FFFFFF"/>
                </a:solidFill>
                <a:latin typeface="Amazon Ember"/>
              </a:rPr>
              <a:t>No need to run, update,</a:t>
            </a:r>
            <a:br>
              <a:rPr lang="en-US" sz="1667" dirty="0">
                <a:solidFill>
                  <a:srgbClr val="FFFFFF"/>
                </a:solidFill>
                <a:latin typeface="Amazon Ember"/>
              </a:rPr>
            </a:br>
            <a:r>
              <a:rPr lang="en-US" sz="1667" dirty="0">
                <a:solidFill>
                  <a:srgbClr val="FFFFFF"/>
                </a:solidFill>
                <a:latin typeface="Amazon Ember"/>
              </a:rPr>
              <a:t>or maintain container orchestrators on-premises</a:t>
            </a:r>
          </a:p>
        </p:txBody>
      </p:sp>
      <p:sp>
        <p:nvSpPr>
          <p:cNvPr id="25" name="Text Placeholder 15">
            <a:extLst>
              <a:ext uri="{FF2B5EF4-FFF2-40B4-BE49-F238E27FC236}">
                <a16:creationId xmlns:a16="http://schemas.microsoft.com/office/drawing/2014/main" id="{04DAE161-9147-734C-935B-DDDFA7069FC7}"/>
              </a:ext>
            </a:extLst>
          </p:cNvPr>
          <p:cNvSpPr txBox="1">
            <a:spLocks/>
          </p:cNvSpPr>
          <p:nvPr/>
        </p:nvSpPr>
        <p:spPr>
          <a:xfrm>
            <a:off x="4544158" y="4161276"/>
            <a:ext cx="3103685" cy="193642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lvl="0" algn="ctr" fontAlgn="base">
              <a:spcAft>
                <a:spcPct val="0"/>
              </a:spcAft>
            </a:pPr>
            <a:r>
              <a:rPr lang="en-US" sz="1667" dirty="0">
                <a:solidFill>
                  <a:srgbClr val="FFFFFF"/>
                </a:solidFill>
                <a:latin typeface="Amazon Ember"/>
              </a:rPr>
              <a:t>Use the same tools and APIs for all container-based applications regardless of operating environment</a:t>
            </a:r>
          </a:p>
        </p:txBody>
      </p:sp>
      <p:sp>
        <p:nvSpPr>
          <p:cNvPr id="26" name="Text Placeholder 16">
            <a:extLst>
              <a:ext uri="{FF2B5EF4-FFF2-40B4-BE49-F238E27FC236}">
                <a16:creationId xmlns:a16="http://schemas.microsoft.com/office/drawing/2014/main" id="{4F44178A-FE22-9440-BE70-6BB7B07FA1D5}"/>
              </a:ext>
            </a:extLst>
          </p:cNvPr>
          <p:cNvSpPr txBox="1">
            <a:spLocks/>
          </p:cNvSpPr>
          <p:nvPr/>
        </p:nvSpPr>
        <p:spPr>
          <a:xfrm>
            <a:off x="8169338" y="4161276"/>
            <a:ext cx="3103685" cy="1410643"/>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lvl="0" algn="ctr" fontAlgn="base">
              <a:spcAft>
                <a:spcPct val="0"/>
              </a:spcAft>
            </a:pPr>
            <a:r>
              <a:rPr lang="en-US" sz="1667" dirty="0">
                <a:solidFill>
                  <a:srgbClr val="FFFFFF"/>
                </a:solidFill>
                <a:latin typeface="Amazon Ember"/>
              </a:rPr>
              <a:t>Run applications in</a:t>
            </a:r>
            <a:br>
              <a:rPr lang="en-US" sz="1667" dirty="0">
                <a:solidFill>
                  <a:srgbClr val="FFFFFF"/>
                </a:solidFill>
                <a:latin typeface="Amazon Ember"/>
              </a:rPr>
            </a:br>
            <a:r>
              <a:rPr lang="en-US" sz="1667" dirty="0">
                <a:solidFill>
                  <a:srgbClr val="FFFFFF"/>
                </a:solidFill>
                <a:latin typeface="Amazon Ember"/>
              </a:rPr>
              <a:t>on-premises environments and easily expand to cloud when you're ready</a:t>
            </a:r>
          </a:p>
        </p:txBody>
      </p:sp>
      <p:grpSp>
        <p:nvGrpSpPr>
          <p:cNvPr id="6" name="Group 5">
            <a:extLst>
              <a:ext uri="{FF2B5EF4-FFF2-40B4-BE49-F238E27FC236}">
                <a16:creationId xmlns:a16="http://schemas.microsoft.com/office/drawing/2014/main" id="{2A15E14B-AACB-46D5-92F2-17698515ECC5}"/>
              </a:ext>
            </a:extLst>
          </p:cNvPr>
          <p:cNvGrpSpPr/>
          <p:nvPr/>
        </p:nvGrpSpPr>
        <p:grpSpPr>
          <a:xfrm>
            <a:off x="758761" y="1676936"/>
            <a:ext cx="3292338" cy="1713603"/>
            <a:chOff x="910513" y="2012323"/>
            <a:chExt cx="3950806" cy="2056323"/>
          </a:xfrm>
        </p:grpSpPr>
        <p:grpSp>
          <p:nvGrpSpPr>
            <p:cNvPr id="5" name="Group 4">
              <a:extLst>
                <a:ext uri="{FF2B5EF4-FFF2-40B4-BE49-F238E27FC236}">
                  <a16:creationId xmlns:a16="http://schemas.microsoft.com/office/drawing/2014/main" id="{B1EE9BFC-DF40-46C6-87D0-EF58E242C997}"/>
                </a:ext>
              </a:extLst>
            </p:cNvPr>
            <p:cNvGrpSpPr/>
            <p:nvPr/>
          </p:nvGrpSpPr>
          <p:grpSpPr>
            <a:xfrm>
              <a:off x="2098435" y="2012323"/>
              <a:ext cx="1571866" cy="1125036"/>
              <a:chOff x="6055385" y="-2652601"/>
              <a:chExt cx="2076555" cy="1486260"/>
            </a:xfrm>
          </p:grpSpPr>
          <p:grpSp>
            <p:nvGrpSpPr>
              <p:cNvPr id="32" name="Graphic 4941">
                <a:extLst>
                  <a:ext uri="{FF2B5EF4-FFF2-40B4-BE49-F238E27FC236}">
                    <a16:creationId xmlns:a16="http://schemas.microsoft.com/office/drawing/2014/main" id="{F9C889F0-0CFC-4127-9594-9221BDB7DDB1}"/>
                  </a:ext>
                </a:extLst>
              </p:cNvPr>
              <p:cNvGrpSpPr/>
              <p:nvPr/>
            </p:nvGrpSpPr>
            <p:grpSpPr>
              <a:xfrm>
                <a:off x="6055385" y="-2652601"/>
                <a:ext cx="2076555" cy="1486260"/>
                <a:chOff x="17429030" y="2891885"/>
                <a:chExt cx="1500745" cy="1074133"/>
              </a:xfrm>
            </p:grpSpPr>
            <p:sp>
              <p:nvSpPr>
                <p:cNvPr id="33" name="Freeform: Shape 32">
                  <a:extLst>
                    <a:ext uri="{FF2B5EF4-FFF2-40B4-BE49-F238E27FC236}">
                      <a16:creationId xmlns:a16="http://schemas.microsoft.com/office/drawing/2014/main" id="{444BBE91-DFAF-4849-9073-4E88D7B46C8D}"/>
                    </a:ext>
                  </a:extLst>
                </p:cNvPr>
                <p:cNvSpPr/>
                <p:nvPr/>
              </p:nvSpPr>
              <p:spPr>
                <a:xfrm>
                  <a:off x="17429030" y="2891885"/>
                  <a:ext cx="1272526" cy="857630"/>
                </a:xfrm>
                <a:custGeom>
                  <a:avLst/>
                  <a:gdLst>
                    <a:gd name="connsiteX0" fmla="*/ 852379 w 1272526"/>
                    <a:gd name="connsiteY0" fmla="*/ 857631 h 857630"/>
                    <a:gd name="connsiteX1" fmla="*/ 207631 w 1272526"/>
                    <a:gd name="connsiteY1" fmla="*/ 857631 h 857630"/>
                    <a:gd name="connsiteX2" fmla="*/ 2653 w 1272526"/>
                    <a:gd name="connsiteY2" fmla="*/ 659511 h 857630"/>
                    <a:gd name="connsiteX3" fmla="*/ 185724 w 1272526"/>
                    <a:gd name="connsiteY3" fmla="*/ 382143 h 857630"/>
                    <a:gd name="connsiteX4" fmla="*/ 525290 w 1272526"/>
                    <a:gd name="connsiteY4" fmla="*/ 0 h 857630"/>
                    <a:gd name="connsiteX5" fmla="*/ 857236 w 1272526"/>
                    <a:gd name="connsiteY5" fmla="*/ 257842 h 857630"/>
                    <a:gd name="connsiteX6" fmla="*/ 991158 w 1272526"/>
                    <a:gd name="connsiteY6" fmla="*/ 200692 h 857630"/>
                    <a:gd name="connsiteX7" fmla="*/ 1118888 w 1272526"/>
                    <a:gd name="connsiteY7" fmla="*/ 377285 h 857630"/>
                    <a:gd name="connsiteX8" fmla="*/ 1272526 w 1272526"/>
                    <a:gd name="connsiteY8" fmla="*/ 444913 h 8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2526" h="857630">
                      <a:moveTo>
                        <a:pt x="852379" y="857631"/>
                      </a:moveTo>
                      <a:lnTo>
                        <a:pt x="207631" y="857631"/>
                      </a:lnTo>
                      <a:cubicBezTo>
                        <a:pt x="29514" y="824865"/>
                        <a:pt x="2653" y="659511"/>
                        <a:pt x="2653" y="659511"/>
                      </a:cubicBezTo>
                      <a:cubicBezTo>
                        <a:pt x="-25922" y="418148"/>
                        <a:pt x="185724" y="382143"/>
                        <a:pt x="185724" y="382143"/>
                      </a:cubicBezTo>
                      <a:cubicBezTo>
                        <a:pt x="165817" y="235172"/>
                        <a:pt x="275068" y="95"/>
                        <a:pt x="525290" y="0"/>
                      </a:cubicBezTo>
                      <a:cubicBezTo>
                        <a:pt x="807706" y="0"/>
                        <a:pt x="857236" y="257842"/>
                        <a:pt x="857236" y="257842"/>
                      </a:cubicBezTo>
                      <a:cubicBezTo>
                        <a:pt x="907338" y="181642"/>
                        <a:pt x="991158" y="200692"/>
                        <a:pt x="991158" y="200692"/>
                      </a:cubicBezTo>
                      <a:cubicBezTo>
                        <a:pt x="1116983" y="225076"/>
                        <a:pt x="1118888" y="377285"/>
                        <a:pt x="1118888" y="377285"/>
                      </a:cubicBezTo>
                      <a:cubicBezTo>
                        <a:pt x="1118888" y="377285"/>
                        <a:pt x="1209185" y="384905"/>
                        <a:pt x="1272526" y="444913"/>
                      </a:cubicBezTo>
                    </a:path>
                  </a:pathLst>
                </a:custGeom>
                <a:noFill/>
                <a:ln w="19050" cap="flat">
                  <a:solidFill>
                    <a:srgbClr val="F1F2F2"/>
                  </a:solidFill>
                  <a:prstDash val="solid"/>
                  <a:round/>
                </a:ln>
              </p:spPr>
              <p:txBody>
                <a:bodyPr rtlCol="0" anchor="ctr"/>
                <a:lstStyle/>
                <a:p>
                  <a:endParaRPr lang="en-US" sz="1500" dirty="0"/>
                </a:p>
              </p:txBody>
            </p:sp>
            <p:sp>
              <p:nvSpPr>
                <p:cNvPr id="36" name="Freeform: Shape 35">
                  <a:extLst>
                    <a:ext uri="{FF2B5EF4-FFF2-40B4-BE49-F238E27FC236}">
                      <a16:creationId xmlns:a16="http://schemas.microsoft.com/office/drawing/2014/main" id="{D84D212D-8ABF-4E33-B316-1ECF12D5053F}"/>
                    </a:ext>
                  </a:extLst>
                </p:cNvPr>
                <p:cNvSpPr/>
                <p:nvPr/>
              </p:nvSpPr>
              <p:spPr>
                <a:xfrm>
                  <a:off x="18380755" y="3416998"/>
                  <a:ext cx="549020" cy="549020"/>
                </a:xfrm>
                <a:custGeom>
                  <a:avLst/>
                  <a:gdLst>
                    <a:gd name="connsiteX0" fmla="*/ 549021 w 549020"/>
                    <a:gd name="connsiteY0" fmla="*/ 274510 h 549020"/>
                    <a:gd name="connsiteX1" fmla="*/ 274510 w 549020"/>
                    <a:gd name="connsiteY1" fmla="*/ 549021 h 549020"/>
                    <a:gd name="connsiteX2" fmla="*/ 0 w 549020"/>
                    <a:gd name="connsiteY2" fmla="*/ 274511 h 549020"/>
                    <a:gd name="connsiteX3" fmla="*/ 274510 w 549020"/>
                    <a:gd name="connsiteY3" fmla="*/ 0 h 549020"/>
                    <a:gd name="connsiteX4" fmla="*/ 549021 w 549020"/>
                    <a:gd name="connsiteY4" fmla="*/ 274510 h 54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020" h="549020">
                      <a:moveTo>
                        <a:pt x="549021" y="274510"/>
                      </a:moveTo>
                      <a:cubicBezTo>
                        <a:pt x="549021" y="426118"/>
                        <a:pt x="426118" y="549021"/>
                        <a:pt x="274510" y="549021"/>
                      </a:cubicBezTo>
                      <a:cubicBezTo>
                        <a:pt x="122902" y="549021"/>
                        <a:pt x="0" y="426119"/>
                        <a:pt x="0" y="274511"/>
                      </a:cubicBezTo>
                      <a:cubicBezTo>
                        <a:pt x="0" y="122903"/>
                        <a:pt x="122902" y="0"/>
                        <a:pt x="274510" y="0"/>
                      </a:cubicBezTo>
                      <a:cubicBezTo>
                        <a:pt x="426118" y="0"/>
                        <a:pt x="549021" y="122903"/>
                        <a:pt x="549021" y="274510"/>
                      </a:cubicBezTo>
                      <a:close/>
                    </a:path>
                  </a:pathLst>
                </a:custGeom>
                <a:noFill/>
                <a:ln w="19050" cap="flat">
                  <a:solidFill>
                    <a:srgbClr val="527FFF"/>
                  </a:solidFill>
                  <a:prstDash val="solid"/>
                  <a:round/>
                </a:ln>
              </p:spPr>
              <p:txBody>
                <a:bodyPr rtlCol="0" anchor="ctr"/>
                <a:lstStyle/>
                <a:p>
                  <a:endParaRPr lang="en-US" sz="1500" dirty="0"/>
                </a:p>
              </p:txBody>
            </p:sp>
          </p:grpSp>
          <p:grpSp>
            <p:nvGrpSpPr>
              <p:cNvPr id="2" name="Group 1">
                <a:extLst>
                  <a:ext uri="{FF2B5EF4-FFF2-40B4-BE49-F238E27FC236}">
                    <a16:creationId xmlns:a16="http://schemas.microsoft.com/office/drawing/2014/main" id="{332DBD9B-392C-4A0F-96C0-6ECD509F209B}"/>
                  </a:ext>
                </a:extLst>
              </p:cNvPr>
              <p:cNvGrpSpPr/>
              <p:nvPr/>
            </p:nvGrpSpPr>
            <p:grpSpPr>
              <a:xfrm>
                <a:off x="7531005" y="-1762622"/>
                <a:ext cx="441420" cy="440568"/>
                <a:chOff x="3865402" y="-2139213"/>
                <a:chExt cx="545898" cy="544843"/>
              </a:xfrm>
            </p:grpSpPr>
            <p:sp>
              <p:nvSpPr>
                <p:cNvPr id="53" name="Freeform: Shape 52">
                  <a:extLst>
                    <a:ext uri="{FF2B5EF4-FFF2-40B4-BE49-F238E27FC236}">
                      <a16:creationId xmlns:a16="http://schemas.microsoft.com/office/drawing/2014/main" id="{5DB5076C-6FA9-46DF-BA55-F9E7F204C1FE}"/>
                    </a:ext>
                  </a:extLst>
                </p:cNvPr>
                <p:cNvSpPr/>
                <p:nvPr/>
              </p:nvSpPr>
              <p:spPr>
                <a:xfrm>
                  <a:off x="3865402" y="-2139213"/>
                  <a:ext cx="545898" cy="544843"/>
                </a:xfrm>
                <a:custGeom>
                  <a:avLst/>
                  <a:gdLst>
                    <a:gd name="connsiteX0" fmla="*/ 37338 w 394525"/>
                    <a:gd name="connsiteY0" fmla="*/ 311467 h 393763"/>
                    <a:gd name="connsiteX1" fmla="*/ 45339 w 394525"/>
                    <a:gd name="connsiteY1" fmla="*/ 320992 h 393763"/>
                    <a:gd name="connsiteX2" fmla="*/ 53340 w 394525"/>
                    <a:gd name="connsiteY2" fmla="*/ 330517 h 393763"/>
                    <a:gd name="connsiteX3" fmla="*/ 61341 w 394525"/>
                    <a:gd name="connsiteY3" fmla="*/ 340042 h 393763"/>
                    <a:gd name="connsiteX4" fmla="*/ 115729 w 394525"/>
                    <a:gd name="connsiteY4" fmla="*/ 312134 h 393763"/>
                    <a:gd name="connsiteX5" fmla="*/ 154591 w 394525"/>
                    <a:gd name="connsiteY5" fmla="*/ 331184 h 393763"/>
                    <a:gd name="connsiteX6" fmla="*/ 165544 w 394525"/>
                    <a:gd name="connsiteY6" fmla="*/ 391382 h 393763"/>
                    <a:gd name="connsiteX7" fmla="*/ 177641 w 394525"/>
                    <a:gd name="connsiteY7" fmla="*/ 392240 h 393763"/>
                    <a:gd name="connsiteX8" fmla="*/ 189738 w 394525"/>
                    <a:gd name="connsiteY8" fmla="*/ 393002 h 393763"/>
                    <a:gd name="connsiteX9" fmla="*/ 201835 w 394525"/>
                    <a:gd name="connsiteY9" fmla="*/ 393763 h 393763"/>
                    <a:gd name="connsiteX10" fmla="*/ 220885 w 394525"/>
                    <a:gd name="connsiteY10" fmla="*/ 335471 h 393763"/>
                    <a:gd name="connsiteX11" fmla="*/ 261747 w 394525"/>
                    <a:gd name="connsiteY11" fmla="*/ 321564 h 393763"/>
                    <a:gd name="connsiteX12" fmla="*/ 312230 w 394525"/>
                    <a:gd name="connsiteY12" fmla="*/ 356521 h 393763"/>
                    <a:gd name="connsiteX13" fmla="*/ 321755 w 394525"/>
                    <a:gd name="connsiteY13" fmla="*/ 348520 h 393763"/>
                    <a:gd name="connsiteX14" fmla="*/ 331280 w 394525"/>
                    <a:gd name="connsiteY14" fmla="*/ 340519 h 393763"/>
                    <a:gd name="connsiteX15" fmla="*/ 340805 w 394525"/>
                    <a:gd name="connsiteY15" fmla="*/ 332518 h 393763"/>
                    <a:gd name="connsiteX16" fmla="*/ 312801 w 394525"/>
                    <a:gd name="connsiteY16" fmla="*/ 277940 h 393763"/>
                    <a:gd name="connsiteX17" fmla="*/ 331851 w 394525"/>
                    <a:gd name="connsiteY17" fmla="*/ 239268 h 393763"/>
                    <a:gd name="connsiteX18" fmla="*/ 392049 w 394525"/>
                    <a:gd name="connsiteY18" fmla="*/ 228314 h 393763"/>
                    <a:gd name="connsiteX19" fmla="*/ 392906 w 394525"/>
                    <a:gd name="connsiteY19" fmla="*/ 216217 h 393763"/>
                    <a:gd name="connsiteX20" fmla="*/ 393668 w 394525"/>
                    <a:gd name="connsiteY20" fmla="*/ 204121 h 393763"/>
                    <a:gd name="connsiteX21" fmla="*/ 394526 w 394525"/>
                    <a:gd name="connsiteY21" fmla="*/ 192024 h 393763"/>
                    <a:gd name="connsiteX22" fmla="*/ 336232 w 394525"/>
                    <a:gd name="connsiteY22" fmla="*/ 172974 h 393763"/>
                    <a:gd name="connsiteX23" fmla="*/ 322421 w 394525"/>
                    <a:gd name="connsiteY23" fmla="*/ 131826 h 393763"/>
                    <a:gd name="connsiteX24" fmla="*/ 357188 w 394525"/>
                    <a:gd name="connsiteY24" fmla="*/ 81629 h 393763"/>
                    <a:gd name="connsiteX25" fmla="*/ 349186 w 394525"/>
                    <a:gd name="connsiteY25" fmla="*/ 72104 h 393763"/>
                    <a:gd name="connsiteX26" fmla="*/ 341186 w 394525"/>
                    <a:gd name="connsiteY26" fmla="*/ 62579 h 393763"/>
                    <a:gd name="connsiteX27" fmla="*/ 333185 w 394525"/>
                    <a:gd name="connsiteY27" fmla="*/ 53054 h 393763"/>
                    <a:gd name="connsiteX28" fmla="*/ 278987 w 394525"/>
                    <a:gd name="connsiteY28" fmla="*/ 80963 h 393763"/>
                    <a:gd name="connsiteX29" fmla="*/ 239935 w 394525"/>
                    <a:gd name="connsiteY29" fmla="*/ 61913 h 393763"/>
                    <a:gd name="connsiteX30" fmla="*/ 229076 w 394525"/>
                    <a:gd name="connsiteY30" fmla="*/ 2000 h 393763"/>
                    <a:gd name="connsiteX31" fmla="*/ 216884 w 394525"/>
                    <a:gd name="connsiteY31" fmla="*/ 1238 h 393763"/>
                    <a:gd name="connsiteX32" fmla="*/ 203454 w 394525"/>
                    <a:gd name="connsiteY32" fmla="*/ 0 h 393763"/>
                    <a:gd name="connsiteX33" fmla="*/ 191357 w 394525"/>
                    <a:gd name="connsiteY33" fmla="*/ 0 h 393763"/>
                    <a:gd name="connsiteX34" fmla="*/ 172307 w 394525"/>
                    <a:gd name="connsiteY34" fmla="*/ 57912 h 393763"/>
                    <a:gd name="connsiteX35" fmla="*/ 130873 w 394525"/>
                    <a:gd name="connsiteY35" fmla="*/ 71914 h 393763"/>
                    <a:gd name="connsiteX36" fmla="*/ 81344 w 394525"/>
                    <a:gd name="connsiteY36" fmla="*/ 36862 h 393763"/>
                    <a:gd name="connsiteX37" fmla="*/ 71819 w 394525"/>
                    <a:gd name="connsiteY37" fmla="*/ 44863 h 393763"/>
                    <a:gd name="connsiteX38" fmla="*/ 62294 w 394525"/>
                    <a:gd name="connsiteY38" fmla="*/ 52864 h 393763"/>
                    <a:gd name="connsiteX39" fmla="*/ 52769 w 394525"/>
                    <a:gd name="connsiteY39" fmla="*/ 60865 h 393763"/>
                    <a:gd name="connsiteX40" fmla="*/ 81344 w 394525"/>
                    <a:gd name="connsiteY40" fmla="*/ 114967 h 393763"/>
                    <a:gd name="connsiteX41" fmla="*/ 62294 w 394525"/>
                    <a:gd name="connsiteY41" fmla="*/ 154210 h 393763"/>
                    <a:gd name="connsiteX42" fmla="*/ 2477 w 394525"/>
                    <a:gd name="connsiteY42" fmla="*/ 165068 h 393763"/>
                    <a:gd name="connsiteX43" fmla="*/ 1619 w 394525"/>
                    <a:gd name="connsiteY43" fmla="*/ 177165 h 393763"/>
                    <a:gd name="connsiteX44" fmla="*/ 857 w 394525"/>
                    <a:gd name="connsiteY44" fmla="*/ 189357 h 393763"/>
                    <a:gd name="connsiteX45" fmla="*/ 0 w 394525"/>
                    <a:gd name="connsiteY45" fmla="*/ 201454 h 393763"/>
                    <a:gd name="connsiteX46" fmla="*/ 58007 w 394525"/>
                    <a:gd name="connsiteY46" fmla="*/ 220504 h 393763"/>
                    <a:gd name="connsiteX47" fmla="*/ 71819 w 394525"/>
                    <a:gd name="connsiteY47" fmla="*/ 261366 h 3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4525" h="393763">
                      <a:moveTo>
                        <a:pt x="37338" y="311467"/>
                      </a:moveTo>
                      <a:lnTo>
                        <a:pt x="45339" y="320992"/>
                      </a:lnTo>
                      <a:lnTo>
                        <a:pt x="53340" y="330517"/>
                      </a:lnTo>
                      <a:lnTo>
                        <a:pt x="61341" y="340042"/>
                      </a:lnTo>
                      <a:lnTo>
                        <a:pt x="115729" y="312134"/>
                      </a:lnTo>
                      <a:cubicBezTo>
                        <a:pt x="127612" y="320469"/>
                        <a:pt x="140724" y="326897"/>
                        <a:pt x="154591" y="331184"/>
                      </a:cubicBezTo>
                      <a:lnTo>
                        <a:pt x="165544" y="391382"/>
                      </a:lnTo>
                      <a:lnTo>
                        <a:pt x="177641" y="392240"/>
                      </a:lnTo>
                      <a:lnTo>
                        <a:pt x="189738" y="393002"/>
                      </a:lnTo>
                      <a:lnTo>
                        <a:pt x="201835" y="393763"/>
                      </a:lnTo>
                      <a:lnTo>
                        <a:pt x="220885" y="335471"/>
                      </a:lnTo>
                      <a:cubicBezTo>
                        <a:pt x="235149" y="333001"/>
                        <a:pt x="248937" y="328308"/>
                        <a:pt x="261747" y="321564"/>
                      </a:cubicBezTo>
                      <a:lnTo>
                        <a:pt x="312230" y="356521"/>
                      </a:lnTo>
                      <a:lnTo>
                        <a:pt x="321755" y="348520"/>
                      </a:lnTo>
                      <a:lnTo>
                        <a:pt x="331280" y="340519"/>
                      </a:lnTo>
                      <a:lnTo>
                        <a:pt x="340805" y="332518"/>
                      </a:lnTo>
                      <a:lnTo>
                        <a:pt x="312801" y="277940"/>
                      </a:lnTo>
                      <a:cubicBezTo>
                        <a:pt x="321112" y="266111"/>
                        <a:pt x="327538" y="253066"/>
                        <a:pt x="331851" y="239268"/>
                      </a:cubicBezTo>
                      <a:lnTo>
                        <a:pt x="392049" y="228314"/>
                      </a:lnTo>
                      <a:lnTo>
                        <a:pt x="392906" y="216217"/>
                      </a:lnTo>
                      <a:lnTo>
                        <a:pt x="393668" y="204121"/>
                      </a:lnTo>
                      <a:lnTo>
                        <a:pt x="394526" y="192024"/>
                      </a:lnTo>
                      <a:lnTo>
                        <a:pt x="336232" y="172974"/>
                      </a:lnTo>
                      <a:cubicBezTo>
                        <a:pt x="333783" y="158627"/>
                        <a:pt x="329124" y="144746"/>
                        <a:pt x="322421" y="131826"/>
                      </a:cubicBezTo>
                      <a:lnTo>
                        <a:pt x="357188" y="81629"/>
                      </a:lnTo>
                      <a:lnTo>
                        <a:pt x="349186" y="72104"/>
                      </a:lnTo>
                      <a:lnTo>
                        <a:pt x="341186" y="62579"/>
                      </a:lnTo>
                      <a:lnTo>
                        <a:pt x="333185" y="53054"/>
                      </a:lnTo>
                      <a:lnTo>
                        <a:pt x="278987" y="80963"/>
                      </a:lnTo>
                      <a:cubicBezTo>
                        <a:pt x="267041" y="72618"/>
                        <a:pt x="253865" y="66190"/>
                        <a:pt x="239935" y="61913"/>
                      </a:cubicBezTo>
                      <a:lnTo>
                        <a:pt x="229076" y="2000"/>
                      </a:lnTo>
                      <a:lnTo>
                        <a:pt x="216884" y="1238"/>
                      </a:lnTo>
                      <a:lnTo>
                        <a:pt x="203454" y="0"/>
                      </a:lnTo>
                      <a:lnTo>
                        <a:pt x="191357" y="0"/>
                      </a:lnTo>
                      <a:lnTo>
                        <a:pt x="172307" y="57912"/>
                      </a:lnTo>
                      <a:cubicBezTo>
                        <a:pt x="157837" y="60338"/>
                        <a:pt x="143849" y="65065"/>
                        <a:pt x="130873" y="71914"/>
                      </a:cubicBezTo>
                      <a:lnTo>
                        <a:pt x="81344" y="36862"/>
                      </a:lnTo>
                      <a:lnTo>
                        <a:pt x="71819" y="44863"/>
                      </a:lnTo>
                      <a:lnTo>
                        <a:pt x="62294" y="52864"/>
                      </a:lnTo>
                      <a:lnTo>
                        <a:pt x="52769" y="60865"/>
                      </a:lnTo>
                      <a:lnTo>
                        <a:pt x="81344" y="114967"/>
                      </a:lnTo>
                      <a:cubicBezTo>
                        <a:pt x="72993" y="126979"/>
                        <a:pt x="66566" y="140218"/>
                        <a:pt x="62294" y="154210"/>
                      </a:cubicBezTo>
                      <a:lnTo>
                        <a:pt x="2477" y="165068"/>
                      </a:lnTo>
                      <a:lnTo>
                        <a:pt x="1619" y="177165"/>
                      </a:lnTo>
                      <a:lnTo>
                        <a:pt x="857" y="189357"/>
                      </a:lnTo>
                      <a:lnTo>
                        <a:pt x="0" y="201454"/>
                      </a:lnTo>
                      <a:lnTo>
                        <a:pt x="58007" y="220504"/>
                      </a:lnTo>
                      <a:cubicBezTo>
                        <a:pt x="60501" y="234749"/>
                        <a:pt x="65158" y="248529"/>
                        <a:pt x="71819" y="261366"/>
                      </a:cubicBezTo>
                      <a:close/>
                    </a:path>
                  </a:pathLst>
                </a:custGeom>
                <a:noFill/>
                <a:ln w="19050" cap="flat">
                  <a:solidFill>
                    <a:srgbClr val="527FFF"/>
                  </a:solidFill>
                  <a:prstDash val="solid"/>
                  <a:round/>
                </a:ln>
              </p:spPr>
              <p:txBody>
                <a:bodyPr rtlCol="0" anchor="ctr"/>
                <a:lstStyle/>
                <a:p>
                  <a:endParaRPr lang="en-US" sz="1500" dirty="0"/>
                </a:p>
              </p:txBody>
            </p:sp>
            <p:sp>
              <p:nvSpPr>
                <p:cNvPr id="54" name="Freeform: Shape 53">
                  <a:extLst>
                    <a:ext uri="{FF2B5EF4-FFF2-40B4-BE49-F238E27FC236}">
                      <a16:creationId xmlns:a16="http://schemas.microsoft.com/office/drawing/2014/main" id="{10E91166-F749-4564-8471-9F1A47B2BBEA}"/>
                    </a:ext>
                  </a:extLst>
                </p:cNvPr>
                <p:cNvSpPr/>
                <p:nvPr/>
              </p:nvSpPr>
              <p:spPr>
                <a:xfrm>
                  <a:off x="4029093" y="-1976049"/>
                  <a:ext cx="216671" cy="216671"/>
                </a:xfrm>
                <a:custGeom>
                  <a:avLst/>
                  <a:gdLst>
                    <a:gd name="connsiteX0" fmla="*/ 156591 w 156590"/>
                    <a:gd name="connsiteY0" fmla="*/ 78295 h 156590"/>
                    <a:gd name="connsiteX1" fmla="*/ 78296 w 156590"/>
                    <a:gd name="connsiteY1" fmla="*/ 156591 h 156590"/>
                    <a:gd name="connsiteX2" fmla="*/ 0 w 156590"/>
                    <a:gd name="connsiteY2" fmla="*/ 78295 h 156590"/>
                    <a:gd name="connsiteX3" fmla="*/ 78296 w 156590"/>
                    <a:gd name="connsiteY3" fmla="*/ 0 h 156590"/>
                    <a:gd name="connsiteX4" fmla="*/ 156591 w 156590"/>
                    <a:gd name="connsiteY4" fmla="*/ 78295 h 1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90" h="156590">
                      <a:moveTo>
                        <a:pt x="156591" y="78295"/>
                      </a:moveTo>
                      <a:cubicBezTo>
                        <a:pt x="156591" y="121537"/>
                        <a:pt x="121537" y="156591"/>
                        <a:pt x="78296" y="156591"/>
                      </a:cubicBezTo>
                      <a:cubicBezTo>
                        <a:pt x="35054" y="156591"/>
                        <a:pt x="0" y="121537"/>
                        <a:pt x="0" y="78295"/>
                      </a:cubicBezTo>
                      <a:cubicBezTo>
                        <a:pt x="0" y="35054"/>
                        <a:pt x="35054" y="0"/>
                        <a:pt x="78296" y="0"/>
                      </a:cubicBezTo>
                      <a:cubicBezTo>
                        <a:pt x="121537" y="0"/>
                        <a:pt x="156591" y="35054"/>
                        <a:pt x="156591" y="78295"/>
                      </a:cubicBezTo>
                      <a:close/>
                    </a:path>
                  </a:pathLst>
                </a:custGeom>
                <a:noFill/>
                <a:ln w="19050" cap="flat">
                  <a:solidFill>
                    <a:srgbClr val="527FFF"/>
                  </a:solidFill>
                  <a:prstDash val="solid"/>
                  <a:round/>
                </a:ln>
              </p:spPr>
              <p:txBody>
                <a:bodyPr rtlCol="0" anchor="ctr"/>
                <a:lstStyle/>
                <a:p>
                  <a:endParaRPr lang="en-US" sz="1500" dirty="0"/>
                </a:p>
              </p:txBody>
            </p:sp>
          </p:grpSp>
        </p:grpSp>
        <p:sp>
          <p:nvSpPr>
            <p:cNvPr id="21" name="Text Placeholder 9">
              <a:extLst>
                <a:ext uri="{FF2B5EF4-FFF2-40B4-BE49-F238E27FC236}">
                  <a16:creationId xmlns:a16="http://schemas.microsoft.com/office/drawing/2014/main" id="{3512DFEB-BB65-EE43-A34F-B74ED84BB0B7}"/>
                </a:ext>
              </a:extLst>
            </p:cNvPr>
            <p:cNvSpPr txBox="1">
              <a:spLocks/>
            </p:cNvSpPr>
            <p:nvPr/>
          </p:nvSpPr>
          <p:spPr>
            <a:xfrm>
              <a:off x="910513" y="3293049"/>
              <a:ext cx="3950806" cy="775597"/>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571442" eaLnBrk="0" fontAlgn="base" hangingPunct="0">
                <a:spcBef>
                  <a:spcPct val="0"/>
                </a:spcBef>
                <a:spcAft>
                  <a:spcPct val="0"/>
                </a:spcAft>
                <a:defRPr/>
              </a:pPr>
              <a:r>
                <a:rPr lang="en-US" sz="2000" b="1" dirty="0">
                  <a:solidFill>
                    <a:schemeClr val="accent1"/>
                  </a:solidFill>
                  <a:latin typeface="+mn-lt"/>
                  <a:ea typeface="Amazon Ember Light" panose="020B0403020204020204" pitchFamily="34" charset="0"/>
                  <a:cs typeface="Amazon Ember Light" panose="020B0403020204020204" pitchFamily="34" charset="0"/>
                </a:rPr>
                <a:t>Fully managed cloud control plane</a:t>
              </a:r>
            </a:p>
          </p:txBody>
        </p:sp>
      </p:grpSp>
      <p:cxnSp>
        <p:nvCxnSpPr>
          <p:cNvPr id="3" name="Straight Connector 2">
            <a:extLst>
              <a:ext uri="{FF2B5EF4-FFF2-40B4-BE49-F238E27FC236}">
                <a16:creationId xmlns:a16="http://schemas.microsoft.com/office/drawing/2014/main" id="{76A9D02A-F61F-42A1-A688-4FDDF41CFA93}"/>
              </a:ext>
            </a:extLst>
          </p:cNvPr>
          <p:cNvCxnSpPr>
            <a:cxnSpLocks/>
          </p:cNvCxnSpPr>
          <p:nvPr/>
        </p:nvCxnSpPr>
        <p:spPr>
          <a:xfrm>
            <a:off x="85308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CCEEA0-316D-4926-81CE-87D0FCD0F523}"/>
              </a:ext>
            </a:extLst>
          </p:cNvPr>
          <p:cNvCxnSpPr>
            <a:cxnSpLocks/>
          </p:cNvCxnSpPr>
          <p:nvPr/>
        </p:nvCxnSpPr>
        <p:spPr>
          <a:xfrm>
            <a:off x="454415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8C0439-5F9E-4B97-B334-F764FC02388D}"/>
              </a:ext>
            </a:extLst>
          </p:cNvPr>
          <p:cNvCxnSpPr>
            <a:cxnSpLocks/>
          </p:cNvCxnSpPr>
          <p:nvPr/>
        </p:nvCxnSpPr>
        <p:spPr>
          <a:xfrm>
            <a:off x="816933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CE17347-A0FE-4C52-823C-21E66091C825}"/>
              </a:ext>
            </a:extLst>
          </p:cNvPr>
          <p:cNvGrpSpPr/>
          <p:nvPr/>
        </p:nvGrpSpPr>
        <p:grpSpPr>
          <a:xfrm>
            <a:off x="4672464" y="1448523"/>
            <a:ext cx="2847072" cy="1942016"/>
            <a:chOff x="5606957" y="1738227"/>
            <a:chExt cx="3416486" cy="2330419"/>
          </a:xfrm>
        </p:grpSpPr>
        <p:sp>
          <p:nvSpPr>
            <p:cNvPr id="22" name="Text Placeholder 10">
              <a:extLst>
                <a:ext uri="{FF2B5EF4-FFF2-40B4-BE49-F238E27FC236}">
                  <a16:creationId xmlns:a16="http://schemas.microsoft.com/office/drawing/2014/main" id="{2B5E2276-0C5F-F840-9A4F-EA1E1DD36B34}"/>
                </a:ext>
              </a:extLst>
            </p:cNvPr>
            <p:cNvSpPr txBox="1">
              <a:spLocks/>
            </p:cNvSpPr>
            <p:nvPr/>
          </p:nvSpPr>
          <p:spPr>
            <a:xfrm>
              <a:off x="5606957" y="3293049"/>
              <a:ext cx="3416486" cy="775597"/>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571442" eaLnBrk="0" fontAlgn="base" hangingPunct="0">
                <a:spcBef>
                  <a:spcPct val="0"/>
                </a:spcBef>
                <a:spcAft>
                  <a:spcPct val="0"/>
                </a:spcAft>
              </a:pPr>
              <a:r>
                <a:rPr lang="en-US" sz="2000" b="1" dirty="0">
                  <a:solidFill>
                    <a:schemeClr val="accent1"/>
                  </a:solidFill>
                  <a:latin typeface="+mn-lt"/>
                  <a:ea typeface="Amazon Ember Light" panose="020B0403020204020204" pitchFamily="34" charset="0"/>
                  <a:cs typeface="Amazon Ember Light" panose="020B0403020204020204" pitchFamily="34" charset="0"/>
                </a:rPr>
                <a:t>Consistent tooling and governance</a:t>
              </a:r>
            </a:p>
            <a:p>
              <a:pPr algn="ctr" defTabSz="609576" fontAlgn="base">
                <a:spcAft>
                  <a:spcPct val="0"/>
                </a:spcAft>
                <a:defRPr/>
              </a:pPr>
              <a:endParaRPr lang="en-US" sz="2333" dirty="0">
                <a:solidFill>
                  <a:srgbClr val="FFFFFF"/>
                </a:solidFill>
                <a:latin typeface="Amazon Ember"/>
              </a:endParaRPr>
            </a:p>
          </p:txBody>
        </p:sp>
        <p:grpSp>
          <p:nvGrpSpPr>
            <p:cNvPr id="55" name="Graphic 4901">
              <a:extLst>
                <a:ext uri="{FF2B5EF4-FFF2-40B4-BE49-F238E27FC236}">
                  <a16:creationId xmlns:a16="http://schemas.microsoft.com/office/drawing/2014/main" id="{F26312CA-6A31-4E37-8757-D8F879B1B924}"/>
                </a:ext>
              </a:extLst>
            </p:cNvPr>
            <p:cNvGrpSpPr/>
            <p:nvPr/>
          </p:nvGrpSpPr>
          <p:grpSpPr>
            <a:xfrm>
              <a:off x="6591968" y="1738227"/>
              <a:ext cx="1446464" cy="1446464"/>
              <a:chOff x="9008107" y="2476500"/>
              <a:chExt cx="1905000" cy="1905000"/>
            </a:xfrm>
          </p:grpSpPr>
          <p:sp>
            <p:nvSpPr>
              <p:cNvPr id="56" name="Freeform: Shape 55">
                <a:extLst>
                  <a:ext uri="{FF2B5EF4-FFF2-40B4-BE49-F238E27FC236}">
                    <a16:creationId xmlns:a16="http://schemas.microsoft.com/office/drawing/2014/main" id="{247EC922-E354-4DDC-B408-246F65732F0E}"/>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9050" cap="flat">
                <a:solidFill>
                  <a:srgbClr val="F1F2F2"/>
                </a:solidFill>
                <a:prstDash val="solid"/>
                <a:round/>
              </a:ln>
            </p:spPr>
            <p:txBody>
              <a:bodyPr rtlCol="0" anchor="ctr"/>
              <a:lstStyle/>
              <a:p>
                <a:endParaRPr lang="en-US" sz="1500" dirty="0"/>
              </a:p>
            </p:txBody>
          </p:sp>
          <p:sp>
            <p:nvSpPr>
              <p:cNvPr id="57" name="Freeform: Shape 56">
                <a:extLst>
                  <a:ext uri="{FF2B5EF4-FFF2-40B4-BE49-F238E27FC236}">
                    <a16:creationId xmlns:a16="http://schemas.microsoft.com/office/drawing/2014/main" id="{CB14A7C3-2851-445E-BCAD-A4EF247CED6C}"/>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9050" cap="flat">
                <a:solidFill>
                  <a:srgbClr val="F1F2F2"/>
                </a:solidFill>
                <a:prstDash val="solid"/>
                <a:round/>
              </a:ln>
            </p:spPr>
            <p:txBody>
              <a:bodyPr rtlCol="0" anchor="ctr"/>
              <a:lstStyle/>
              <a:p>
                <a:endParaRPr lang="en-US" sz="1500" dirty="0"/>
              </a:p>
            </p:txBody>
          </p:sp>
          <p:sp>
            <p:nvSpPr>
              <p:cNvPr id="58" name="Freeform: Shape 57">
                <a:extLst>
                  <a:ext uri="{FF2B5EF4-FFF2-40B4-BE49-F238E27FC236}">
                    <a16:creationId xmlns:a16="http://schemas.microsoft.com/office/drawing/2014/main" id="{8909DE65-CF52-4B44-B07D-9E607800C19D}"/>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9050" cap="flat">
                <a:solidFill>
                  <a:srgbClr val="F1F2F2"/>
                </a:solidFill>
                <a:prstDash val="solid"/>
                <a:round/>
              </a:ln>
            </p:spPr>
            <p:txBody>
              <a:bodyPr rtlCol="0" anchor="ctr"/>
              <a:lstStyle/>
              <a:p>
                <a:endParaRPr lang="en-US" sz="1500" dirty="0"/>
              </a:p>
            </p:txBody>
          </p:sp>
          <p:sp>
            <p:nvSpPr>
              <p:cNvPr id="59" name="Freeform: Shape 58">
                <a:extLst>
                  <a:ext uri="{FF2B5EF4-FFF2-40B4-BE49-F238E27FC236}">
                    <a16:creationId xmlns:a16="http://schemas.microsoft.com/office/drawing/2014/main" id="{9CC52614-DBC0-4D74-867C-F4416F0019D0}"/>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9050" cap="flat">
                <a:solidFill>
                  <a:srgbClr val="F1F2F2"/>
                </a:solidFill>
                <a:prstDash val="solid"/>
                <a:round/>
              </a:ln>
            </p:spPr>
            <p:txBody>
              <a:bodyPr rtlCol="0" anchor="ctr"/>
              <a:lstStyle/>
              <a:p>
                <a:endParaRPr lang="en-US" sz="1500" dirty="0"/>
              </a:p>
            </p:txBody>
          </p:sp>
          <p:sp>
            <p:nvSpPr>
              <p:cNvPr id="60" name="Freeform: Shape 59">
                <a:extLst>
                  <a:ext uri="{FF2B5EF4-FFF2-40B4-BE49-F238E27FC236}">
                    <a16:creationId xmlns:a16="http://schemas.microsoft.com/office/drawing/2014/main" id="{BF4ADEAD-D3E6-45AD-A4A4-4DE2909A8B23}"/>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9050" cap="flat">
                <a:solidFill>
                  <a:srgbClr val="F1F2F2"/>
                </a:solidFill>
                <a:prstDash val="solid"/>
                <a:round/>
              </a:ln>
            </p:spPr>
            <p:txBody>
              <a:bodyPr rtlCol="0" anchor="ctr"/>
              <a:lstStyle/>
              <a:p>
                <a:endParaRPr lang="en-US" sz="1500" dirty="0"/>
              </a:p>
            </p:txBody>
          </p:sp>
          <p:sp>
            <p:nvSpPr>
              <p:cNvPr id="61" name="Freeform: Shape 60">
                <a:extLst>
                  <a:ext uri="{FF2B5EF4-FFF2-40B4-BE49-F238E27FC236}">
                    <a16:creationId xmlns:a16="http://schemas.microsoft.com/office/drawing/2014/main" id="{EA71FD8E-5BFA-4CD0-AD07-54D7298A7271}"/>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9050" cap="flat">
                <a:solidFill>
                  <a:srgbClr val="F1F2F2"/>
                </a:solidFill>
                <a:prstDash val="solid"/>
                <a:round/>
              </a:ln>
            </p:spPr>
            <p:txBody>
              <a:bodyPr rtlCol="0" anchor="ctr"/>
              <a:lstStyle/>
              <a:p>
                <a:endParaRPr lang="en-US" sz="1500" dirty="0"/>
              </a:p>
            </p:txBody>
          </p:sp>
          <p:sp>
            <p:nvSpPr>
              <p:cNvPr id="62" name="Freeform: Shape 61">
                <a:extLst>
                  <a:ext uri="{FF2B5EF4-FFF2-40B4-BE49-F238E27FC236}">
                    <a16:creationId xmlns:a16="http://schemas.microsoft.com/office/drawing/2014/main" id="{8F68A59F-7B6B-4189-881B-E12F9F3FF437}"/>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9050" cap="flat">
                <a:solidFill>
                  <a:srgbClr val="F1F2F2"/>
                </a:solidFill>
                <a:prstDash val="solid"/>
                <a:round/>
              </a:ln>
            </p:spPr>
            <p:txBody>
              <a:bodyPr rtlCol="0" anchor="ctr"/>
              <a:lstStyle/>
              <a:p>
                <a:endParaRPr lang="en-US" sz="1500" dirty="0"/>
              </a:p>
            </p:txBody>
          </p:sp>
          <p:sp>
            <p:nvSpPr>
              <p:cNvPr id="63" name="Freeform: Shape 62">
                <a:extLst>
                  <a:ext uri="{FF2B5EF4-FFF2-40B4-BE49-F238E27FC236}">
                    <a16:creationId xmlns:a16="http://schemas.microsoft.com/office/drawing/2014/main" id="{979D26A4-51C5-4ACA-811A-4F464EB7A35A}"/>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9050" cap="flat">
                <a:solidFill>
                  <a:srgbClr val="F1F2F2"/>
                </a:solidFill>
                <a:prstDash val="solid"/>
                <a:round/>
              </a:ln>
            </p:spPr>
            <p:txBody>
              <a:bodyPr rtlCol="0" anchor="ctr"/>
              <a:lstStyle/>
              <a:p>
                <a:endParaRPr lang="en-US" sz="1500" dirty="0"/>
              </a:p>
            </p:txBody>
          </p:sp>
          <p:sp>
            <p:nvSpPr>
              <p:cNvPr id="64" name="Freeform: Shape 63">
                <a:extLst>
                  <a:ext uri="{FF2B5EF4-FFF2-40B4-BE49-F238E27FC236}">
                    <a16:creationId xmlns:a16="http://schemas.microsoft.com/office/drawing/2014/main" id="{DC08B6A7-3A50-47A9-80B7-D1469DB8A8B9}"/>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9050" cap="flat">
                <a:solidFill>
                  <a:srgbClr val="F1F2F2"/>
                </a:solidFill>
                <a:prstDash val="solid"/>
                <a:round/>
              </a:ln>
            </p:spPr>
            <p:txBody>
              <a:bodyPr rtlCol="0" anchor="ctr"/>
              <a:lstStyle/>
              <a:p>
                <a:endParaRPr lang="en-US" sz="1500" dirty="0"/>
              </a:p>
            </p:txBody>
          </p:sp>
          <p:sp>
            <p:nvSpPr>
              <p:cNvPr id="65" name="Freeform: Shape 64">
                <a:extLst>
                  <a:ext uri="{FF2B5EF4-FFF2-40B4-BE49-F238E27FC236}">
                    <a16:creationId xmlns:a16="http://schemas.microsoft.com/office/drawing/2014/main" id="{D04B4FD4-3210-4BEA-9B66-096AC04436F0}"/>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9050" cap="flat">
                <a:solidFill>
                  <a:srgbClr val="F1F2F2"/>
                </a:solidFill>
                <a:prstDash val="solid"/>
                <a:round/>
              </a:ln>
            </p:spPr>
            <p:txBody>
              <a:bodyPr rtlCol="0" anchor="ctr"/>
              <a:lstStyle/>
              <a:p>
                <a:endParaRPr lang="en-US" sz="1500" dirty="0"/>
              </a:p>
            </p:txBody>
          </p:sp>
          <p:sp>
            <p:nvSpPr>
              <p:cNvPr id="66" name="Freeform: Shape 65">
                <a:extLst>
                  <a:ext uri="{FF2B5EF4-FFF2-40B4-BE49-F238E27FC236}">
                    <a16:creationId xmlns:a16="http://schemas.microsoft.com/office/drawing/2014/main" id="{B0139F0A-9FA7-474D-9979-4A81E45A122C}"/>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9050" cap="flat">
                <a:solidFill>
                  <a:srgbClr val="F1F2F2"/>
                </a:solidFill>
                <a:prstDash val="solid"/>
                <a:round/>
              </a:ln>
            </p:spPr>
            <p:txBody>
              <a:bodyPr rtlCol="0" anchor="ctr"/>
              <a:lstStyle/>
              <a:p>
                <a:endParaRPr lang="en-US" sz="1500" dirty="0"/>
              </a:p>
            </p:txBody>
          </p:sp>
          <p:sp>
            <p:nvSpPr>
              <p:cNvPr id="67" name="Freeform: Shape 66">
                <a:extLst>
                  <a:ext uri="{FF2B5EF4-FFF2-40B4-BE49-F238E27FC236}">
                    <a16:creationId xmlns:a16="http://schemas.microsoft.com/office/drawing/2014/main" id="{20AC3A51-43DA-42C2-AB26-E354F1E533AD}"/>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9050" cap="flat">
                <a:solidFill>
                  <a:srgbClr val="F1F2F2"/>
                </a:solidFill>
                <a:prstDash val="solid"/>
                <a:round/>
              </a:ln>
            </p:spPr>
            <p:txBody>
              <a:bodyPr rtlCol="0" anchor="ctr"/>
              <a:lstStyle/>
              <a:p>
                <a:endParaRPr lang="en-US" sz="1500" dirty="0"/>
              </a:p>
            </p:txBody>
          </p:sp>
          <p:sp>
            <p:nvSpPr>
              <p:cNvPr id="68" name="Freeform: Shape 67">
                <a:extLst>
                  <a:ext uri="{FF2B5EF4-FFF2-40B4-BE49-F238E27FC236}">
                    <a16:creationId xmlns:a16="http://schemas.microsoft.com/office/drawing/2014/main" id="{C3DE6C7D-E7BF-4FCD-9232-60D9E9A1F12F}"/>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9050" cap="flat">
                <a:solidFill>
                  <a:srgbClr val="F1F2F2"/>
                </a:solidFill>
                <a:prstDash val="solid"/>
                <a:round/>
              </a:ln>
            </p:spPr>
            <p:txBody>
              <a:bodyPr rtlCol="0" anchor="ctr"/>
              <a:lstStyle/>
              <a:p>
                <a:endParaRPr lang="en-US" sz="1500" dirty="0"/>
              </a:p>
            </p:txBody>
          </p:sp>
          <p:sp>
            <p:nvSpPr>
              <p:cNvPr id="69" name="Freeform: Shape 68">
                <a:extLst>
                  <a:ext uri="{FF2B5EF4-FFF2-40B4-BE49-F238E27FC236}">
                    <a16:creationId xmlns:a16="http://schemas.microsoft.com/office/drawing/2014/main" id="{6D2EFAB5-3E02-4582-8B3B-9F341A005356}"/>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9050" cap="flat">
                <a:solidFill>
                  <a:srgbClr val="F1F2F2"/>
                </a:solidFill>
                <a:prstDash val="solid"/>
                <a:round/>
              </a:ln>
            </p:spPr>
            <p:txBody>
              <a:bodyPr rtlCol="0" anchor="ctr"/>
              <a:lstStyle/>
              <a:p>
                <a:endParaRPr lang="en-US" sz="1500" dirty="0"/>
              </a:p>
            </p:txBody>
          </p:sp>
          <p:sp>
            <p:nvSpPr>
              <p:cNvPr id="70" name="Freeform: Shape 69">
                <a:extLst>
                  <a:ext uri="{FF2B5EF4-FFF2-40B4-BE49-F238E27FC236}">
                    <a16:creationId xmlns:a16="http://schemas.microsoft.com/office/drawing/2014/main" id="{7919E73F-73F7-4E44-98CA-179B5B932A39}"/>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9050" cap="flat">
                <a:solidFill>
                  <a:srgbClr val="F1F2F2"/>
                </a:solidFill>
                <a:prstDash val="solid"/>
                <a:round/>
              </a:ln>
            </p:spPr>
            <p:txBody>
              <a:bodyPr rtlCol="0" anchor="ctr"/>
              <a:lstStyle/>
              <a:p>
                <a:endParaRPr lang="en-US" sz="1500" dirty="0"/>
              </a:p>
            </p:txBody>
          </p:sp>
          <p:sp>
            <p:nvSpPr>
              <p:cNvPr id="71" name="Freeform: Shape 70">
                <a:extLst>
                  <a:ext uri="{FF2B5EF4-FFF2-40B4-BE49-F238E27FC236}">
                    <a16:creationId xmlns:a16="http://schemas.microsoft.com/office/drawing/2014/main" id="{0B63F7D6-6E93-4A22-A223-64A58A7D7D79}"/>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9050" cap="flat">
                <a:solidFill>
                  <a:srgbClr val="F1F2F2"/>
                </a:solidFill>
                <a:prstDash val="solid"/>
                <a:round/>
              </a:ln>
            </p:spPr>
            <p:txBody>
              <a:bodyPr rtlCol="0" anchor="ctr"/>
              <a:lstStyle/>
              <a:p>
                <a:endParaRPr lang="en-US" sz="1500" dirty="0"/>
              </a:p>
            </p:txBody>
          </p:sp>
          <p:sp>
            <p:nvSpPr>
              <p:cNvPr id="72" name="Freeform: Shape 71">
                <a:extLst>
                  <a:ext uri="{FF2B5EF4-FFF2-40B4-BE49-F238E27FC236}">
                    <a16:creationId xmlns:a16="http://schemas.microsoft.com/office/drawing/2014/main" id="{381ED2C4-FF9B-4E46-8E8D-BC8E180B496A}"/>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9050" cap="flat">
                <a:solidFill>
                  <a:srgbClr val="F1F2F2"/>
                </a:solidFill>
                <a:prstDash val="solid"/>
                <a:round/>
              </a:ln>
            </p:spPr>
            <p:txBody>
              <a:bodyPr rtlCol="0" anchor="ctr"/>
              <a:lstStyle/>
              <a:p>
                <a:endParaRPr lang="en-US" sz="1500" dirty="0"/>
              </a:p>
            </p:txBody>
          </p:sp>
          <p:sp>
            <p:nvSpPr>
              <p:cNvPr id="73" name="Freeform: Shape 72">
                <a:extLst>
                  <a:ext uri="{FF2B5EF4-FFF2-40B4-BE49-F238E27FC236}">
                    <a16:creationId xmlns:a16="http://schemas.microsoft.com/office/drawing/2014/main" id="{383F347F-86E5-4BA2-B8CA-76ACF6E9F8C6}"/>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9050" cap="flat">
                <a:solidFill>
                  <a:srgbClr val="527FFF"/>
                </a:solidFill>
                <a:prstDash val="solid"/>
                <a:round/>
              </a:ln>
            </p:spPr>
            <p:txBody>
              <a:bodyPr rtlCol="0" anchor="ctr"/>
              <a:lstStyle/>
              <a:p>
                <a:endParaRPr lang="en-US" sz="1500" dirty="0"/>
              </a:p>
            </p:txBody>
          </p:sp>
          <p:sp>
            <p:nvSpPr>
              <p:cNvPr id="74" name="Freeform: Shape 73">
                <a:extLst>
                  <a:ext uri="{FF2B5EF4-FFF2-40B4-BE49-F238E27FC236}">
                    <a16:creationId xmlns:a16="http://schemas.microsoft.com/office/drawing/2014/main" id="{4D64238C-C432-4344-B75C-77FE9434EA9F}"/>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9050" cap="flat">
                <a:solidFill>
                  <a:srgbClr val="527FFF"/>
                </a:solidFill>
                <a:prstDash val="solid"/>
                <a:round/>
              </a:ln>
            </p:spPr>
            <p:txBody>
              <a:bodyPr rtlCol="0" anchor="ctr"/>
              <a:lstStyle/>
              <a:p>
                <a:endParaRPr lang="en-US" sz="1500" dirty="0"/>
              </a:p>
            </p:txBody>
          </p:sp>
          <p:sp>
            <p:nvSpPr>
              <p:cNvPr id="75" name="Freeform: Shape 74">
                <a:extLst>
                  <a:ext uri="{FF2B5EF4-FFF2-40B4-BE49-F238E27FC236}">
                    <a16:creationId xmlns:a16="http://schemas.microsoft.com/office/drawing/2014/main" id="{B242DF85-9177-40D5-8792-9588EF567F09}"/>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9050" cap="flat">
                <a:solidFill>
                  <a:srgbClr val="527FFF"/>
                </a:solidFill>
                <a:prstDash val="solid"/>
                <a:round/>
              </a:ln>
            </p:spPr>
            <p:txBody>
              <a:bodyPr rtlCol="0" anchor="ctr"/>
              <a:lstStyle/>
              <a:p>
                <a:endParaRPr lang="en-US" sz="1500" dirty="0"/>
              </a:p>
            </p:txBody>
          </p:sp>
          <p:sp>
            <p:nvSpPr>
              <p:cNvPr id="76" name="Freeform: Shape 75">
                <a:extLst>
                  <a:ext uri="{FF2B5EF4-FFF2-40B4-BE49-F238E27FC236}">
                    <a16:creationId xmlns:a16="http://schemas.microsoft.com/office/drawing/2014/main" id="{2FAA3BE0-ED9A-4E17-8F64-2BF926B73906}"/>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9050" cap="flat">
                <a:solidFill>
                  <a:srgbClr val="527FFF"/>
                </a:solidFill>
                <a:prstDash val="solid"/>
                <a:round/>
              </a:ln>
            </p:spPr>
            <p:txBody>
              <a:bodyPr rtlCol="0" anchor="ctr"/>
              <a:lstStyle/>
              <a:p>
                <a:endParaRPr lang="en-US" sz="1500" dirty="0"/>
              </a:p>
            </p:txBody>
          </p:sp>
          <p:sp>
            <p:nvSpPr>
              <p:cNvPr id="77" name="Freeform: Shape 76">
                <a:extLst>
                  <a:ext uri="{FF2B5EF4-FFF2-40B4-BE49-F238E27FC236}">
                    <a16:creationId xmlns:a16="http://schemas.microsoft.com/office/drawing/2014/main" id="{1BEC3EEC-5180-4874-ACE7-07DECEC10FF1}"/>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9050" cap="flat">
                <a:solidFill>
                  <a:srgbClr val="527FFF"/>
                </a:solidFill>
                <a:prstDash val="solid"/>
                <a:round/>
              </a:ln>
            </p:spPr>
            <p:txBody>
              <a:bodyPr rtlCol="0" anchor="ctr"/>
              <a:lstStyle/>
              <a:p>
                <a:endParaRPr lang="en-US" sz="1500" dirty="0"/>
              </a:p>
            </p:txBody>
          </p:sp>
          <p:sp>
            <p:nvSpPr>
              <p:cNvPr id="78" name="Freeform: Shape 77">
                <a:extLst>
                  <a:ext uri="{FF2B5EF4-FFF2-40B4-BE49-F238E27FC236}">
                    <a16:creationId xmlns:a16="http://schemas.microsoft.com/office/drawing/2014/main" id="{175E51DC-86A6-4021-A07B-5C2ECE85B858}"/>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9050" cap="flat">
                <a:solidFill>
                  <a:srgbClr val="F1F2F2"/>
                </a:solidFill>
                <a:prstDash val="solid"/>
                <a:round/>
              </a:ln>
            </p:spPr>
            <p:txBody>
              <a:bodyPr rtlCol="0" anchor="ctr"/>
              <a:lstStyle/>
              <a:p>
                <a:endParaRPr lang="en-US" sz="1500" dirty="0"/>
              </a:p>
            </p:txBody>
          </p:sp>
          <p:sp>
            <p:nvSpPr>
              <p:cNvPr id="79" name="Freeform: Shape 78">
                <a:extLst>
                  <a:ext uri="{FF2B5EF4-FFF2-40B4-BE49-F238E27FC236}">
                    <a16:creationId xmlns:a16="http://schemas.microsoft.com/office/drawing/2014/main" id="{EB4EB76A-1FE2-41CB-9D52-4742697A209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9050" cap="flat">
                <a:solidFill>
                  <a:srgbClr val="F1F2F2"/>
                </a:solidFill>
                <a:prstDash val="solid"/>
                <a:round/>
              </a:ln>
            </p:spPr>
            <p:txBody>
              <a:bodyPr rtlCol="0" anchor="ctr"/>
              <a:lstStyle/>
              <a:p>
                <a:endParaRPr lang="en-US" sz="1500" dirty="0"/>
              </a:p>
            </p:txBody>
          </p:sp>
          <p:sp>
            <p:nvSpPr>
              <p:cNvPr id="80" name="Freeform: Shape 79">
                <a:extLst>
                  <a:ext uri="{FF2B5EF4-FFF2-40B4-BE49-F238E27FC236}">
                    <a16:creationId xmlns:a16="http://schemas.microsoft.com/office/drawing/2014/main" id="{4F37B711-E462-4E6D-8247-054197FD29C5}"/>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9050" cap="flat">
                <a:solidFill>
                  <a:srgbClr val="F1F2F2"/>
                </a:solidFill>
                <a:prstDash val="solid"/>
                <a:round/>
              </a:ln>
            </p:spPr>
            <p:txBody>
              <a:bodyPr rtlCol="0" anchor="ctr"/>
              <a:lstStyle/>
              <a:p>
                <a:endParaRPr lang="en-US" sz="1500" dirty="0"/>
              </a:p>
            </p:txBody>
          </p:sp>
          <p:sp>
            <p:nvSpPr>
              <p:cNvPr id="81" name="Freeform: Shape 80">
                <a:extLst>
                  <a:ext uri="{FF2B5EF4-FFF2-40B4-BE49-F238E27FC236}">
                    <a16:creationId xmlns:a16="http://schemas.microsoft.com/office/drawing/2014/main" id="{E92C2B18-6CB5-479C-A811-3709C2E9920B}"/>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9050" cap="flat">
                <a:solidFill>
                  <a:srgbClr val="F1F2F2"/>
                </a:solidFill>
                <a:prstDash val="solid"/>
                <a:round/>
              </a:ln>
            </p:spPr>
            <p:txBody>
              <a:bodyPr rtlCol="0" anchor="ctr"/>
              <a:lstStyle/>
              <a:p>
                <a:endParaRPr lang="en-US" sz="1500" dirty="0"/>
              </a:p>
            </p:txBody>
          </p:sp>
          <p:sp>
            <p:nvSpPr>
              <p:cNvPr id="82" name="Freeform: Shape 81">
                <a:extLst>
                  <a:ext uri="{FF2B5EF4-FFF2-40B4-BE49-F238E27FC236}">
                    <a16:creationId xmlns:a16="http://schemas.microsoft.com/office/drawing/2014/main" id="{E97672A3-7852-4E79-9737-C138FC4E1A1C}"/>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9050" cap="flat">
                <a:solidFill>
                  <a:srgbClr val="F1F2F2"/>
                </a:solidFill>
                <a:prstDash val="solid"/>
                <a:round/>
              </a:ln>
            </p:spPr>
            <p:txBody>
              <a:bodyPr rtlCol="0" anchor="ctr"/>
              <a:lstStyle/>
              <a:p>
                <a:endParaRPr lang="en-US" sz="1500" dirty="0"/>
              </a:p>
            </p:txBody>
          </p:sp>
          <p:sp>
            <p:nvSpPr>
              <p:cNvPr id="83" name="Freeform: Shape 82">
                <a:extLst>
                  <a:ext uri="{FF2B5EF4-FFF2-40B4-BE49-F238E27FC236}">
                    <a16:creationId xmlns:a16="http://schemas.microsoft.com/office/drawing/2014/main" id="{8A88FAA2-4506-4209-91C4-8D2CB0496240}"/>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9050" cap="flat">
                <a:solidFill>
                  <a:srgbClr val="F1F2F2"/>
                </a:solidFill>
                <a:prstDash val="solid"/>
                <a:round/>
              </a:ln>
            </p:spPr>
            <p:txBody>
              <a:bodyPr rtlCol="0" anchor="ctr"/>
              <a:lstStyle/>
              <a:p>
                <a:endParaRPr lang="en-US" sz="1500" dirty="0"/>
              </a:p>
            </p:txBody>
          </p:sp>
          <p:sp>
            <p:nvSpPr>
              <p:cNvPr id="84" name="Freeform: Shape 83">
                <a:extLst>
                  <a:ext uri="{FF2B5EF4-FFF2-40B4-BE49-F238E27FC236}">
                    <a16:creationId xmlns:a16="http://schemas.microsoft.com/office/drawing/2014/main" id="{97122806-11A8-4A3F-A62E-2D9261A2809D}"/>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9050" cap="flat">
                <a:solidFill>
                  <a:srgbClr val="527FFF"/>
                </a:solidFill>
                <a:prstDash val="solid"/>
                <a:round/>
              </a:ln>
            </p:spPr>
            <p:txBody>
              <a:bodyPr rtlCol="0" anchor="ctr"/>
              <a:lstStyle/>
              <a:p>
                <a:endParaRPr lang="en-US" sz="1500" dirty="0"/>
              </a:p>
            </p:txBody>
          </p:sp>
          <p:sp>
            <p:nvSpPr>
              <p:cNvPr id="85" name="Freeform: Shape 84">
                <a:extLst>
                  <a:ext uri="{FF2B5EF4-FFF2-40B4-BE49-F238E27FC236}">
                    <a16:creationId xmlns:a16="http://schemas.microsoft.com/office/drawing/2014/main" id="{E4E8592E-F7FE-4085-A00D-463ECDA876C2}"/>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9050" cap="flat">
                <a:solidFill>
                  <a:srgbClr val="527FFF"/>
                </a:solidFill>
                <a:prstDash val="solid"/>
                <a:round/>
              </a:ln>
            </p:spPr>
            <p:txBody>
              <a:bodyPr rtlCol="0" anchor="ctr"/>
              <a:lstStyle/>
              <a:p>
                <a:endParaRPr lang="en-US" sz="1500" dirty="0"/>
              </a:p>
            </p:txBody>
          </p:sp>
          <p:sp>
            <p:nvSpPr>
              <p:cNvPr id="86" name="Freeform: Shape 85">
                <a:extLst>
                  <a:ext uri="{FF2B5EF4-FFF2-40B4-BE49-F238E27FC236}">
                    <a16:creationId xmlns:a16="http://schemas.microsoft.com/office/drawing/2014/main" id="{621D2DA9-3F3D-4B37-BB26-FC9863781D88}"/>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9050" cap="flat">
                <a:solidFill>
                  <a:srgbClr val="527FFF"/>
                </a:solidFill>
                <a:prstDash val="solid"/>
                <a:round/>
              </a:ln>
            </p:spPr>
            <p:txBody>
              <a:bodyPr rtlCol="0" anchor="ctr"/>
              <a:lstStyle/>
              <a:p>
                <a:endParaRPr lang="en-US" sz="1500" dirty="0"/>
              </a:p>
            </p:txBody>
          </p:sp>
        </p:grpSp>
      </p:grpSp>
      <p:grpSp>
        <p:nvGrpSpPr>
          <p:cNvPr id="8" name="Group 7">
            <a:extLst>
              <a:ext uri="{FF2B5EF4-FFF2-40B4-BE49-F238E27FC236}">
                <a16:creationId xmlns:a16="http://schemas.microsoft.com/office/drawing/2014/main" id="{2200C73D-6D7B-47B3-93D5-D3A55B476715}"/>
              </a:ext>
            </a:extLst>
          </p:cNvPr>
          <p:cNvGrpSpPr/>
          <p:nvPr/>
        </p:nvGrpSpPr>
        <p:grpSpPr>
          <a:xfrm>
            <a:off x="8474199" y="1448523"/>
            <a:ext cx="2493963" cy="1618850"/>
            <a:chOff x="10169039" y="1738227"/>
            <a:chExt cx="2992756" cy="1942620"/>
          </a:xfrm>
        </p:grpSpPr>
        <p:sp>
          <p:nvSpPr>
            <p:cNvPr id="23" name="Text Placeholder 11">
              <a:extLst>
                <a:ext uri="{FF2B5EF4-FFF2-40B4-BE49-F238E27FC236}">
                  <a16:creationId xmlns:a16="http://schemas.microsoft.com/office/drawing/2014/main" id="{E665D26C-AA71-3143-ACDA-6B1A6AC9F6E4}"/>
                </a:ext>
              </a:extLst>
            </p:cNvPr>
            <p:cNvSpPr txBox="1">
              <a:spLocks/>
            </p:cNvSpPr>
            <p:nvPr/>
          </p:nvSpPr>
          <p:spPr>
            <a:xfrm>
              <a:off x="10169039" y="3293049"/>
              <a:ext cx="2992756" cy="38779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571442" eaLnBrk="0" fontAlgn="base" hangingPunct="0">
                <a:spcBef>
                  <a:spcPct val="0"/>
                </a:spcBef>
                <a:spcAft>
                  <a:spcPct val="0"/>
                </a:spcAft>
                <a:defRPr/>
              </a:pPr>
              <a:r>
                <a:rPr lang="en-US" sz="2000" b="1" dirty="0">
                  <a:solidFill>
                    <a:schemeClr val="accent1"/>
                  </a:solidFill>
                  <a:latin typeface="+mn-lt"/>
                  <a:ea typeface="Amazon Ember Light" panose="020B0403020204020204" pitchFamily="34" charset="0"/>
                  <a:cs typeface="Amazon Ember Light" panose="020B0403020204020204" pitchFamily="34" charset="0"/>
                </a:rPr>
                <a:t>Manage your hybrid footprint</a:t>
              </a:r>
            </a:p>
          </p:txBody>
        </p:sp>
        <p:grpSp>
          <p:nvGrpSpPr>
            <p:cNvPr id="87" name="Graphic 5131">
              <a:extLst>
                <a:ext uri="{FF2B5EF4-FFF2-40B4-BE49-F238E27FC236}">
                  <a16:creationId xmlns:a16="http://schemas.microsoft.com/office/drawing/2014/main" id="{1F82C877-682F-4831-BF4B-586811C4259B}"/>
                </a:ext>
              </a:extLst>
            </p:cNvPr>
            <p:cNvGrpSpPr>
              <a:grpSpLocks noChangeAspect="1"/>
            </p:cNvGrpSpPr>
            <p:nvPr/>
          </p:nvGrpSpPr>
          <p:grpSpPr>
            <a:xfrm>
              <a:off x="10943041" y="1738227"/>
              <a:ext cx="1444752" cy="1444752"/>
              <a:chOff x="12180852" y="6858000"/>
              <a:chExt cx="1905000" cy="1905000"/>
            </a:xfrm>
          </p:grpSpPr>
          <p:sp>
            <p:nvSpPr>
              <p:cNvPr id="88" name="Freeform: Shape 87">
                <a:extLst>
                  <a:ext uri="{FF2B5EF4-FFF2-40B4-BE49-F238E27FC236}">
                    <a16:creationId xmlns:a16="http://schemas.microsoft.com/office/drawing/2014/main" id="{6E1A7DF1-E04D-4DDF-AC16-C19361F70CA6}"/>
                  </a:ext>
                </a:extLst>
              </p:cNvPr>
              <p:cNvSpPr/>
              <p:nvPr/>
            </p:nvSpPr>
            <p:spPr>
              <a:xfrm>
                <a:off x="13537973" y="7750778"/>
                <a:ext cx="413099" cy="389762"/>
              </a:xfrm>
              <a:custGeom>
                <a:avLst/>
                <a:gdLst>
                  <a:gd name="connsiteX0" fmla="*/ 0 w 413099"/>
                  <a:gd name="connsiteY0" fmla="*/ 0 h 389762"/>
                  <a:gd name="connsiteX1" fmla="*/ 262890 w 413099"/>
                  <a:gd name="connsiteY1" fmla="*/ 0 h 389762"/>
                  <a:gd name="connsiteX2" fmla="*/ 413099 w 413099"/>
                  <a:gd name="connsiteY2" fmla="*/ 194881 h 389762"/>
                  <a:gd name="connsiteX3" fmla="*/ 413099 w 413099"/>
                  <a:gd name="connsiteY3" fmla="*/ 194881 h 389762"/>
                  <a:gd name="connsiteX4" fmla="*/ 262890 w 413099"/>
                  <a:gd name="connsiteY4" fmla="*/ 389763 h 389762"/>
                  <a:gd name="connsiteX5" fmla="*/ 208026 w 413099"/>
                  <a:gd name="connsiteY5" fmla="*/ 389763 h 38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099" h="389762">
                    <a:moveTo>
                      <a:pt x="0" y="0"/>
                    </a:moveTo>
                    <a:lnTo>
                      <a:pt x="262890" y="0"/>
                    </a:lnTo>
                    <a:cubicBezTo>
                      <a:pt x="345853" y="0"/>
                      <a:pt x="413099" y="87249"/>
                      <a:pt x="413099" y="194881"/>
                    </a:cubicBezTo>
                    <a:lnTo>
                      <a:pt x="413099" y="194881"/>
                    </a:lnTo>
                    <a:cubicBezTo>
                      <a:pt x="413099" y="302514"/>
                      <a:pt x="345853" y="389763"/>
                      <a:pt x="262890" y="389763"/>
                    </a:cubicBezTo>
                    <a:lnTo>
                      <a:pt x="208026" y="389763"/>
                    </a:lnTo>
                  </a:path>
                </a:pathLst>
              </a:custGeom>
              <a:noFill/>
              <a:ln w="19050" cap="flat">
                <a:solidFill>
                  <a:srgbClr val="527FFF"/>
                </a:solidFill>
                <a:custDash>
                  <a:ds d="300000" sp="450000"/>
                </a:custDash>
                <a:round/>
              </a:ln>
            </p:spPr>
            <p:txBody>
              <a:bodyPr rtlCol="0" anchor="ctr"/>
              <a:lstStyle/>
              <a:p>
                <a:endParaRPr lang="en-US" sz="1500" dirty="0"/>
              </a:p>
            </p:txBody>
          </p:sp>
          <p:sp>
            <p:nvSpPr>
              <p:cNvPr id="89" name="Freeform: Shape 88">
                <a:extLst>
                  <a:ext uri="{FF2B5EF4-FFF2-40B4-BE49-F238E27FC236}">
                    <a16:creationId xmlns:a16="http://schemas.microsoft.com/office/drawing/2014/main" id="{E7BC1B0D-D7B7-423A-A3D8-72EAF80F32E9}"/>
                  </a:ext>
                </a:extLst>
              </p:cNvPr>
              <p:cNvSpPr/>
              <p:nvPr/>
            </p:nvSpPr>
            <p:spPr>
              <a:xfrm>
                <a:off x="12490414" y="7317581"/>
                <a:ext cx="323945" cy="433292"/>
              </a:xfrm>
              <a:custGeom>
                <a:avLst/>
                <a:gdLst>
                  <a:gd name="connsiteX0" fmla="*/ 323945 w 323945"/>
                  <a:gd name="connsiteY0" fmla="*/ 0 h 433292"/>
                  <a:gd name="connsiteX1" fmla="*/ 166688 w 323945"/>
                  <a:gd name="connsiteY1" fmla="*/ 0 h 433292"/>
                  <a:gd name="connsiteX2" fmla="*/ 0 w 323945"/>
                  <a:gd name="connsiteY2" fmla="*/ 216694 h 433292"/>
                  <a:gd name="connsiteX3" fmla="*/ 0 w 323945"/>
                  <a:gd name="connsiteY3" fmla="*/ 216694 h 433292"/>
                  <a:gd name="connsiteX4" fmla="*/ 166878 w 323945"/>
                  <a:gd name="connsiteY4" fmla="*/ 433292 h 433292"/>
                  <a:gd name="connsiteX5" fmla="*/ 271463 w 323945"/>
                  <a:gd name="connsiteY5" fmla="*/ 433292 h 43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945" h="433292">
                    <a:moveTo>
                      <a:pt x="323945" y="0"/>
                    </a:moveTo>
                    <a:lnTo>
                      <a:pt x="166688" y="0"/>
                    </a:lnTo>
                    <a:cubicBezTo>
                      <a:pt x="74771" y="0"/>
                      <a:pt x="0" y="96965"/>
                      <a:pt x="0" y="216694"/>
                    </a:cubicBezTo>
                    <a:lnTo>
                      <a:pt x="0" y="216694"/>
                    </a:lnTo>
                    <a:cubicBezTo>
                      <a:pt x="0" y="336328"/>
                      <a:pt x="74771" y="433292"/>
                      <a:pt x="166878" y="433292"/>
                    </a:cubicBezTo>
                    <a:lnTo>
                      <a:pt x="271463" y="433292"/>
                    </a:lnTo>
                  </a:path>
                </a:pathLst>
              </a:custGeom>
              <a:noFill/>
              <a:ln w="19050" cap="flat">
                <a:solidFill>
                  <a:srgbClr val="527FFF"/>
                </a:solidFill>
                <a:custDash>
                  <a:ds d="300000" sp="450000"/>
                </a:custDash>
                <a:round/>
              </a:ln>
            </p:spPr>
            <p:txBody>
              <a:bodyPr rtlCol="0" anchor="ctr"/>
              <a:lstStyle/>
              <a:p>
                <a:endParaRPr lang="en-US" sz="1500" dirty="0"/>
              </a:p>
            </p:txBody>
          </p:sp>
          <p:sp>
            <p:nvSpPr>
              <p:cNvPr id="90" name="Freeform: Shape 89">
                <a:extLst>
                  <a:ext uri="{FF2B5EF4-FFF2-40B4-BE49-F238E27FC236}">
                    <a16:creationId xmlns:a16="http://schemas.microsoft.com/office/drawing/2014/main" id="{DA227CEE-9C8E-47AC-BB9F-A965E93E06AB}"/>
                  </a:ext>
                </a:extLst>
              </p:cNvPr>
              <p:cNvSpPr/>
              <p:nvPr/>
            </p:nvSpPr>
            <p:spPr>
              <a:xfrm>
                <a:off x="13587694" y="8043672"/>
                <a:ext cx="167259" cy="167259"/>
              </a:xfrm>
              <a:custGeom>
                <a:avLst/>
                <a:gdLst>
                  <a:gd name="connsiteX0" fmla="*/ 167259 w 167259"/>
                  <a:gd name="connsiteY0" fmla="*/ 83629 h 167259"/>
                  <a:gd name="connsiteX1" fmla="*/ 83629 w 167259"/>
                  <a:gd name="connsiteY1" fmla="*/ 167259 h 167259"/>
                  <a:gd name="connsiteX2" fmla="*/ 0 w 167259"/>
                  <a:gd name="connsiteY2" fmla="*/ 83629 h 167259"/>
                  <a:gd name="connsiteX3" fmla="*/ 83629 w 167259"/>
                  <a:gd name="connsiteY3" fmla="*/ 0 h 167259"/>
                  <a:gd name="connsiteX4" fmla="*/ 167259 w 167259"/>
                  <a:gd name="connsiteY4" fmla="*/ 83629 h 167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9" h="167259">
                    <a:moveTo>
                      <a:pt x="167259" y="83629"/>
                    </a:moveTo>
                    <a:cubicBezTo>
                      <a:pt x="167259" y="129817"/>
                      <a:pt x="129817" y="167259"/>
                      <a:pt x="83629" y="167259"/>
                    </a:cubicBezTo>
                    <a:cubicBezTo>
                      <a:pt x="37442" y="167259"/>
                      <a:pt x="0" y="129817"/>
                      <a:pt x="0" y="83629"/>
                    </a:cubicBezTo>
                    <a:cubicBezTo>
                      <a:pt x="0" y="37442"/>
                      <a:pt x="37442" y="0"/>
                      <a:pt x="83629" y="0"/>
                    </a:cubicBezTo>
                    <a:cubicBezTo>
                      <a:pt x="129817" y="0"/>
                      <a:pt x="167259" y="37442"/>
                      <a:pt x="167259" y="83629"/>
                    </a:cubicBezTo>
                    <a:close/>
                  </a:path>
                </a:pathLst>
              </a:custGeom>
              <a:noFill/>
              <a:ln w="19050" cap="flat">
                <a:solidFill>
                  <a:srgbClr val="527FFF"/>
                </a:solidFill>
                <a:prstDash val="solid"/>
                <a:round/>
              </a:ln>
            </p:spPr>
            <p:txBody>
              <a:bodyPr rtlCol="0" anchor="ctr"/>
              <a:lstStyle/>
              <a:p>
                <a:endParaRPr lang="en-US" sz="1500" dirty="0"/>
              </a:p>
            </p:txBody>
          </p:sp>
          <p:sp>
            <p:nvSpPr>
              <p:cNvPr id="91" name="Freeform: Shape 90">
                <a:extLst>
                  <a:ext uri="{FF2B5EF4-FFF2-40B4-BE49-F238E27FC236}">
                    <a16:creationId xmlns:a16="http://schemas.microsoft.com/office/drawing/2014/main" id="{7A51F5B5-25D1-4DFF-9428-C1D762C0944B}"/>
                  </a:ext>
                </a:extLst>
              </p:cNvPr>
              <p:cNvSpPr/>
              <p:nvPr/>
            </p:nvSpPr>
            <p:spPr>
              <a:xfrm>
                <a:off x="12823503" y="7252144"/>
                <a:ext cx="130873" cy="130873"/>
              </a:xfrm>
              <a:custGeom>
                <a:avLst/>
                <a:gdLst>
                  <a:gd name="connsiteX0" fmla="*/ 130873 w 130873"/>
                  <a:gd name="connsiteY0" fmla="*/ 65437 h 130873"/>
                  <a:gd name="connsiteX1" fmla="*/ 65437 w 130873"/>
                  <a:gd name="connsiteY1" fmla="*/ 130873 h 130873"/>
                  <a:gd name="connsiteX2" fmla="*/ 0 w 130873"/>
                  <a:gd name="connsiteY2" fmla="*/ 65437 h 130873"/>
                  <a:gd name="connsiteX3" fmla="*/ 65437 w 130873"/>
                  <a:gd name="connsiteY3" fmla="*/ 0 h 130873"/>
                  <a:gd name="connsiteX4" fmla="*/ 130873 w 130873"/>
                  <a:gd name="connsiteY4" fmla="*/ 65437 h 13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73" h="130873">
                    <a:moveTo>
                      <a:pt x="130873" y="65437"/>
                    </a:moveTo>
                    <a:cubicBezTo>
                      <a:pt x="130873" y="101576"/>
                      <a:pt x="101576" y="130873"/>
                      <a:pt x="65437" y="130873"/>
                    </a:cubicBezTo>
                    <a:cubicBezTo>
                      <a:pt x="29297" y="130873"/>
                      <a:pt x="0" y="101576"/>
                      <a:pt x="0" y="65437"/>
                    </a:cubicBezTo>
                    <a:cubicBezTo>
                      <a:pt x="0" y="29297"/>
                      <a:pt x="29297" y="0"/>
                      <a:pt x="65437" y="0"/>
                    </a:cubicBezTo>
                    <a:cubicBezTo>
                      <a:pt x="101576" y="0"/>
                      <a:pt x="130873" y="29297"/>
                      <a:pt x="130873" y="65437"/>
                    </a:cubicBezTo>
                    <a:close/>
                  </a:path>
                </a:pathLst>
              </a:custGeom>
              <a:noFill/>
              <a:ln w="19050" cap="flat">
                <a:solidFill>
                  <a:srgbClr val="527FFF"/>
                </a:solidFill>
                <a:prstDash val="solid"/>
                <a:round/>
              </a:ln>
            </p:spPr>
            <p:txBody>
              <a:bodyPr rtlCol="0" anchor="ctr"/>
              <a:lstStyle/>
              <a:p>
                <a:endParaRPr lang="en-US" sz="1500" dirty="0"/>
              </a:p>
            </p:txBody>
          </p:sp>
          <p:sp>
            <p:nvSpPr>
              <p:cNvPr id="92" name="Freeform: Shape 91">
                <a:extLst>
                  <a:ext uri="{FF2B5EF4-FFF2-40B4-BE49-F238E27FC236}">
                    <a16:creationId xmlns:a16="http://schemas.microsoft.com/office/drawing/2014/main" id="{D9C58DC7-029A-41E5-BC3E-8F9C84CD68AA}"/>
                  </a:ext>
                </a:extLst>
              </p:cNvPr>
              <p:cNvSpPr/>
              <p:nvPr/>
            </p:nvSpPr>
            <p:spPr>
              <a:xfrm>
                <a:off x="12498701" y="7861839"/>
                <a:ext cx="95440" cy="9525"/>
              </a:xfrm>
              <a:custGeom>
                <a:avLst/>
                <a:gdLst>
                  <a:gd name="connsiteX0" fmla="*/ 95440 w 95440"/>
                  <a:gd name="connsiteY0" fmla="*/ 0 h 9525"/>
                  <a:gd name="connsiteX1" fmla="*/ 0 w 95440"/>
                  <a:gd name="connsiteY1" fmla="*/ 0 h 9525"/>
                </a:gdLst>
                <a:ahLst/>
                <a:cxnLst>
                  <a:cxn ang="0">
                    <a:pos x="connsiteX0" y="connsiteY0"/>
                  </a:cxn>
                  <a:cxn ang="0">
                    <a:pos x="connsiteX1" y="connsiteY1"/>
                  </a:cxn>
                </a:cxnLst>
                <a:rect l="l" t="t" r="r" b="b"/>
                <a:pathLst>
                  <a:path w="95440" h="9525">
                    <a:moveTo>
                      <a:pt x="95440" y="0"/>
                    </a:moveTo>
                    <a:lnTo>
                      <a:pt x="0" y="0"/>
                    </a:lnTo>
                  </a:path>
                </a:pathLst>
              </a:custGeom>
              <a:ln w="19050" cap="flat">
                <a:solidFill>
                  <a:srgbClr val="F1F2F2"/>
                </a:solidFill>
                <a:prstDash val="solid"/>
                <a:round/>
              </a:ln>
            </p:spPr>
            <p:txBody>
              <a:bodyPr rtlCol="0" anchor="ctr"/>
              <a:lstStyle/>
              <a:p>
                <a:endParaRPr lang="en-US" sz="1500" dirty="0"/>
              </a:p>
            </p:txBody>
          </p:sp>
          <p:sp>
            <p:nvSpPr>
              <p:cNvPr id="93" name="Freeform: Shape 92">
                <a:extLst>
                  <a:ext uri="{FF2B5EF4-FFF2-40B4-BE49-F238E27FC236}">
                    <a16:creationId xmlns:a16="http://schemas.microsoft.com/office/drawing/2014/main" id="{ACC9BC67-44F1-48B4-8224-F30CD43758F3}"/>
                  </a:ext>
                </a:extLst>
              </p:cNvPr>
              <p:cNvSpPr/>
              <p:nvPr/>
            </p:nvSpPr>
            <p:spPr>
              <a:xfrm>
                <a:off x="12323125" y="7861791"/>
                <a:ext cx="1182463" cy="505580"/>
              </a:xfrm>
              <a:custGeom>
                <a:avLst/>
                <a:gdLst>
                  <a:gd name="connsiteX0" fmla="*/ 143476 w 1182463"/>
                  <a:gd name="connsiteY0" fmla="*/ 49 h 505580"/>
                  <a:gd name="connsiteX1" fmla="*/ 45273 w 1182463"/>
                  <a:gd name="connsiteY1" fmla="*/ 49 h 505580"/>
                  <a:gd name="connsiteX2" fmla="*/ 49 w 1182463"/>
                  <a:gd name="connsiteY2" fmla="*/ 41215 h 505580"/>
                  <a:gd name="connsiteX3" fmla="*/ 41215 w 1182463"/>
                  <a:gd name="connsiteY3" fmla="*/ 86440 h 505580"/>
                  <a:gd name="connsiteX4" fmla="*/ 45273 w 1182463"/>
                  <a:gd name="connsiteY4" fmla="*/ 86440 h 505580"/>
                  <a:gd name="connsiteX5" fmla="*/ 501711 w 1182463"/>
                  <a:gd name="connsiteY5" fmla="*/ 86440 h 505580"/>
                  <a:gd name="connsiteX6" fmla="*/ 690878 w 1182463"/>
                  <a:gd name="connsiteY6" fmla="*/ 289704 h 505580"/>
                  <a:gd name="connsiteX7" fmla="*/ 743551 w 1182463"/>
                  <a:gd name="connsiteY7" fmla="*/ 312659 h 505580"/>
                  <a:gd name="connsiteX8" fmla="*/ 1047589 w 1182463"/>
                  <a:gd name="connsiteY8" fmla="*/ 313421 h 505580"/>
                  <a:gd name="connsiteX9" fmla="*/ 944814 w 1182463"/>
                  <a:gd name="connsiteY9" fmla="*/ 436008 h 505580"/>
                  <a:gd name="connsiteX10" fmla="*/ 952790 w 1182463"/>
                  <a:gd name="connsiteY10" fmla="*/ 496641 h 505580"/>
                  <a:gd name="connsiteX11" fmla="*/ 1011013 w 1182463"/>
                  <a:gd name="connsiteY11" fmla="*/ 491539 h 505580"/>
                  <a:gd name="connsiteX12" fmla="*/ 1172938 w 1182463"/>
                  <a:gd name="connsiteY12" fmla="*/ 298181 h 505580"/>
                  <a:gd name="connsiteX13" fmla="*/ 1174653 w 1182463"/>
                  <a:gd name="connsiteY13" fmla="*/ 295800 h 505580"/>
                  <a:gd name="connsiteX14" fmla="*/ 1175986 w 1182463"/>
                  <a:gd name="connsiteY14" fmla="*/ 293990 h 505580"/>
                  <a:gd name="connsiteX15" fmla="*/ 1179510 w 1182463"/>
                  <a:gd name="connsiteY15" fmla="*/ 287513 h 505580"/>
                  <a:gd name="connsiteX16" fmla="*/ 1179987 w 1182463"/>
                  <a:gd name="connsiteY16" fmla="*/ 286084 h 505580"/>
                  <a:gd name="connsiteX17" fmla="*/ 1181796 w 1182463"/>
                  <a:gd name="connsiteY17" fmla="*/ 280274 h 505580"/>
                  <a:gd name="connsiteX18" fmla="*/ 1181796 w 1182463"/>
                  <a:gd name="connsiteY18" fmla="*/ 277988 h 505580"/>
                  <a:gd name="connsiteX19" fmla="*/ 1182463 w 1182463"/>
                  <a:gd name="connsiteY19" fmla="*/ 272178 h 505580"/>
                  <a:gd name="connsiteX20" fmla="*/ 1182463 w 1182463"/>
                  <a:gd name="connsiteY20" fmla="*/ 270558 h 505580"/>
                  <a:gd name="connsiteX21" fmla="*/ 1181892 w 1182463"/>
                  <a:gd name="connsiteY21" fmla="*/ 263320 h 505580"/>
                  <a:gd name="connsiteX22" fmla="*/ 1181415 w 1182463"/>
                  <a:gd name="connsiteY22" fmla="*/ 261415 h 505580"/>
                  <a:gd name="connsiteX23" fmla="*/ 1179891 w 1182463"/>
                  <a:gd name="connsiteY23" fmla="*/ 255985 h 505580"/>
                  <a:gd name="connsiteX24" fmla="*/ 1179034 w 1182463"/>
                  <a:gd name="connsiteY24" fmla="*/ 253699 h 505580"/>
                  <a:gd name="connsiteX25" fmla="*/ 1178463 w 1182463"/>
                  <a:gd name="connsiteY25" fmla="*/ 252175 h 505580"/>
                  <a:gd name="connsiteX26" fmla="*/ 1176177 w 1182463"/>
                  <a:gd name="connsiteY26" fmla="*/ 248079 h 505580"/>
                  <a:gd name="connsiteX27" fmla="*/ 1175605 w 1182463"/>
                  <a:gd name="connsiteY27" fmla="*/ 246936 h 505580"/>
                  <a:gd name="connsiteX28" fmla="*/ 1170747 w 1182463"/>
                  <a:gd name="connsiteY28" fmla="*/ 240936 h 505580"/>
                  <a:gd name="connsiteX29" fmla="*/ 1170747 w 1182463"/>
                  <a:gd name="connsiteY29" fmla="*/ 240269 h 505580"/>
                  <a:gd name="connsiteX30" fmla="*/ 999297 w 1182463"/>
                  <a:gd name="connsiteY30" fmla="*/ 64628 h 505580"/>
                  <a:gd name="connsiteX31" fmla="*/ 938226 w 1182463"/>
                  <a:gd name="connsiteY31" fmla="*/ 61414 h 505580"/>
                  <a:gd name="connsiteX32" fmla="*/ 935012 w 1182463"/>
                  <a:gd name="connsiteY32" fmla="*/ 122485 h 505580"/>
                  <a:gd name="connsiteX33" fmla="*/ 937385 w 1182463"/>
                  <a:gd name="connsiteY33" fmla="*/ 124921 h 505580"/>
                  <a:gd name="connsiteX34" fmla="*/ 1036826 w 1182463"/>
                  <a:gd name="connsiteY34" fmla="*/ 226934 h 505580"/>
                  <a:gd name="connsiteX35" fmla="*/ 749457 w 1182463"/>
                  <a:gd name="connsiteY35" fmla="*/ 226267 h 505580"/>
                  <a:gd name="connsiteX36" fmla="*/ 560766 w 1182463"/>
                  <a:gd name="connsiteY36" fmla="*/ 23099 h 505580"/>
                  <a:gd name="connsiteX37" fmla="*/ 507998 w 1182463"/>
                  <a:gd name="connsiteY37" fmla="*/ 49 h 505580"/>
                  <a:gd name="connsiteX38" fmla="*/ 322737 w 1182463"/>
                  <a:gd name="connsiteY38" fmla="*/ 49 h 50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82463" h="505580">
                    <a:moveTo>
                      <a:pt x="143476" y="49"/>
                    </a:moveTo>
                    <a:lnTo>
                      <a:pt x="45273" y="49"/>
                    </a:lnTo>
                    <a:cubicBezTo>
                      <a:pt x="21417" y="-1072"/>
                      <a:pt x="1169" y="17359"/>
                      <a:pt x="49" y="41215"/>
                    </a:cubicBezTo>
                    <a:cubicBezTo>
                      <a:pt x="-1072" y="65072"/>
                      <a:pt x="17359" y="85320"/>
                      <a:pt x="41215" y="86440"/>
                    </a:cubicBezTo>
                    <a:cubicBezTo>
                      <a:pt x="42567" y="86504"/>
                      <a:pt x="43921" y="86504"/>
                      <a:pt x="45273" y="86440"/>
                    </a:cubicBezTo>
                    <a:lnTo>
                      <a:pt x="501711" y="86440"/>
                    </a:lnTo>
                    <a:lnTo>
                      <a:pt x="690878" y="289704"/>
                    </a:lnTo>
                    <a:cubicBezTo>
                      <a:pt x="704537" y="304266"/>
                      <a:pt x="723586" y="312567"/>
                      <a:pt x="743551" y="312659"/>
                    </a:cubicBezTo>
                    <a:lnTo>
                      <a:pt x="1047589" y="313421"/>
                    </a:lnTo>
                    <a:lnTo>
                      <a:pt x="944814" y="436008"/>
                    </a:lnTo>
                    <a:cubicBezTo>
                      <a:pt x="930273" y="454954"/>
                      <a:pt x="933844" y="482100"/>
                      <a:pt x="952790" y="496641"/>
                    </a:cubicBezTo>
                    <a:cubicBezTo>
                      <a:pt x="970584" y="510298"/>
                      <a:pt x="995866" y="508082"/>
                      <a:pt x="1011013" y="491539"/>
                    </a:cubicBezTo>
                    <a:lnTo>
                      <a:pt x="1172938" y="298181"/>
                    </a:lnTo>
                    <a:lnTo>
                      <a:pt x="1174653" y="295800"/>
                    </a:lnTo>
                    <a:cubicBezTo>
                      <a:pt x="1175043" y="295158"/>
                      <a:pt x="1175489" y="294553"/>
                      <a:pt x="1175986" y="293990"/>
                    </a:cubicBezTo>
                    <a:cubicBezTo>
                      <a:pt x="1177290" y="291904"/>
                      <a:pt x="1178467" y="289741"/>
                      <a:pt x="1179510" y="287513"/>
                    </a:cubicBezTo>
                    <a:cubicBezTo>
                      <a:pt x="1179510" y="287513"/>
                      <a:pt x="1179510" y="286561"/>
                      <a:pt x="1179987" y="286084"/>
                    </a:cubicBezTo>
                    <a:cubicBezTo>
                      <a:pt x="1180690" y="284180"/>
                      <a:pt x="1181294" y="282241"/>
                      <a:pt x="1181796" y="280274"/>
                    </a:cubicBezTo>
                    <a:cubicBezTo>
                      <a:pt x="1181796" y="279512"/>
                      <a:pt x="1181796" y="278750"/>
                      <a:pt x="1181796" y="277988"/>
                    </a:cubicBezTo>
                    <a:cubicBezTo>
                      <a:pt x="1182165" y="276071"/>
                      <a:pt x="1182387" y="274129"/>
                      <a:pt x="1182463" y="272178"/>
                    </a:cubicBezTo>
                    <a:cubicBezTo>
                      <a:pt x="1182463" y="271702"/>
                      <a:pt x="1182463" y="271130"/>
                      <a:pt x="1182463" y="270558"/>
                    </a:cubicBezTo>
                    <a:cubicBezTo>
                      <a:pt x="1182462" y="268134"/>
                      <a:pt x="1182271" y="265714"/>
                      <a:pt x="1181892" y="263320"/>
                    </a:cubicBezTo>
                    <a:cubicBezTo>
                      <a:pt x="1181789" y="262672"/>
                      <a:pt x="1181630" y="262034"/>
                      <a:pt x="1181415" y="261415"/>
                    </a:cubicBezTo>
                    <a:cubicBezTo>
                      <a:pt x="1181042" y="259570"/>
                      <a:pt x="1180533" y="257755"/>
                      <a:pt x="1179891" y="255985"/>
                    </a:cubicBezTo>
                    <a:lnTo>
                      <a:pt x="1179034" y="253699"/>
                    </a:lnTo>
                    <a:cubicBezTo>
                      <a:pt x="1178888" y="253176"/>
                      <a:pt x="1178696" y="252666"/>
                      <a:pt x="1178463" y="252175"/>
                    </a:cubicBezTo>
                    <a:cubicBezTo>
                      <a:pt x="1177796" y="250747"/>
                      <a:pt x="1176939" y="249413"/>
                      <a:pt x="1176177" y="248079"/>
                    </a:cubicBezTo>
                    <a:lnTo>
                      <a:pt x="1175605" y="246936"/>
                    </a:lnTo>
                    <a:cubicBezTo>
                      <a:pt x="1174199" y="244773"/>
                      <a:pt x="1172571" y="242762"/>
                      <a:pt x="1170747" y="240936"/>
                    </a:cubicBezTo>
                    <a:lnTo>
                      <a:pt x="1170747" y="240269"/>
                    </a:lnTo>
                    <a:lnTo>
                      <a:pt x="999297" y="64628"/>
                    </a:lnTo>
                    <a:cubicBezTo>
                      <a:pt x="983321" y="46876"/>
                      <a:pt x="955978" y="45437"/>
                      <a:pt x="938226" y="61414"/>
                    </a:cubicBezTo>
                    <a:cubicBezTo>
                      <a:pt x="920474" y="77390"/>
                      <a:pt x="919035" y="104733"/>
                      <a:pt x="935012" y="122485"/>
                    </a:cubicBezTo>
                    <a:cubicBezTo>
                      <a:pt x="935771" y="123328"/>
                      <a:pt x="936562" y="124140"/>
                      <a:pt x="937385" y="124921"/>
                    </a:cubicBezTo>
                    <a:lnTo>
                      <a:pt x="1036826" y="226934"/>
                    </a:lnTo>
                    <a:lnTo>
                      <a:pt x="749457" y="226267"/>
                    </a:lnTo>
                    <a:lnTo>
                      <a:pt x="560766" y="23099"/>
                    </a:lnTo>
                    <a:cubicBezTo>
                      <a:pt x="547155" y="8401"/>
                      <a:pt x="528030" y="47"/>
                      <a:pt x="507998" y="49"/>
                    </a:cubicBezTo>
                    <a:lnTo>
                      <a:pt x="322737" y="49"/>
                    </a:lnTo>
                  </a:path>
                </a:pathLst>
              </a:custGeom>
              <a:noFill/>
              <a:ln w="19050" cap="flat">
                <a:solidFill>
                  <a:srgbClr val="F1F2F2"/>
                </a:solidFill>
                <a:prstDash val="solid"/>
                <a:round/>
              </a:ln>
            </p:spPr>
            <p:txBody>
              <a:bodyPr rtlCol="0" anchor="ctr"/>
              <a:lstStyle/>
              <a:p>
                <a:endParaRPr lang="en-US" sz="1500" dirty="0"/>
              </a:p>
            </p:txBody>
          </p:sp>
          <p:sp>
            <p:nvSpPr>
              <p:cNvPr id="94" name="Freeform: Shape 93">
                <a:extLst>
                  <a:ext uri="{FF2B5EF4-FFF2-40B4-BE49-F238E27FC236}">
                    <a16:creationId xmlns:a16="http://schemas.microsoft.com/office/drawing/2014/main" id="{D9D37217-66A0-4297-BB7D-7FD2A6E431BE}"/>
                  </a:ext>
                </a:extLst>
              </p:cNvPr>
              <p:cNvSpPr/>
              <p:nvPr/>
            </p:nvSpPr>
            <p:spPr>
              <a:xfrm>
                <a:off x="12814740" y="7373547"/>
                <a:ext cx="690753" cy="461145"/>
              </a:xfrm>
              <a:custGeom>
                <a:avLst/>
                <a:gdLst>
                  <a:gd name="connsiteX0" fmla="*/ 0 w 690753"/>
                  <a:gd name="connsiteY0" fmla="*/ 428094 h 461145"/>
                  <a:gd name="connsiteX1" fmla="*/ 199263 w 690753"/>
                  <a:gd name="connsiteY1" fmla="*/ 215972 h 461145"/>
                  <a:gd name="connsiteX2" fmla="*/ 251936 w 690753"/>
                  <a:gd name="connsiteY2" fmla="*/ 192922 h 461145"/>
                  <a:gd name="connsiteX3" fmla="*/ 555974 w 690753"/>
                  <a:gd name="connsiteY3" fmla="*/ 192160 h 461145"/>
                  <a:gd name="connsiteX4" fmla="*/ 453104 w 690753"/>
                  <a:gd name="connsiteY4" fmla="*/ 69573 h 461145"/>
                  <a:gd name="connsiteX5" fmla="*/ 461080 w 690753"/>
                  <a:gd name="connsiteY5" fmla="*/ 8940 h 461145"/>
                  <a:gd name="connsiteX6" fmla="*/ 519303 w 690753"/>
                  <a:gd name="connsiteY6" fmla="*/ 14042 h 461145"/>
                  <a:gd name="connsiteX7" fmla="*/ 681228 w 690753"/>
                  <a:gd name="connsiteY7" fmla="*/ 207400 h 461145"/>
                  <a:gd name="connsiteX8" fmla="*/ 682943 w 690753"/>
                  <a:gd name="connsiteY8" fmla="*/ 209781 h 461145"/>
                  <a:gd name="connsiteX9" fmla="*/ 684276 w 690753"/>
                  <a:gd name="connsiteY9" fmla="*/ 211686 h 461145"/>
                  <a:gd name="connsiteX10" fmla="*/ 687800 w 690753"/>
                  <a:gd name="connsiteY10" fmla="*/ 218068 h 461145"/>
                  <a:gd name="connsiteX11" fmla="*/ 688276 w 690753"/>
                  <a:gd name="connsiteY11" fmla="*/ 219497 h 461145"/>
                  <a:gd name="connsiteX12" fmla="*/ 690086 w 690753"/>
                  <a:gd name="connsiteY12" fmla="*/ 225307 h 461145"/>
                  <a:gd name="connsiteX13" fmla="*/ 690086 w 690753"/>
                  <a:gd name="connsiteY13" fmla="*/ 227593 h 461145"/>
                  <a:gd name="connsiteX14" fmla="*/ 690753 w 690753"/>
                  <a:gd name="connsiteY14" fmla="*/ 233403 h 461145"/>
                  <a:gd name="connsiteX15" fmla="*/ 690753 w 690753"/>
                  <a:gd name="connsiteY15" fmla="*/ 235022 h 461145"/>
                  <a:gd name="connsiteX16" fmla="*/ 690182 w 690753"/>
                  <a:gd name="connsiteY16" fmla="*/ 242357 h 461145"/>
                  <a:gd name="connsiteX17" fmla="*/ 689705 w 690753"/>
                  <a:gd name="connsiteY17" fmla="*/ 244262 h 461145"/>
                  <a:gd name="connsiteX18" fmla="*/ 688181 w 690753"/>
                  <a:gd name="connsiteY18" fmla="*/ 249596 h 461145"/>
                  <a:gd name="connsiteX19" fmla="*/ 687324 w 690753"/>
                  <a:gd name="connsiteY19" fmla="*/ 251882 h 461145"/>
                  <a:gd name="connsiteX20" fmla="*/ 686753 w 690753"/>
                  <a:gd name="connsiteY20" fmla="*/ 253406 h 461145"/>
                  <a:gd name="connsiteX21" fmla="*/ 684467 w 690753"/>
                  <a:gd name="connsiteY21" fmla="*/ 257597 h 461145"/>
                  <a:gd name="connsiteX22" fmla="*/ 683895 w 690753"/>
                  <a:gd name="connsiteY22" fmla="*/ 258644 h 461145"/>
                  <a:gd name="connsiteX23" fmla="*/ 679037 w 690753"/>
                  <a:gd name="connsiteY23" fmla="*/ 264645 h 461145"/>
                  <a:gd name="connsiteX24" fmla="*/ 679037 w 690753"/>
                  <a:gd name="connsiteY24" fmla="*/ 265312 h 461145"/>
                  <a:gd name="connsiteX25" fmla="*/ 507587 w 690753"/>
                  <a:gd name="connsiteY25" fmla="*/ 440953 h 461145"/>
                  <a:gd name="connsiteX26" fmla="*/ 446516 w 690753"/>
                  <a:gd name="connsiteY26" fmla="*/ 444167 h 461145"/>
                  <a:gd name="connsiteX27" fmla="*/ 443302 w 690753"/>
                  <a:gd name="connsiteY27" fmla="*/ 383096 h 461145"/>
                  <a:gd name="connsiteX28" fmla="*/ 445675 w 690753"/>
                  <a:gd name="connsiteY28" fmla="*/ 380660 h 461145"/>
                  <a:gd name="connsiteX29" fmla="*/ 545116 w 690753"/>
                  <a:gd name="connsiteY29" fmla="*/ 278647 h 461145"/>
                  <a:gd name="connsiteX30" fmla="*/ 257746 w 690753"/>
                  <a:gd name="connsiteY30" fmla="*/ 279409 h 461145"/>
                  <a:gd name="connsiteX31" fmla="*/ 89154 w 690753"/>
                  <a:gd name="connsiteY31" fmla="*/ 461146 h 46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0753" h="461145">
                    <a:moveTo>
                      <a:pt x="0" y="428094"/>
                    </a:moveTo>
                    <a:lnTo>
                      <a:pt x="199263" y="215972"/>
                    </a:lnTo>
                    <a:cubicBezTo>
                      <a:pt x="212886" y="201347"/>
                      <a:pt x="231949" y="193004"/>
                      <a:pt x="251936" y="192922"/>
                    </a:cubicBezTo>
                    <a:lnTo>
                      <a:pt x="555974" y="192160"/>
                    </a:lnTo>
                    <a:lnTo>
                      <a:pt x="453104" y="69573"/>
                    </a:lnTo>
                    <a:cubicBezTo>
                      <a:pt x="438563" y="50627"/>
                      <a:pt x="442134" y="23481"/>
                      <a:pt x="461080" y="8940"/>
                    </a:cubicBezTo>
                    <a:cubicBezTo>
                      <a:pt x="478874" y="-4717"/>
                      <a:pt x="504156" y="-2501"/>
                      <a:pt x="519303" y="14042"/>
                    </a:cubicBezTo>
                    <a:lnTo>
                      <a:pt x="681228" y="207400"/>
                    </a:lnTo>
                    <a:lnTo>
                      <a:pt x="682943" y="209781"/>
                    </a:lnTo>
                    <a:cubicBezTo>
                      <a:pt x="683355" y="210438"/>
                      <a:pt x="683800" y="211074"/>
                      <a:pt x="684276" y="211686"/>
                    </a:cubicBezTo>
                    <a:cubicBezTo>
                      <a:pt x="685599" y="213728"/>
                      <a:pt x="686777" y="215861"/>
                      <a:pt x="687800" y="218068"/>
                    </a:cubicBezTo>
                    <a:cubicBezTo>
                      <a:pt x="687800" y="218068"/>
                      <a:pt x="687800" y="219020"/>
                      <a:pt x="688276" y="219497"/>
                    </a:cubicBezTo>
                    <a:cubicBezTo>
                      <a:pt x="688980" y="221401"/>
                      <a:pt x="689584" y="223340"/>
                      <a:pt x="690086" y="225307"/>
                    </a:cubicBezTo>
                    <a:cubicBezTo>
                      <a:pt x="690086" y="226069"/>
                      <a:pt x="690086" y="226831"/>
                      <a:pt x="690086" y="227593"/>
                    </a:cubicBezTo>
                    <a:cubicBezTo>
                      <a:pt x="690455" y="229510"/>
                      <a:pt x="690677" y="231452"/>
                      <a:pt x="690753" y="233403"/>
                    </a:cubicBezTo>
                    <a:cubicBezTo>
                      <a:pt x="690753" y="233975"/>
                      <a:pt x="690753" y="234451"/>
                      <a:pt x="690753" y="235022"/>
                    </a:cubicBezTo>
                    <a:cubicBezTo>
                      <a:pt x="690749" y="237478"/>
                      <a:pt x="690558" y="239930"/>
                      <a:pt x="690182" y="242357"/>
                    </a:cubicBezTo>
                    <a:cubicBezTo>
                      <a:pt x="690057" y="243000"/>
                      <a:pt x="689898" y="243636"/>
                      <a:pt x="689705" y="244262"/>
                    </a:cubicBezTo>
                    <a:cubicBezTo>
                      <a:pt x="689318" y="246072"/>
                      <a:pt x="688808" y="247854"/>
                      <a:pt x="688181" y="249596"/>
                    </a:cubicBezTo>
                    <a:lnTo>
                      <a:pt x="687324" y="251882"/>
                    </a:lnTo>
                    <a:cubicBezTo>
                      <a:pt x="687177" y="252405"/>
                      <a:pt x="686986" y="252915"/>
                      <a:pt x="686753" y="253406"/>
                    </a:cubicBezTo>
                    <a:cubicBezTo>
                      <a:pt x="686086" y="254834"/>
                      <a:pt x="685229" y="256168"/>
                      <a:pt x="684467" y="257597"/>
                    </a:cubicBezTo>
                    <a:lnTo>
                      <a:pt x="683895" y="258644"/>
                    </a:lnTo>
                    <a:cubicBezTo>
                      <a:pt x="682489" y="260808"/>
                      <a:pt x="680861" y="262819"/>
                      <a:pt x="679037" y="264645"/>
                    </a:cubicBezTo>
                    <a:lnTo>
                      <a:pt x="679037" y="265312"/>
                    </a:lnTo>
                    <a:lnTo>
                      <a:pt x="507587" y="440953"/>
                    </a:lnTo>
                    <a:cubicBezTo>
                      <a:pt x="491611" y="458705"/>
                      <a:pt x="464268" y="460144"/>
                      <a:pt x="446516" y="444167"/>
                    </a:cubicBezTo>
                    <a:cubicBezTo>
                      <a:pt x="428764" y="428191"/>
                      <a:pt x="427325" y="400848"/>
                      <a:pt x="443302" y="383096"/>
                    </a:cubicBezTo>
                    <a:cubicBezTo>
                      <a:pt x="444061" y="382253"/>
                      <a:pt x="444852" y="381440"/>
                      <a:pt x="445675" y="380660"/>
                    </a:cubicBezTo>
                    <a:lnTo>
                      <a:pt x="545116" y="278647"/>
                    </a:lnTo>
                    <a:lnTo>
                      <a:pt x="257746" y="279409"/>
                    </a:lnTo>
                    <a:lnTo>
                      <a:pt x="89154" y="461146"/>
                    </a:lnTo>
                  </a:path>
                </a:pathLst>
              </a:custGeom>
              <a:noFill/>
              <a:ln w="19050" cap="flat">
                <a:solidFill>
                  <a:srgbClr val="F1F2F2"/>
                </a:solidFill>
                <a:prstDash val="solid"/>
                <a:round/>
              </a:ln>
            </p:spPr>
            <p:txBody>
              <a:bodyPr rtlCol="0" anchor="ctr"/>
              <a:lstStyle/>
              <a:p>
                <a:endParaRPr lang="en-US" sz="1500" dirty="0"/>
              </a:p>
            </p:txBody>
          </p:sp>
        </p:grpSp>
      </p:grpSp>
    </p:spTree>
    <p:extLst>
      <p:ext uri="{BB962C8B-B14F-4D97-AF65-F5344CB8AC3E}">
        <p14:creationId xmlns:p14="http://schemas.microsoft.com/office/powerpoint/2010/main" val="124315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42" presetClass="path" presetSubtype="0" decel="100000" fill="hold" grpId="1" nodeType="withEffect">
                                  <p:stCondLst>
                                    <p:cond delay="500"/>
                                  </p:stCondLst>
                                  <p:childTnLst>
                                    <p:animMotion origin="layout" path="M 4.375E-6 -8.64198E-7 L 4.375E-6 -0.0544 " pathEditMode="relative" rAng="0" ptsTypes="AA">
                                      <p:cBhvr>
                                        <p:cTn id="12" dur="600" spd="-100000" fill="hold"/>
                                        <p:tgtEl>
                                          <p:spTgt spid="24"/>
                                        </p:tgtEl>
                                        <p:attrNameLst>
                                          <p:attrName>ppt_x</p:attrName>
                                          <p:attrName>ppt_y</p:attrName>
                                        </p:attrNameLst>
                                      </p:cBhvr>
                                      <p:rCtr x="0" y="-2720"/>
                                    </p:animMotion>
                                  </p:childTnLst>
                                </p:cTn>
                              </p:par>
                              <p:par>
                                <p:cTn id="13" presetID="16" presetClass="entr" presetSubtype="37"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barn(outVertical)">
                                      <p:cBhvr>
                                        <p:cTn id="15" dur="500"/>
                                        <p:tgtEl>
                                          <p:spTgt spid="29"/>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42" presetClass="path" presetSubtype="0" decel="100000" fill="hold" grpId="1" nodeType="withEffect">
                                  <p:stCondLst>
                                    <p:cond delay="600"/>
                                  </p:stCondLst>
                                  <p:childTnLst>
                                    <p:animMotion origin="layout" path="M 0 1.91358E-6 L 0 -0.0544 " pathEditMode="relative" rAng="0" ptsTypes="AA">
                                      <p:cBhvr>
                                        <p:cTn id="20" dur="600" spd="-100000" fill="hold"/>
                                        <p:tgtEl>
                                          <p:spTgt spid="25"/>
                                        </p:tgtEl>
                                        <p:attrNameLst>
                                          <p:attrName>ppt_x</p:attrName>
                                          <p:attrName>ppt_y</p:attrName>
                                        </p:attrNameLst>
                                      </p:cBhvr>
                                      <p:rCtr x="0" y="-2720"/>
                                    </p:animMotion>
                                  </p:childTnLst>
                                </p:cTn>
                              </p:par>
                              <p:par>
                                <p:cTn id="21" presetID="16" presetClass="entr" presetSubtype="37" fill="hold" nodeType="withEffect">
                                  <p:stCondLst>
                                    <p:cond delay="60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42" presetClass="path" presetSubtype="0" decel="100000" fill="hold" grpId="1" nodeType="withEffect">
                                  <p:stCondLst>
                                    <p:cond delay="700"/>
                                  </p:stCondLst>
                                  <p:childTnLst>
                                    <p:animMotion origin="layout" path="M 9.72222E-7 -3.64198E-6 L 9.72222E-7 -0.05439 " pathEditMode="relative" rAng="0" ptsTypes="AA">
                                      <p:cBhvr>
                                        <p:cTn id="28" dur="600" spd="-100000" fill="hold"/>
                                        <p:tgtEl>
                                          <p:spTgt spid="26"/>
                                        </p:tgtEl>
                                        <p:attrNameLst>
                                          <p:attrName>ppt_x</p:attrName>
                                          <p:attrName>ppt_y</p:attrName>
                                        </p:attrNameLst>
                                      </p:cBhvr>
                                      <p:rCtr x="0" y="-2720"/>
                                    </p:animMotion>
                                  </p:childTnLst>
                                </p:cTn>
                              </p:par>
                              <p:par>
                                <p:cTn id="29" presetID="10" presetClass="entr" presetSubtype="0" fill="hold"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42" presetClass="path" presetSubtype="0" decel="100000" fill="hold" nodeType="withEffect">
                                  <p:stCondLst>
                                    <p:cond delay="500"/>
                                  </p:stCondLst>
                                  <p:childTnLst>
                                    <p:animMotion origin="layout" path="M 2.08333E-7 0.0461 L 2.08333E-7 2.09877E-6 " pathEditMode="relative" rAng="0" ptsTypes="AA">
                                      <p:cBhvr>
                                        <p:cTn id="33" dur="500" fill="hold"/>
                                        <p:tgtEl>
                                          <p:spTgt spid="6"/>
                                        </p:tgtEl>
                                        <p:attrNameLst>
                                          <p:attrName>ppt_x</p:attrName>
                                          <p:attrName>ppt_y</p:attrName>
                                        </p:attrNameLst>
                                      </p:cBhvr>
                                      <p:rCtr x="0" y="-2315"/>
                                    </p:animMotion>
                                  </p:childTnLst>
                                </p:cTn>
                              </p:par>
                              <p:par>
                                <p:cTn id="34" presetID="10" presetClass="entr" presetSubtype="0" fill="hold" nodeType="withEffect">
                                  <p:stCondLst>
                                    <p:cond delay="6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42" presetClass="path" presetSubtype="0" decel="100000" fill="hold" nodeType="withEffect">
                                  <p:stCondLst>
                                    <p:cond delay="600"/>
                                  </p:stCondLst>
                                  <p:childTnLst>
                                    <p:animMotion origin="layout" path="M 2.08333E-7 0.0461 L 2.08333E-7 2.09877E-6 " pathEditMode="relative" rAng="0" ptsTypes="AA">
                                      <p:cBhvr>
                                        <p:cTn id="38" dur="500" fill="hold"/>
                                        <p:tgtEl>
                                          <p:spTgt spid="7"/>
                                        </p:tgtEl>
                                        <p:attrNameLst>
                                          <p:attrName>ppt_x</p:attrName>
                                          <p:attrName>ppt_y</p:attrName>
                                        </p:attrNameLst>
                                      </p:cBhvr>
                                      <p:rCtr x="0" y="-2315"/>
                                    </p:animMotion>
                                  </p:childTnLst>
                                </p:cTn>
                              </p:par>
                              <p:par>
                                <p:cTn id="39" presetID="10" presetClass="entr" presetSubtype="0" fill="hold" nodeType="withEffect">
                                  <p:stCondLst>
                                    <p:cond delay="7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42" presetClass="path" presetSubtype="0" decel="100000" fill="hold" nodeType="withEffect">
                                  <p:stCondLst>
                                    <p:cond delay="700"/>
                                  </p:stCondLst>
                                  <p:childTnLst>
                                    <p:animMotion origin="layout" path="M 2.08333E-7 0.0461 L 2.08333E-7 2.09877E-6 " pathEditMode="relative" rAng="0" ptsTypes="AA">
                                      <p:cBhvr>
                                        <p:cTn id="43"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53248"/>
            <a:ext cx="11262360" cy="753435"/>
          </a:xfrm>
        </p:spPr>
        <p:txBody>
          <a:bodyPr/>
          <a:lstStyle/>
          <a:p>
            <a:r>
              <a:rPr lang="en-US" dirty="0"/>
              <a:t>ECS Anywhere pricing </a:t>
            </a:r>
            <a:endParaRPr lang="en-US" dirty="0">
              <a:solidFill>
                <a:schemeClr val="accent1"/>
              </a:solidFill>
            </a:endParaRPr>
          </a:p>
        </p:txBody>
      </p:sp>
      <p:sp>
        <p:nvSpPr>
          <p:cNvPr id="24" name="Text Placeholder 14">
            <a:extLst>
              <a:ext uri="{FF2B5EF4-FFF2-40B4-BE49-F238E27FC236}">
                <a16:creationId xmlns:a16="http://schemas.microsoft.com/office/drawing/2014/main" id="{AA913B91-2F76-814B-BAE2-C53721907EEA}"/>
              </a:ext>
            </a:extLst>
          </p:cNvPr>
          <p:cNvSpPr txBox="1">
            <a:spLocks/>
          </p:cNvSpPr>
          <p:nvPr/>
        </p:nvSpPr>
        <p:spPr>
          <a:xfrm>
            <a:off x="853088" y="4161276"/>
            <a:ext cx="3103685" cy="2103140"/>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AU" sz="1600" dirty="0"/>
              <a:t>You only pay for running instances managed by ECS Anywhere.</a:t>
            </a:r>
          </a:p>
        </p:txBody>
      </p:sp>
      <p:sp>
        <p:nvSpPr>
          <p:cNvPr id="25" name="Text Placeholder 15">
            <a:extLst>
              <a:ext uri="{FF2B5EF4-FFF2-40B4-BE49-F238E27FC236}">
                <a16:creationId xmlns:a16="http://schemas.microsoft.com/office/drawing/2014/main" id="{04DAE161-9147-734C-935B-DDDFA7069FC7}"/>
              </a:ext>
            </a:extLst>
          </p:cNvPr>
          <p:cNvSpPr txBox="1">
            <a:spLocks/>
          </p:cNvSpPr>
          <p:nvPr/>
        </p:nvSpPr>
        <p:spPr>
          <a:xfrm>
            <a:off x="4544158" y="4161276"/>
            <a:ext cx="3103685" cy="193642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600" dirty="0"/>
              <a:t>Each managed ECS Anywhere on-premises instance is charged </a:t>
            </a:r>
            <a:r>
              <a:rPr lang="en-US" sz="1600" dirty="0">
                <a:solidFill>
                  <a:schemeClr val="accent4"/>
                </a:solidFill>
              </a:rPr>
              <a:t>$0.01025 per hour, </a:t>
            </a:r>
            <a:r>
              <a:rPr lang="en-US" sz="1600" dirty="0"/>
              <a:t>starting from when you register the instance with ECS Anywhere to when the instance is deregistered</a:t>
            </a:r>
          </a:p>
        </p:txBody>
      </p:sp>
      <p:sp>
        <p:nvSpPr>
          <p:cNvPr id="26" name="Text Placeholder 16">
            <a:extLst>
              <a:ext uri="{FF2B5EF4-FFF2-40B4-BE49-F238E27FC236}">
                <a16:creationId xmlns:a16="http://schemas.microsoft.com/office/drawing/2014/main" id="{4F44178A-FE22-9440-BE70-6BB7B07FA1D5}"/>
              </a:ext>
            </a:extLst>
          </p:cNvPr>
          <p:cNvSpPr txBox="1">
            <a:spLocks/>
          </p:cNvSpPr>
          <p:nvPr/>
        </p:nvSpPr>
        <p:spPr>
          <a:xfrm>
            <a:off x="8169338" y="4161276"/>
            <a:ext cx="3103685" cy="1410643"/>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600" dirty="0"/>
              <a:t>The </a:t>
            </a:r>
            <a:r>
              <a:rPr lang="en-US" sz="1600" dirty="0">
                <a:solidFill>
                  <a:schemeClr val="accent4"/>
                </a:solidFill>
              </a:rPr>
              <a:t>free tier</a:t>
            </a:r>
            <a:r>
              <a:rPr lang="en-US" sz="1600" dirty="0"/>
              <a:t> includes 2200 instance hours for each month for six months per account for all regions</a:t>
            </a:r>
          </a:p>
        </p:txBody>
      </p:sp>
      <p:cxnSp>
        <p:nvCxnSpPr>
          <p:cNvPr id="3" name="Straight Connector 2">
            <a:extLst>
              <a:ext uri="{FF2B5EF4-FFF2-40B4-BE49-F238E27FC236}">
                <a16:creationId xmlns:a16="http://schemas.microsoft.com/office/drawing/2014/main" id="{76A9D02A-F61F-42A1-A688-4FDDF41CFA93}"/>
              </a:ext>
            </a:extLst>
          </p:cNvPr>
          <p:cNvCxnSpPr>
            <a:cxnSpLocks/>
          </p:cNvCxnSpPr>
          <p:nvPr/>
        </p:nvCxnSpPr>
        <p:spPr>
          <a:xfrm>
            <a:off x="85308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2CCEEA0-316D-4926-81CE-87D0FCD0F523}"/>
              </a:ext>
            </a:extLst>
          </p:cNvPr>
          <p:cNvCxnSpPr>
            <a:cxnSpLocks/>
          </p:cNvCxnSpPr>
          <p:nvPr/>
        </p:nvCxnSpPr>
        <p:spPr>
          <a:xfrm>
            <a:off x="454415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8C0439-5F9E-4B97-B334-F764FC02388D}"/>
              </a:ext>
            </a:extLst>
          </p:cNvPr>
          <p:cNvCxnSpPr>
            <a:cxnSpLocks/>
          </p:cNvCxnSpPr>
          <p:nvPr/>
        </p:nvCxnSpPr>
        <p:spPr>
          <a:xfrm>
            <a:off x="8169338" y="3798656"/>
            <a:ext cx="3103685" cy="0"/>
          </a:xfrm>
          <a:prstGeom prst="line">
            <a:avLst/>
          </a:prstGeom>
          <a:ln w="31750" cap="rnd">
            <a:solidFill>
              <a:schemeClr val="bg2">
                <a:lumMod val="90000"/>
                <a:lumOff val="10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97" name="Graphic 20">
            <a:extLst>
              <a:ext uri="{FF2B5EF4-FFF2-40B4-BE49-F238E27FC236}">
                <a16:creationId xmlns:a16="http://schemas.microsoft.com/office/drawing/2014/main" id="{A96C60AD-A3D8-4A48-AA81-A2E2CADEF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020" y="1852997"/>
            <a:ext cx="1176233" cy="117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20">
            <a:extLst>
              <a:ext uri="{FF2B5EF4-FFF2-40B4-BE49-F238E27FC236}">
                <a16:creationId xmlns:a16="http://schemas.microsoft.com/office/drawing/2014/main" id="{FAA998E0-CD19-5448-A78C-99EF6CE19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749" y="2471227"/>
            <a:ext cx="1176233" cy="117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99">
            <a:extLst>
              <a:ext uri="{FF2B5EF4-FFF2-40B4-BE49-F238E27FC236}">
                <a16:creationId xmlns:a16="http://schemas.microsoft.com/office/drawing/2014/main" id="{75E3BD29-40B7-7B41-A572-838A0667C195}"/>
              </a:ext>
            </a:extLst>
          </p:cNvPr>
          <p:cNvPicPr>
            <a:picLocks noChangeAspect="1"/>
          </p:cNvPicPr>
          <p:nvPr/>
        </p:nvPicPr>
        <p:blipFill>
          <a:blip r:embed="rId4"/>
          <a:stretch>
            <a:fillRect/>
          </a:stretch>
        </p:blipFill>
        <p:spPr>
          <a:xfrm>
            <a:off x="8451180" y="1304517"/>
            <a:ext cx="2540000" cy="2552700"/>
          </a:xfrm>
          <a:prstGeom prst="rect">
            <a:avLst/>
          </a:prstGeom>
        </p:spPr>
      </p:pic>
      <p:pic>
        <p:nvPicPr>
          <p:cNvPr id="10" name="Picture 9">
            <a:extLst>
              <a:ext uri="{FF2B5EF4-FFF2-40B4-BE49-F238E27FC236}">
                <a16:creationId xmlns:a16="http://schemas.microsoft.com/office/drawing/2014/main" id="{EC9C990A-9933-D24B-A244-1AF2965882E6}"/>
              </a:ext>
            </a:extLst>
          </p:cNvPr>
          <p:cNvPicPr>
            <a:picLocks noChangeAspect="1"/>
          </p:cNvPicPr>
          <p:nvPr/>
        </p:nvPicPr>
        <p:blipFill>
          <a:blip r:embed="rId5"/>
          <a:stretch>
            <a:fillRect/>
          </a:stretch>
        </p:blipFill>
        <p:spPr>
          <a:xfrm>
            <a:off x="1134930" y="1439967"/>
            <a:ext cx="2540000" cy="2540000"/>
          </a:xfrm>
          <a:prstGeom prst="rect">
            <a:avLst/>
          </a:prstGeom>
        </p:spPr>
      </p:pic>
      <p:pic>
        <p:nvPicPr>
          <p:cNvPr id="12" name="Picture 11">
            <a:extLst>
              <a:ext uri="{FF2B5EF4-FFF2-40B4-BE49-F238E27FC236}">
                <a16:creationId xmlns:a16="http://schemas.microsoft.com/office/drawing/2014/main" id="{903FFEDF-BEA8-014B-8071-A3C3FDA42E44}"/>
              </a:ext>
            </a:extLst>
          </p:cNvPr>
          <p:cNvPicPr>
            <a:picLocks noChangeAspect="1"/>
          </p:cNvPicPr>
          <p:nvPr/>
        </p:nvPicPr>
        <p:blipFill>
          <a:blip r:embed="rId6"/>
          <a:stretch>
            <a:fillRect/>
          </a:stretch>
        </p:blipFill>
        <p:spPr>
          <a:xfrm>
            <a:off x="5637429" y="2207926"/>
            <a:ext cx="962191" cy="962191"/>
          </a:xfrm>
          <a:prstGeom prst="rect">
            <a:avLst/>
          </a:prstGeom>
        </p:spPr>
      </p:pic>
    </p:spTree>
    <p:extLst>
      <p:ext uri="{BB962C8B-B14F-4D97-AF65-F5344CB8AC3E}">
        <p14:creationId xmlns:p14="http://schemas.microsoft.com/office/powerpoint/2010/main" val="272907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42" presetClass="path" presetSubtype="0" decel="100000" fill="hold" grpId="1" nodeType="withEffect">
                                  <p:stCondLst>
                                    <p:cond delay="500"/>
                                  </p:stCondLst>
                                  <p:childTnLst>
                                    <p:animMotion origin="layout" path="M 4.375E-6 -8.64198E-7 L 4.375E-6 -0.0544 " pathEditMode="relative" rAng="0" ptsTypes="AA">
                                      <p:cBhvr>
                                        <p:cTn id="12" dur="600" spd="-100000" fill="hold"/>
                                        <p:tgtEl>
                                          <p:spTgt spid="24"/>
                                        </p:tgtEl>
                                        <p:attrNameLst>
                                          <p:attrName>ppt_x</p:attrName>
                                          <p:attrName>ppt_y</p:attrName>
                                        </p:attrNameLst>
                                      </p:cBhvr>
                                      <p:rCtr x="0" y="-2720"/>
                                    </p:animMotion>
                                  </p:childTnLst>
                                </p:cTn>
                              </p:par>
                              <p:par>
                                <p:cTn id="13" presetID="16" presetClass="entr" presetSubtype="37"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barn(outVertical)">
                                      <p:cBhvr>
                                        <p:cTn id="15" dur="500"/>
                                        <p:tgtEl>
                                          <p:spTgt spid="29"/>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42" presetClass="path" presetSubtype="0" decel="100000" fill="hold" grpId="1" nodeType="withEffect">
                                  <p:stCondLst>
                                    <p:cond delay="600"/>
                                  </p:stCondLst>
                                  <p:childTnLst>
                                    <p:animMotion origin="layout" path="M 0 1.91358E-6 L 0 -0.0544 " pathEditMode="relative" rAng="0" ptsTypes="AA">
                                      <p:cBhvr>
                                        <p:cTn id="20" dur="600" spd="-100000" fill="hold"/>
                                        <p:tgtEl>
                                          <p:spTgt spid="25"/>
                                        </p:tgtEl>
                                        <p:attrNameLst>
                                          <p:attrName>ppt_x</p:attrName>
                                          <p:attrName>ppt_y</p:attrName>
                                        </p:attrNameLst>
                                      </p:cBhvr>
                                      <p:rCtr x="0" y="-2720"/>
                                    </p:animMotion>
                                  </p:childTnLst>
                                </p:cTn>
                              </p:par>
                              <p:par>
                                <p:cTn id="21" presetID="16" presetClass="entr" presetSubtype="37" fill="hold" nodeType="withEffect">
                                  <p:stCondLst>
                                    <p:cond delay="600"/>
                                  </p:stCondLst>
                                  <p:childTnLst>
                                    <p:set>
                                      <p:cBhvr>
                                        <p:cTn id="22" dur="1" fill="hold">
                                          <p:stCondLst>
                                            <p:cond delay="0"/>
                                          </p:stCondLst>
                                        </p:cTn>
                                        <p:tgtEl>
                                          <p:spTgt spid="30"/>
                                        </p:tgtEl>
                                        <p:attrNameLst>
                                          <p:attrName>style.visibility</p:attrName>
                                        </p:attrNameLst>
                                      </p:cBhvr>
                                      <p:to>
                                        <p:strVal val="visible"/>
                                      </p:to>
                                    </p:set>
                                    <p:animEffect transition="in" filter="barn(outVertical)">
                                      <p:cBhvr>
                                        <p:cTn id="23" dur="500"/>
                                        <p:tgtEl>
                                          <p:spTgt spid="30"/>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42" presetClass="path" presetSubtype="0" decel="100000" fill="hold" grpId="1" nodeType="withEffect">
                                  <p:stCondLst>
                                    <p:cond delay="700"/>
                                  </p:stCondLst>
                                  <p:childTnLst>
                                    <p:animMotion origin="layout" path="M 9.72222E-7 -3.64198E-6 L 9.72222E-7 -0.05439 " pathEditMode="relative" rAng="0" ptsTypes="AA">
                                      <p:cBhvr>
                                        <p:cTn id="28" dur="600" spd="-100000" fill="hold"/>
                                        <p:tgtEl>
                                          <p:spTgt spid="26"/>
                                        </p:tgtEl>
                                        <p:attrNameLst>
                                          <p:attrName>ppt_x</p:attrName>
                                          <p:attrName>ppt_y</p:attrName>
                                        </p:attrNameLst>
                                      </p:cBhvr>
                                      <p:rCtr x="0" y="-27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1D4F-A889-2C47-BCEF-AE5047F7DB9A}"/>
              </a:ext>
            </a:extLst>
          </p:cNvPr>
          <p:cNvSpPr>
            <a:spLocks noGrp="1"/>
          </p:cNvSpPr>
          <p:nvPr>
            <p:ph type="title"/>
          </p:nvPr>
        </p:nvSpPr>
        <p:spPr/>
        <p:txBody>
          <a:bodyPr/>
          <a:lstStyle/>
          <a:p>
            <a:r>
              <a:rPr lang="en-AU" dirty="0"/>
              <a:t>Networking</a:t>
            </a:r>
          </a:p>
        </p:txBody>
      </p:sp>
    </p:spTree>
    <p:extLst>
      <p:ext uri="{BB962C8B-B14F-4D97-AF65-F5344CB8AC3E}">
        <p14:creationId xmlns:p14="http://schemas.microsoft.com/office/powerpoint/2010/main" val="31149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574039" y="1682874"/>
            <a:ext cx="2957975" cy="1200329"/>
          </a:xfrm>
          <a:prstGeom prst="rect">
            <a:avLst/>
          </a:prstGeom>
          <a:noFill/>
        </p:spPr>
        <p:txBody>
          <a:bodyPr wrap="square" rtlCol="0">
            <a:spAutoFit/>
          </a:bodyPr>
          <a:lstStyle/>
          <a:p>
            <a:pPr algn="ctr"/>
            <a:r>
              <a:rPr lang="en-US" sz="2400" b="1" dirty="0">
                <a:latin typeface="Amazon Ember"/>
              </a:rPr>
              <a:t>Management</a:t>
            </a:r>
          </a:p>
          <a:p>
            <a:pPr algn="ctr"/>
            <a:r>
              <a:rPr lang="en-US" sz="1600" dirty="0">
                <a:latin typeface="Amazon Ember"/>
              </a:rPr>
              <a:t>Deployment, Scheduling, Scaling &amp; Management of containerized applications</a:t>
            </a:r>
          </a:p>
        </p:txBody>
      </p:sp>
      <p:sp>
        <p:nvSpPr>
          <p:cNvPr id="6" name="TextBox 5"/>
          <p:cNvSpPr txBox="1"/>
          <p:nvPr/>
        </p:nvSpPr>
        <p:spPr>
          <a:xfrm>
            <a:off x="574038" y="3511629"/>
            <a:ext cx="2957975" cy="707886"/>
          </a:xfrm>
          <a:prstGeom prst="rect">
            <a:avLst/>
          </a:prstGeom>
          <a:noFill/>
        </p:spPr>
        <p:txBody>
          <a:bodyPr wrap="square" rtlCol="0">
            <a:spAutoFit/>
          </a:bodyPr>
          <a:lstStyle/>
          <a:p>
            <a:pPr algn="ctr"/>
            <a:r>
              <a:rPr lang="en-US" sz="2400" b="1" dirty="0">
                <a:latin typeface="Amazon Ember"/>
              </a:rPr>
              <a:t>Hosting</a:t>
            </a:r>
          </a:p>
          <a:p>
            <a:pPr algn="ctr"/>
            <a:r>
              <a:rPr lang="en-US" sz="1600" dirty="0">
                <a:latin typeface="Amazon Ember"/>
              </a:rPr>
              <a:t>Where the containers run</a:t>
            </a:r>
          </a:p>
        </p:txBody>
      </p:sp>
      <p:sp>
        <p:nvSpPr>
          <p:cNvPr id="23" name="TextBox 22"/>
          <p:cNvSpPr txBox="1"/>
          <p:nvPr/>
        </p:nvSpPr>
        <p:spPr>
          <a:xfrm>
            <a:off x="5210941" y="1716147"/>
            <a:ext cx="2005911"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a:t>
            </a:r>
          </a:p>
        </p:txBody>
      </p:sp>
      <p:sp>
        <p:nvSpPr>
          <p:cNvPr id="24" name="TextBox 23"/>
          <p:cNvSpPr txBox="1"/>
          <p:nvPr/>
        </p:nvSpPr>
        <p:spPr>
          <a:xfrm>
            <a:off x="8923572" y="1593037"/>
            <a:ext cx="202061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Kubernetes Service</a:t>
            </a:r>
          </a:p>
        </p:txBody>
      </p:sp>
      <p:sp>
        <p:nvSpPr>
          <p:cNvPr id="26" name="TextBox 25"/>
          <p:cNvSpPr txBox="1"/>
          <p:nvPr/>
        </p:nvSpPr>
        <p:spPr>
          <a:xfrm>
            <a:off x="4773070" y="3610121"/>
            <a:ext cx="1519416" cy="338554"/>
          </a:xfrm>
          <a:prstGeom prst="rect">
            <a:avLst/>
          </a:prstGeom>
          <a:noFill/>
        </p:spPr>
        <p:txBody>
          <a:bodyPr wrap="square" rtlCol="0">
            <a:spAutoFit/>
          </a:bodyPr>
          <a:lstStyle/>
          <a:p>
            <a:r>
              <a:rPr lang="en-US" sz="1600" b="1" dirty="0">
                <a:latin typeface="Amazon Ember"/>
              </a:rPr>
              <a:t>Amazon EC2 </a:t>
            </a:r>
          </a:p>
        </p:txBody>
      </p:sp>
      <p:sp>
        <p:nvSpPr>
          <p:cNvPr id="27" name="TextBox 26"/>
          <p:cNvSpPr txBox="1"/>
          <p:nvPr/>
        </p:nvSpPr>
        <p:spPr>
          <a:xfrm>
            <a:off x="7227036" y="3604813"/>
            <a:ext cx="1519416" cy="338554"/>
          </a:xfrm>
          <a:prstGeom prst="rect">
            <a:avLst/>
          </a:prstGeom>
          <a:noFill/>
        </p:spPr>
        <p:txBody>
          <a:bodyPr wrap="square" rtlCol="0">
            <a:spAutoFit/>
          </a:bodyPr>
          <a:lstStyle/>
          <a:p>
            <a:r>
              <a:rPr lang="en-US" sz="1600" b="1" dirty="0">
                <a:latin typeface="Amazon Ember"/>
              </a:rPr>
              <a:t>AWS Fargate</a:t>
            </a:r>
          </a:p>
        </p:txBody>
      </p:sp>
      <p:sp>
        <p:nvSpPr>
          <p:cNvPr id="20" name="TextBox 19"/>
          <p:cNvSpPr txBox="1"/>
          <p:nvPr/>
        </p:nvSpPr>
        <p:spPr>
          <a:xfrm>
            <a:off x="574038" y="5007069"/>
            <a:ext cx="2957975" cy="707886"/>
          </a:xfrm>
          <a:prstGeom prst="rect">
            <a:avLst/>
          </a:prstGeom>
          <a:noFill/>
        </p:spPr>
        <p:txBody>
          <a:bodyPr wrap="square" rtlCol="0">
            <a:spAutoFit/>
          </a:bodyPr>
          <a:lstStyle/>
          <a:p>
            <a:pPr algn="ctr"/>
            <a:r>
              <a:rPr lang="en-US" sz="2400" b="1" dirty="0">
                <a:latin typeface="Amazon Ember"/>
              </a:rPr>
              <a:t>Image Registry</a:t>
            </a:r>
          </a:p>
          <a:p>
            <a:pPr algn="ctr"/>
            <a:r>
              <a:rPr lang="en-US" sz="1600" dirty="0">
                <a:latin typeface="Amazon Ember"/>
              </a:rPr>
              <a:t>Container Image Repository</a:t>
            </a:r>
          </a:p>
        </p:txBody>
      </p:sp>
      <p:sp>
        <p:nvSpPr>
          <p:cNvPr id="16" name="TextBox 15"/>
          <p:cNvSpPr txBox="1"/>
          <p:nvPr/>
        </p:nvSpPr>
        <p:spPr>
          <a:xfrm>
            <a:off x="5210941" y="5068625"/>
            <a:ext cx="227105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Registry </a:t>
            </a:r>
          </a:p>
        </p:txBody>
      </p:sp>
      <p:grpSp>
        <p:nvGrpSpPr>
          <p:cNvPr id="17" name="Graphic 3">
            <a:extLst>
              <a:ext uri="{FF2B5EF4-FFF2-40B4-BE49-F238E27FC236}">
                <a16:creationId xmlns:a16="http://schemas.microsoft.com/office/drawing/2014/main" id="{AA6B6E00-ABA3-462C-B113-470204B47150}"/>
              </a:ext>
            </a:extLst>
          </p:cNvPr>
          <p:cNvGrpSpPr/>
          <p:nvPr/>
        </p:nvGrpSpPr>
        <p:grpSpPr>
          <a:xfrm>
            <a:off x="3994146" y="3372598"/>
            <a:ext cx="720000" cy="720000"/>
            <a:chOff x="4333875" y="2333625"/>
            <a:chExt cx="476250" cy="476250"/>
          </a:xfrm>
          <a:solidFill>
            <a:schemeClr val="accent1"/>
          </a:solidFill>
        </p:grpSpPr>
        <p:sp>
          <p:nvSpPr>
            <p:cNvPr id="18" name="Freeform: Shape 17">
              <a:extLst>
                <a:ext uri="{FF2B5EF4-FFF2-40B4-BE49-F238E27FC236}">
                  <a16:creationId xmlns:a16="http://schemas.microsoft.com/office/drawing/2014/main" id="{98C86AF7-E6BF-49A9-807E-4A697360B57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endParaRPr lang="en-US" sz="3264"/>
            </a:p>
          </p:txBody>
        </p:sp>
        <p:sp>
          <p:nvSpPr>
            <p:cNvPr id="19" name="Freeform: Shape 18">
              <a:extLst>
                <a:ext uri="{FF2B5EF4-FFF2-40B4-BE49-F238E27FC236}">
                  <a16:creationId xmlns:a16="http://schemas.microsoft.com/office/drawing/2014/main" id="{8D637AA2-BC4B-41FC-AB7B-10197CB7CA0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endParaRPr lang="en-US" sz="3264"/>
            </a:p>
          </p:txBody>
        </p:sp>
        <p:sp>
          <p:nvSpPr>
            <p:cNvPr id="21" name="Freeform: Shape 20">
              <a:extLst>
                <a:ext uri="{FF2B5EF4-FFF2-40B4-BE49-F238E27FC236}">
                  <a16:creationId xmlns:a16="http://schemas.microsoft.com/office/drawing/2014/main" id="{F32C6BBB-AEB7-49AA-9A39-E3709A9045C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endParaRPr lang="en-US" sz="3264" dirty="0"/>
            </a:p>
          </p:txBody>
        </p:sp>
      </p:grpSp>
      <p:grpSp>
        <p:nvGrpSpPr>
          <p:cNvPr id="3" name="Group 4">
            <a:extLst>
              <a:ext uri="{FF2B5EF4-FFF2-40B4-BE49-F238E27FC236}">
                <a16:creationId xmlns:a16="http://schemas.microsoft.com/office/drawing/2014/main" id="{4C8FEC9D-F5C4-4DD3-9E26-006B04C2285D}"/>
              </a:ext>
            </a:extLst>
          </p:cNvPr>
          <p:cNvGrpSpPr>
            <a:grpSpLocks noChangeAspect="1"/>
          </p:cNvGrpSpPr>
          <p:nvPr/>
        </p:nvGrpSpPr>
        <p:grpSpPr bwMode="auto">
          <a:xfrm>
            <a:off x="7863838" y="1510067"/>
            <a:ext cx="869951" cy="971551"/>
            <a:chOff x="4188" y="848"/>
            <a:chExt cx="411" cy="459"/>
          </a:xfrm>
        </p:grpSpPr>
        <p:sp>
          <p:nvSpPr>
            <p:cNvPr id="7" name="Freeform 5">
              <a:extLst>
                <a:ext uri="{FF2B5EF4-FFF2-40B4-BE49-F238E27FC236}">
                  <a16:creationId xmlns:a16="http://schemas.microsoft.com/office/drawing/2014/main" id="{9ACC232D-17E3-40A0-8F14-63E093F8B5D0}"/>
                </a:ext>
              </a:extLst>
            </p:cNvPr>
            <p:cNvSpPr>
              <a:spLocks/>
            </p:cNvSpPr>
            <p:nvPr/>
          </p:nvSpPr>
          <p:spPr bwMode="auto">
            <a:xfrm>
              <a:off x="4188" y="848"/>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
              <a:extLst>
                <a:ext uri="{FF2B5EF4-FFF2-40B4-BE49-F238E27FC236}">
                  <a16:creationId xmlns:a16="http://schemas.microsoft.com/office/drawing/2014/main" id="{79D007A6-A168-455F-8259-0C93C0987C0D}"/>
                </a:ext>
              </a:extLst>
            </p:cNvPr>
            <p:cNvSpPr>
              <a:spLocks/>
            </p:cNvSpPr>
            <p:nvPr/>
          </p:nvSpPr>
          <p:spPr bwMode="auto">
            <a:xfrm>
              <a:off x="4412" y="849"/>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7">
              <a:extLst>
                <a:ext uri="{FF2B5EF4-FFF2-40B4-BE49-F238E27FC236}">
                  <a16:creationId xmlns:a16="http://schemas.microsoft.com/office/drawing/2014/main" id="{CB184799-EF89-4126-8A32-3A5A7090FB7A}"/>
                </a:ext>
              </a:extLst>
            </p:cNvPr>
            <p:cNvSpPr>
              <a:spLocks/>
            </p:cNvSpPr>
            <p:nvPr/>
          </p:nvSpPr>
          <p:spPr bwMode="auto">
            <a:xfrm>
              <a:off x="4347" y="1008"/>
              <a:ext cx="106" cy="135"/>
            </a:xfrm>
            <a:custGeom>
              <a:avLst/>
              <a:gdLst>
                <a:gd name="T0" fmla="*/ 0 w 157"/>
                <a:gd name="T1" fmla="*/ 204 h 204"/>
                <a:gd name="T2" fmla="*/ 0 w 157"/>
                <a:gd name="T3" fmla="*/ 204 h 204"/>
                <a:gd name="T4" fmla="*/ 0 w 157"/>
                <a:gd name="T5" fmla="*/ 0 h 204"/>
                <a:gd name="T6" fmla="*/ 30 w 157"/>
                <a:gd name="T7" fmla="*/ 0 h 204"/>
                <a:gd name="T8" fmla="*/ 30 w 157"/>
                <a:gd name="T9" fmla="*/ 91 h 204"/>
                <a:gd name="T10" fmla="*/ 114 w 157"/>
                <a:gd name="T11" fmla="*/ 0 h 204"/>
                <a:gd name="T12" fmla="*/ 149 w 157"/>
                <a:gd name="T13" fmla="*/ 0 h 204"/>
                <a:gd name="T14" fmla="*/ 59 w 157"/>
                <a:gd name="T15" fmla="*/ 98 h 204"/>
                <a:gd name="T16" fmla="*/ 157 w 157"/>
                <a:gd name="T17" fmla="*/ 204 h 204"/>
                <a:gd name="T18" fmla="*/ 120 w 157"/>
                <a:gd name="T19" fmla="*/ 204 h 204"/>
                <a:gd name="T20" fmla="*/ 30 w 157"/>
                <a:gd name="T21" fmla="*/ 107 h 204"/>
                <a:gd name="T22" fmla="*/ 30 w 157"/>
                <a:gd name="T23" fmla="*/ 204 h 204"/>
                <a:gd name="T24" fmla="*/ 0 w 157"/>
                <a:gd name="T2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204">
                  <a:moveTo>
                    <a:pt x="0" y="204"/>
                  </a:moveTo>
                  <a:lnTo>
                    <a:pt x="0" y="204"/>
                  </a:lnTo>
                  <a:lnTo>
                    <a:pt x="0" y="0"/>
                  </a:lnTo>
                  <a:lnTo>
                    <a:pt x="30" y="0"/>
                  </a:lnTo>
                  <a:lnTo>
                    <a:pt x="30" y="91"/>
                  </a:lnTo>
                  <a:lnTo>
                    <a:pt x="114" y="0"/>
                  </a:lnTo>
                  <a:lnTo>
                    <a:pt x="149" y="0"/>
                  </a:lnTo>
                  <a:lnTo>
                    <a:pt x="59" y="98"/>
                  </a:lnTo>
                  <a:lnTo>
                    <a:pt x="157" y="204"/>
                  </a:lnTo>
                  <a:lnTo>
                    <a:pt x="120" y="204"/>
                  </a:lnTo>
                  <a:lnTo>
                    <a:pt x="30" y="107"/>
                  </a:lnTo>
                  <a:lnTo>
                    <a:pt x="30" y="204"/>
                  </a:lnTo>
                  <a:lnTo>
                    <a:pt x="0" y="20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10">
            <a:extLst>
              <a:ext uri="{FF2B5EF4-FFF2-40B4-BE49-F238E27FC236}">
                <a16:creationId xmlns:a16="http://schemas.microsoft.com/office/drawing/2014/main" id="{6BEA2088-BB00-433F-B92A-405D08876CE3}"/>
              </a:ext>
            </a:extLst>
          </p:cNvPr>
          <p:cNvGrpSpPr>
            <a:grpSpLocks noChangeAspect="1"/>
          </p:cNvGrpSpPr>
          <p:nvPr/>
        </p:nvGrpSpPr>
        <p:grpSpPr bwMode="auto">
          <a:xfrm>
            <a:off x="4067534" y="4887451"/>
            <a:ext cx="869951" cy="977900"/>
            <a:chOff x="2563" y="2255"/>
            <a:chExt cx="411" cy="462"/>
          </a:xfrm>
        </p:grpSpPr>
        <p:sp>
          <p:nvSpPr>
            <p:cNvPr id="36" name="Freeform 11">
              <a:extLst>
                <a:ext uri="{FF2B5EF4-FFF2-40B4-BE49-F238E27FC236}">
                  <a16:creationId xmlns:a16="http://schemas.microsoft.com/office/drawing/2014/main" id="{59593340-05FB-4970-B708-E475CA092585}"/>
                </a:ext>
              </a:extLst>
            </p:cNvPr>
            <p:cNvSpPr>
              <a:spLocks noEditPoints="1"/>
            </p:cNvSpPr>
            <p:nvPr/>
          </p:nvSpPr>
          <p:spPr bwMode="auto">
            <a:xfrm>
              <a:off x="2782" y="2391"/>
              <a:ext cx="192" cy="324"/>
            </a:xfrm>
            <a:custGeom>
              <a:avLst/>
              <a:gdLst>
                <a:gd name="T0" fmla="*/ 286 w 293"/>
                <a:gd name="T1" fmla="*/ 0 h 497"/>
                <a:gd name="T2" fmla="*/ 286 w 293"/>
                <a:gd name="T3" fmla="*/ 0 h 497"/>
                <a:gd name="T4" fmla="*/ 282 w 293"/>
                <a:gd name="T5" fmla="*/ 1 h 497"/>
                <a:gd name="T6" fmla="*/ 154 w 293"/>
                <a:gd name="T7" fmla="*/ 75 h 497"/>
                <a:gd name="T8" fmla="*/ 147 w 293"/>
                <a:gd name="T9" fmla="*/ 82 h 497"/>
                <a:gd name="T10" fmla="*/ 147 w 293"/>
                <a:gd name="T11" fmla="*/ 246 h 497"/>
                <a:gd name="T12" fmla="*/ 147 w 293"/>
                <a:gd name="T13" fmla="*/ 253 h 497"/>
                <a:gd name="T14" fmla="*/ 4 w 293"/>
                <a:gd name="T15" fmla="*/ 336 h 497"/>
                <a:gd name="T16" fmla="*/ 0 w 293"/>
                <a:gd name="T17" fmla="*/ 342 h 497"/>
                <a:gd name="T18" fmla="*/ 0 w 293"/>
                <a:gd name="T19" fmla="*/ 489 h 497"/>
                <a:gd name="T20" fmla="*/ 8 w 293"/>
                <a:gd name="T21" fmla="*/ 497 h 497"/>
                <a:gd name="T22" fmla="*/ 12 w 293"/>
                <a:gd name="T23" fmla="*/ 496 h 497"/>
                <a:gd name="T24" fmla="*/ 290 w 293"/>
                <a:gd name="T25" fmla="*/ 336 h 497"/>
                <a:gd name="T26" fmla="*/ 293 w 293"/>
                <a:gd name="T27" fmla="*/ 329 h 497"/>
                <a:gd name="T28" fmla="*/ 293 w 293"/>
                <a:gd name="T29" fmla="*/ 8 h 497"/>
                <a:gd name="T30" fmla="*/ 286 w 293"/>
                <a:gd name="T31" fmla="*/ 0 h 497"/>
                <a:gd name="T32" fmla="*/ 267 w 293"/>
                <a:gd name="T33" fmla="*/ 41 h 497"/>
                <a:gd name="T34" fmla="*/ 267 w 293"/>
                <a:gd name="T35" fmla="*/ 41 h 497"/>
                <a:gd name="T36" fmla="*/ 267 w 293"/>
                <a:gd name="T37" fmla="*/ 318 h 497"/>
                <a:gd name="T38" fmla="*/ 27 w 293"/>
                <a:gd name="T39" fmla="*/ 457 h 497"/>
                <a:gd name="T40" fmla="*/ 27 w 293"/>
                <a:gd name="T41" fmla="*/ 353 h 497"/>
                <a:gd name="T42" fmla="*/ 160 w 293"/>
                <a:gd name="T43" fmla="*/ 276 h 497"/>
                <a:gd name="T44" fmla="*/ 173 w 293"/>
                <a:gd name="T45" fmla="*/ 257 h 497"/>
                <a:gd name="T46" fmla="*/ 173 w 293"/>
                <a:gd name="T47" fmla="*/ 246 h 497"/>
                <a:gd name="T48" fmla="*/ 173 w 293"/>
                <a:gd name="T49" fmla="*/ 95 h 497"/>
                <a:gd name="T50" fmla="*/ 267 w 293"/>
                <a:gd name="T51"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497">
                  <a:moveTo>
                    <a:pt x="286" y="0"/>
                  </a:moveTo>
                  <a:lnTo>
                    <a:pt x="286" y="0"/>
                  </a:lnTo>
                  <a:cubicBezTo>
                    <a:pt x="284" y="0"/>
                    <a:pt x="283" y="1"/>
                    <a:pt x="282" y="1"/>
                  </a:cubicBezTo>
                  <a:lnTo>
                    <a:pt x="154" y="75"/>
                  </a:lnTo>
                  <a:cubicBezTo>
                    <a:pt x="152" y="76"/>
                    <a:pt x="147" y="79"/>
                    <a:pt x="147" y="82"/>
                  </a:cubicBezTo>
                  <a:lnTo>
                    <a:pt x="147" y="246"/>
                  </a:lnTo>
                  <a:cubicBezTo>
                    <a:pt x="147" y="252"/>
                    <a:pt x="147" y="252"/>
                    <a:pt x="147" y="253"/>
                  </a:cubicBezTo>
                  <a:lnTo>
                    <a:pt x="4" y="336"/>
                  </a:lnTo>
                  <a:cubicBezTo>
                    <a:pt x="2" y="337"/>
                    <a:pt x="0" y="340"/>
                    <a:pt x="0" y="342"/>
                  </a:cubicBezTo>
                  <a:lnTo>
                    <a:pt x="0" y="489"/>
                  </a:lnTo>
                  <a:cubicBezTo>
                    <a:pt x="0" y="494"/>
                    <a:pt x="4" y="497"/>
                    <a:pt x="8" y="497"/>
                  </a:cubicBezTo>
                  <a:cubicBezTo>
                    <a:pt x="9" y="497"/>
                    <a:pt x="11" y="497"/>
                    <a:pt x="12" y="496"/>
                  </a:cubicBezTo>
                  <a:lnTo>
                    <a:pt x="290" y="336"/>
                  </a:lnTo>
                  <a:cubicBezTo>
                    <a:pt x="292" y="334"/>
                    <a:pt x="293" y="332"/>
                    <a:pt x="293" y="329"/>
                  </a:cubicBezTo>
                  <a:lnTo>
                    <a:pt x="293" y="8"/>
                  </a:lnTo>
                  <a:cubicBezTo>
                    <a:pt x="293" y="4"/>
                    <a:pt x="290" y="0"/>
                    <a:pt x="286" y="0"/>
                  </a:cubicBezTo>
                  <a:close/>
                  <a:moveTo>
                    <a:pt x="267" y="41"/>
                  </a:moveTo>
                  <a:lnTo>
                    <a:pt x="267" y="41"/>
                  </a:lnTo>
                  <a:lnTo>
                    <a:pt x="267" y="318"/>
                  </a:lnTo>
                  <a:lnTo>
                    <a:pt x="27" y="457"/>
                  </a:lnTo>
                  <a:lnTo>
                    <a:pt x="27" y="353"/>
                  </a:lnTo>
                  <a:lnTo>
                    <a:pt x="160" y="276"/>
                  </a:lnTo>
                  <a:cubicBezTo>
                    <a:pt x="167" y="272"/>
                    <a:pt x="172" y="265"/>
                    <a:pt x="173" y="257"/>
                  </a:cubicBezTo>
                  <a:cubicBezTo>
                    <a:pt x="173" y="254"/>
                    <a:pt x="173" y="253"/>
                    <a:pt x="173" y="246"/>
                  </a:cubicBezTo>
                  <a:lnTo>
                    <a:pt x="173" y="95"/>
                  </a:lnTo>
                  <a:lnTo>
                    <a:pt x="267" y="41"/>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2">
              <a:extLst>
                <a:ext uri="{FF2B5EF4-FFF2-40B4-BE49-F238E27FC236}">
                  <a16:creationId xmlns:a16="http://schemas.microsoft.com/office/drawing/2014/main" id="{B858A02E-8F91-4034-964E-ED66DF73EF77}"/>
                </a:ext>
              </a:extLst>
            </p:cNvPr>
            <p:cNvSpPr>
              <a:spLocks/>
            </p:cNvSpPr>
            <p:nvPr/>
          </p:nvSpPr>
          <p:spPr bwMode="auto">
            <a:xfrm>
              <a:off x="2563" y="2255"/>
              <a:ext cx="394" cy="462"/>
            </a:xfrm>
            <a:custGeom>
              <a:avLst/>
              <a:gdLst>
                <a:gd name="T0" fmla="*/ 293 w 600"/>
                <a:gd name="T1" fmla="*/ 354 h 707"/>
                <a:gd name="T2" fmla="*/ 293 w 600"/>
                <a:gd name="T3" fmla="*/ 354 h 707"/>
                <a:gd name="T4" fmla="*/ 293 w 600"/>
                <a:gd name="T5" fmla="*/ 697 h 707"/>
                <a:gd name="T6" fmla="*/ 282 w 600"/>
                <a:gd name="T7" fmla="*/ 704 h 707"/>
                <a:gd name="T8" fmla="*/ 4 w 600"/>
                <a:gd name="T9" fmla="*/ 544 h 707"/>
                <a:gd name="T10" fmla="*/ 0 w 600"/>
                <a:gd name="T11" fmla="*/ 537 h 707"/>
                <a:gd name="T12" fmla="*/ 0 w 600"/>
                <a:gd name="T13" fmla="*/ 184 h 707"/>
                <a:gd name="T14" fmla="*/ 4 w 600"/>
                <a:gd name="T15" fmla="*/ 177 h 707"/>
                <a:gd name="T16" fmla="*/ 309 w 600"/>
                <a:gd name="T17" fmla="*/ 1 h 707"/>
                <a:gd name="T18" fmla="*/ 317 w 600"/>
                <a:gd name="T19" fmla="*/ 1 h 707"/>
                <a:gd name="T20" fmla="*/ 595 w 600"/>
                <a:gd name="T21" fmla="*/ 161 h 707"/>
                <a:gd name="T22" fmla="*/ 595 w 600"/>
                <a:gd name="T23" fmla="*/ 175 h 707"/>
                <a:gd name="T24" fmla="*/ 297 w 600"/>
                <a:gd name="T25" fmla="*/ 347 h 707"/>
                <a:gd name="T26" fmla="*/ 293 w 600"/>
                <a:gd name="T27" fmla="*/ 354 h 707"/>
                <a:gd name="T28" fmla="*/ 293 w 600"/>
                <a:gd name="T29" fmla="*/ 35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707">
                  <a:moveTo>
                    <a:pt x="293" y="354"/>
                  </a:moveTo>
                  <a:lnTo>
                    <a:pt x="293" y="354"/>
                  </a:lnTo>
                  <a:lnTo>
                    <a:pt x="293" y="697"/>
                  </a:lnTo>
                  <a:cubicBezTo>
                    <a:pt x="293" y="703"/>
                    <a:pt x="287" y="707"/>
                    <a:pt x="282" y="704"/>
                  </a:cubicBezTo>
                  <a:lnTo>
                    <a:pt x="4" y="544"/>
                  </a:lnTo>
                  <a:cubicBezTo>
                    <a:pt x="1" y="542"/>
                    <a:pt x="0" y="540"/>
                    <a:pt x="0" y="537"/>
                  </a:cubicBezTo>
                  <a:lnTo>
                    <a:pt x="0" y="184"/>
                  </a:lnTo>
                  <a:cubicBezTo>
                    <a:pt x="0" y="181"/>
                    <a:pt x="1" y="179"/>
                    <a:pt x="4" y="177"/>
                  </a:cubicBezTo>
                  <a:lnTo>
                    <a:pt x="309" y="1"/>
                  </a:lnTo>
                  <a:cubicBezTo>
                    <a:pt x="312" y="0"/>
                    <a:pt x="315" y="0"/>
                    <a:pt x="317" y="1"/>
                  </a:cubicBezTo>
                  <a:lnTo>
                    <a:pt x="595" y="161"/>
                  </a:lnTo>
                  <a:cubicBezTo>
                    <a:pt x="600" y="164"/>
                    <a:pt x="600" y="172"/>
                    <a:pt x="595" y="175"/>
                  </a:cubicBezTo>
                  <a:lnTo>
                    <a:pt x="297" y="347"/>
                  </a:lnTo>
                  <a:cubicBezTo>
                    <a:pt x="295" y="348"/>
                    <a:pt x="293" y="351"/>
                    <a:pt x="293" y="354"/>
                  </a:cubicBezTo>
                  <a:lnTo>
                    <a:pt x="293" y="3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15">
            <a:extLst>
              <a:ext uri="{FF2B5EF4-FFF2-40B4-BE49-F238E27FC236}">
                <a16:creationId xmlns:a16="http://schemas.microsoft.com/office/drawing/2014/main" id="{507B1538-D756-456A-8985-85067DA3527A}"/>
              </a:ext>
            </a:extLst>
          </p:cNvPr>
          <p:cNvGrpSpPr>
            <a:grpSpLocks noChangeAspect="1"/>
          </p:cNvGrpSpPr>
          <p:nvPr/>
        </p:nvGrpSpPr>
        <p:grpSpPr bwMode="auto">
          <a:xfrm>
            <a:off x="4067534" y="1510067"/>
            <a:ext cx="869951" cy="971551"/>
            <a:chOff x="2104" y="682"/>
            <a:chExt cx="411" cy="459"/>
          </a:xfrm>
        </p:grpSpPr>
        <p:sp>
          <p:nvSpPr>
            <p:cNvPr id="40" name="Freeform 16">
              <a:extLst>
                <a:ext uri="{FF2B5EF4-FFF2-40B4-BE49-F238E27FC236}">
                  <a16:creationId xmlns:a16="http://schemas.microsoft.com/office/drawing/2014/main" id="{DC768078-18F0-4B26-AACA-4D8DA1D0C624}"/>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7">
              <a:extLst>
                <a:ext uri="{FF2B5EF4-FFF2-40B4-BE49-F238E27FC236}">
                  <a16:creationId xmlns:a16="http://schemas.microsoft.com/office/drawing/2014/main" id="{E90EF895-D3FB-4185-904E-438AE2FDED83}"/>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2" name="Graphic 45">
            <a:extLst>
              <a:ext uri="{FF2B5EF4-FFF2-40B4-BE49-F238E27FC236}">
                <a16:creationId xmlns:a16="http://schemas.microsoft.com/office/drawing/2014/main" id="{14013ADD-6669-41EE-AB78-AD29378CA73F}"/>
              </a:ext>
            </a:extLst>
          </p:cNvPr>
          <p:cNvGrpSpPr/>
          <p:nvPr/>
        </p:nvGrpSpPr>
        <p:grpSpPr>
          <a:xfrm>
            <a:off x="6403222" y="3361798"/>
            <a:ext cx="720000" cy="720000"/>
            <a:chOff x="4495265" y="657669"/>
            <a:chExt cx="529661" cy="529661"/>
          </a:xfrm>
          <a:solidFill>
            <a:schemeClr val="accent1"/>
          </a:solidFill>
        </p:grpSpPr>
        <p:sp>
          <p:nvSpPr>
            <p:cNvPr id="43" name="Freeform: Shape 42">
              <a:extLst>
                <a:ext uri="{FF2B5EF4-FFF2-40B4-BE49-F238E27FC236}">
                  <a16:creationId xmlns:a16="http://schemas.microsoft.com/office/drawing/2014/main" id="{61EB3E2B-65FD-4BA4-B2CE-7AFD5344AD26}"/>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44" name="Freeform: Shape 43">
              <a:extLst>
                <a:ext uri="{FF2B5EF4-FFF2-40B4-BE49-F238E27FC236}">
                  <a16:creationId xmlns:a16="http://schemas.microsoft.com/office/drawing/2014/main" id="{1BE352D7-F49F-4DCE-9606-28CCB70CC19C}"/>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45" name="Freeform: Shape 44">
              <a:extLst>
                <a:ext uri="{FF2B5EF4-FFF2-40B4-BE49-F238E27FC236}">
                  <a16:creationId xmlns:a16="http://schemas.microsoft.com/office/drawing/2014/main" id="{78F39A81-0F53-470E-828E-17ACF43535EA}"/>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pic>
        <p:nvPicPr>
          <p:cNvPr id="29" name="Graphic 28">
            <a:extLst>
              <a:ext uri="{FF2B5EF4-FFF2-40B4-BE49-F238E27FC236}">
                <a16:creationId xmlns:a16="http://schemas.microsoft.com/office/drawing/2014/main" id="{322B2B04-1EB8-924E-BE3F-C0C4357F2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1775" y="3361034"/>
            <a:ext cx="720000" cy="720000"/>
          </a:xfrm>
          <a:prstGeom prst="rect">
            <a:avLst/>
          </a:prstGeom>
        </p:spPr>
      </p:pic>
      <p:sp>
        <p:nvSpPr>
          <p:cNvPr id="30" name="TextBox 29">
            <a:extLst>
              <a:ext uri="{FF2B5EF4-FFF2-40B4-BE49-F238E27FC236}">
                <a16:creationId xmlns:a16="http://schemas.microsoft.com/office/drawing/2014/main" id="{22A17141-C537-444A-8ED1-72A20256EE85}"/>
              </a:ext>
            </a:extLst>
          </p:cNvPr>
          <p:cNvSpPr txBox="1"/>
          <p:nvPr/>
        </p:nvSpPr>
        <p:spPr>
          <a:xfrm>
            <a:off x="9503707" y="3417581"/>
            <a:ext cx="1805313" cy="338554"/>
          </a:xfrm>
          <a:prstGeom prst="rect">
            <a:avLst/>
          </a:prstGeom>
          <a:noFill/>
        </p:spPr>
        <p:txBody>
          <a:bodyPr wrap="square" rtlCol="0">
            <a:spAutoFit/>
          </a:bodyPr>
          <a:lstStyle/>
          <a:p>
            <a:r>
              <a:rPr lang="en-US" sz="1600" b="1" dirty="0">
                <a:latin typeface="Amazon Ember"/>
              </a:rPr>
              <a:t>ECS Anywhere</a:t>
            </a:r>
          </a:p>
        </p:txBody>
      </p:sp>
      <p:sp>
        <p:nvSpPr>
          <p:cNvPr id="32" name="TextBox 31">
            <a:extLst>
              <a:ext uri="{FF2B5EF4-FFF2-40B4-BE49-F238E27FC236}">
                <a16:creationId xmlns:a16="http://schemas.microsoft.com/office/drawing/2014/main" id="{4D622179-E7C4-094D-B687-918F79811DFB}"/>
              </a:ext>
            </a:extLst>
          </p:cNvPr>
          <p:cNvSpPr txBox="1"/>
          <p:nvPr/>
        </p:nvSpPr>
        <p:spPr>
          <a:xfrm>
            <a:off x="9503706" y="3774090"/>
            <a:ext cx="1805313" cy="338554"/>
          </a:xfrm>
          <a:prstGeom prst="rect">
            <a:avLst/>
          </a:prstGeom>
          <a:noFill/>
        </p:spPr>
        <p:txBody>
          <a:bodyPr wrap="square" rtlCol="0">
            <a:spAutoFit/>
          </a:bodyPr>
          <a:lstStyle/>
          <a:p>
            <a:r>
              <a:rPr lang="en-US" sz="1600" b="1" dirty="0">
                <a:latin typeface="Amazon Ember"/>
              </a:rPr>
              <a:t>EKS Anywhere</a:t>
            </a:r>
          </a:p>
        </p:txBody>
      </p:sp>
    </p:spTree>
    <p:extLst>
      <p:ext uri="{BB962C8B-B14F-4D97-AF65-F5344CB8AC3E}">
        <p14:creationId xmlns:p14="http://schemas.microsoft.com/office/powerpoint/2010/main" val="32836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67" dirty="0">
                <a:solidFill>
                  <a:schemeClr val="tx1"/>
                </a:solidFill>
              </a:rPr>
              <a:t>ECS and </a:t>
            </a:r>
            <a:r>
              <a:rPr lang="en-US" sz="4267" dirty="0" err="1">
                <a:solidFill>
                  <a:schemeClr val="tx1"/>
                </a:solidFill>
              </a:rPr>
              <a:t>Fargate</a:t>
            </a:r>
            <a:r>
              <a:rPr lang="en-US" sz="4267" dirty="0">
                <a:solidFill>
                  <a:schemeClr val="tx1"/>
                </a:solidFill>
              </a:rPr>
              <a:t> networking modes</a:t>
            </a:r>
          </a:p>
        </p:txBody>
      </p:sp>
      <p:graphicFrame>
        <p:nvGraphicFramePr>
          <p:cNvPr id="4" name="Table 3">
            <a:extLst>
              <a:ext uri="{FF2B5EF4-FFF2-40B4-BE49-F238E27FC236}">
                <a16:creationId xmlns:a16="http://schemas.microsoft.com/office/drawing/2014/main" id="{1AD5A6C2-C94C-4946-88CE-ACA28D1A4BF7}"/>
              </a:ext>
            </a:extLst>
          </p:cNvPr>
          <p:cNvGraphicFramePr>
            <a:graphicFrameLocks noGrp="1"/>
          </p:cNvGraphicFramePr>
          <p:nvPr>
            <p:extLst>
              <p:ext uri="{D42A27DB-BD31-4B8C-83A1-F6EECF244321}">
                <p14:modId xmlns:p14="http://schemas.microsoft.com/office/powerpoint/2010/main" val="2868450177"/>
              </p:ext>
            </p:extLst>
          </p:nvPr>
        </p:nvGraphicFramePr>
        <p:xfrm>
          <a:off x="3051048" y="1444752"/>
          <a:ext cx="6733032" cy="4665416"/>
        </p:xfrm>
        <a:graphic>
          <a:graphicData uri="http://schemas.openxmlformats.org/drawingml/2006/table">
            <a:tbl>
              <a:tblPr firstRow="1" bandRow="1">
                <a:tableStyleId>{073A0DAA-6AF3-43AB-8588-CEC1D06C72B9}</a:tableStyleId>
              </a:tblPr>
              <a:tblGrid>
                <a:gridCol w="1683258">
                  <a:extLst>
                    <a:ext uri="{9D8B030D-6E8A-4147-A177-3AD203B41FA5}">
                      <a16:colId xmlns:a16="http://schemas.microsoft.com/office/drawing/2014/main" val="3745787916"/>
                    </a:ext>
                  </a:extLst>
                </a:gridCol>
                <a:gridCol w="1683258">
                  <a:extLst>
                    <a:ext uri="{9D8B030D-6E8A-4147-A177-3AD203B41FA5}">
                      <a16:colId xmlns:a16="http://schemas.microsoft.com/office/drawing/2014/main" val="4253558113"/>
                    </a:ext>
                  </a:extLst>
                </a:gridCol>
                <a:gridCol w="1683258">
                  <a:extLst>
                    <a:ext uri="{9D8B030D-6E8A-4147-A177-3AD203B41FA5}">
                      <a16:colId xmlns:a16="http://schemas.microsoft.com/office/drawing/2014/main" val="3489018496"/>
                    </a:ext>
                  </a:extLst>
                </a:gridCol>
                <a:gridCol w="1683258">
                  <a:extLst>
                    <a:ext uri="{9D8B030D-6E8A-4147-A177-3AD203B41FA5}">
                      <a16:colId xmlns:a16="http://schemas.microsoft.com/office/drawing/2014/main" val="1493567003"/>
                    </a:ext>
                  </a:extLst>
                </a:gridCol>
              </a:tblGrid>
              <a:tr h="1488710">
                <a:tc>
                  <a:txBody>
                    <a:bodyPr/>
                    <a:lstStyle/>
                    <a:p>
                      <a:pPr algn="ctr"/>
                      <a:r>
                        <a:rPr lang="en-AU" dirty="0"/>
                        <a:t>Mode</a:t>
                      </a:r>
                    </a:p>
                  </a:txBody>
                  <a:tcPr anchor="ct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1906813519"/>
                  </a:ext>
                </a:extLst>
              </a:tr>
              <a:tr h="812800">
                <a:tc>
                  <a:txBody>
                    <a:bodyPr/>
                    <a:lstStyle/>
                    <a:p>
                      <a:pPr algn="ctr"/>
                      <a:r>
                        <a:rPr lang="en-AU" b="1" dirty="0"/>
                        <a:t>Bridge</a:t>
                      </a:r>
                    </a:p>
                  </a:txBody>
                  <a:tcPr anchor="ctr"/>
                </a:tc>
                <a:tc>
                  <a:txBody>
                    <a:bodyPr/>
                    <a:lstStyle/>
                    <a:p>
                      <a:pPr algn="ctr"/>
                      <a:r>
                        <a:rPr lang="en-AU" dirty="0"/>
                        <a:t>YES</a:t>
                      </a:r>
                    </a:p>
                  </a:txBody>
                  <a:tcPr anchor="ctr">
                    <a:solidFill>
                      <a:schemeClr val="accent4">
                        <a:lumMod val="60000"/>
                        <a:lumOff val="40000"/>
                      </a:schemeClr>
                    </a:solidFill>
                  </a:tcPr>
                </a:tc>
                <a:tc>
                  <a:txBody>
                    <a:bodyPr/>
                    <a:lstStyle/>
                    <a:p>
                      <a:pPr algn="ctr"/>
                      <a:r>
                        <a:rPr lang="en-AU" dirty="0"/>
                        <a:t>NO</a:t>
                      </a:r>
                    </a:p>
                  </a:txBody>
                  <a:tcPr anchor="ctr">
                    <a:solidFill>
                      <a:schemeClr val="accent6">
                        <a:lumMod val="60000"/>
                        <a:lumOff val="40000"/>
                      </a:schemeClr>
                    </a:solidFill>
                  </a:tcPr>
                </a:tc>
                <a:tc>
                  <a:txBody>
                    <a:bodyPr/>
                    <a:lstStyle/>
                    <a:p>
                      <a:pPr algn="ctr"/>
                      <a:r>
                        <a:rPr lang="en-AU" dirty="0"/>
                        <a:t>YES</a:t>
                      </a:r>
                    </a:p>
                  </a:txBody>
                  <a:tcPr anchor="ctr">
                    <a:solidFill>
                      <a:schemeClr val="accent4">
                        <a:lumMod val="60000"/>
                        <a:lumOff val="40000"/>
                      </a:schemeClr>
                    </a:solidFill>
                  </a:tcPr>
                </a:tc>
                <a:extLst>
                  <a:ext uri="{0D108BD9-81ED-4DB2-BD59-A6C34878D82A}">
                    <a16:rowId xmlns:a16="http://schemas.microsoft.com/office/drawing/2014/main" val="3908998674"/>
                  </a:ext>
                </a:extLst>
              </a:tr>
              <a:tr h="711200">
                <a:tc>
                  <a:txBody>
                    <a:bodyPr/>
                    <a:lstStyle/>
                    <a:p>
                      <a:pPr algn="ctr"/>
                      <a:r>
                        <a:rPr lang="en-AU" b="1" dirty="0"/>
                        <a:t>Host</a:t>
                      </a:r>
                    </a:p>
                  </a:txBody>
                  <a:tcPr anchor="ctr"/>
                </a:tc>
                <a:tc>
                  <a:txBody>
                    <a:bodyPr/>
                    <a:lstStyle/>
                    <a:p>
                      <a:pPr algn="ctr"/>
                      <a:r>
                        <a:rPr lang="en-AU" dirty="0"/>
                        <a:t>YES</a:t>
                      </a:r>
                    </a:p>
                  </a:txBody>
                  <a:tcPr anchor="ctr">
                    <a:solidFill>
                      <a:schemeClr val="accent4">
                        <a:lumMod val="60000"/>
                        <a:lumOff val="40000"/>
                      </a:schemeClr>
                    </a:solidFill>
                  </a:tcPr>
                </a:tc>
                <a:tc>
                  <a:txBody>
                    <a:bodyPr/>
                    <a:lstStyle/>
                    <a:p>
                      <a:pPr algn="ctr"/>
                      <a:r>
                        <a:rPr lang="en-AU" dirty="0"/>
                        <a:t>NO</a:t>
                      </a:r>
                    </a:p>
                  </a:txBody>
                  <a:tcPr anchor="ctr">
                    <a:solidFill>
                      <a:schemeClr val="accent6">
                        <a:lumMod val="60000"/>
                        <a:lumOff val="40000"/>
                      </a:schemeClr>
                    </a:solidFill>
                  </a:tcPr>
                </a:tc>
                <a:tc>
                  <a:txBody>
                    <a:bodyPr/>
                    <a:lstStyle/>
                    <a:p>
                      <a:pPr algn="ctr"/>
                      <a:r>
                        <a:rPr lang="en-AU" dirty="0"/>
                        <a:t>YES</a:t>
                      </a:r>
                    </a:p>
                  </a:txBody>
                  <a:tcPr anchor="ctr">
                    <a:solidFill>
                      <a:schemeClr val="accent4">
                        <a:lumMod val="60000"/>
                        <a:lumOff val="40000"/>
                      </a:schemeClr>
                    </a:solidFill>
                  </a:tcPr>
                </a:tc>
                <a:extLst>
                  <a:ext uri="{0D108BD9-81ED-4DB2-BD59-A6C34878D82A}">
                    <a16:rowId xmlns:a16="http://schemas.microsoft.com/office/drawing/2014/main" val="1000209195"/>
                  </a:ext>
                </a:extLst>
              </a:tr>
              <a:tr h="826353">
                <a:tc>
                  <a:txBody>
                    <a:bodyPr/>
                    <a:lstStyle/>
                    <a:p>
                      <a:pPr algn="ctr"/>
                      <a:r>
                        <a:rPr lang="en-AU" b="1" dirty="0" err="1"/>
                        <a:t>awsvpc</a:t>
                      </a:r>
                      <a:endParaRPr lang="en-AU" b="1" dirty="0"/>
                    </a:p>
                  </a:txBody>
                  <a:tcPr anchor="ctr"/>
                </a:tc>
                <a:tc>
                  <a:txBody>
                    <a:bodyPr/>
                    <a:lstStyle/>
                    <a:p>
                      <a:pPr algn="ctr"/>
                      <a:r>
                        <a:rPr lang="en-AU" dirty="0"/>
                        <a:t>YES</a:t>
                      </a:r>
                    </a:p>
                  </a:txBody>
                  <a:tcPr anchor="ctr">
                    <a:solidFill>
                      <a:schemeClr val="accent4">
                        <a:lumMod val="60000"/>
                        <a:lumOff val="40000"/>
                      </a:schemeClr>
                    </a:solidFill>
                  </a:tcPr>
                </a:tc>
                <a:tc>
                  <a:txBody>
                    <a:bodyPr/>
                    <a:lstStyle/>
                    <a:p>
                      <a:pPr algn="ctr"/>
                      <a:r>
                        <a:rPr lang="en-AU" dirty="0"/>
                        <a:t>YES</a:t>
                      </a:r>
                    </a:p>
                  </a:txBody>
                  <a:tcPr anchor="ctr">
                    <a:solidFill>
                      <a:schemeClr val="accent4">
                        <a:lumMod val="60000"/>
                        <a:lumOff val="40000"/>
                      </a:schemeClr>
                    </a:solidFill>
                  </a:tcPr>
                </a:tc>
                <a:tc>
                  <a:txBody>
                    <a:bodyPr/>
                    <a:lstStyle/>
                    <a:p>
                      <a:pPr algn="ctr"/>
                      <a:r>
                        <a:rPr lang="en-AU" dirty="0"/>
                        <a:t>NO</a:t>
                      </a:r>
                    </a:p>
                  </a:txBody>
                  <a:tcPr anchor="ctr">
                    <a:solidFill>
                      <a:schemeClr val="accent6">
                        <a:lumMod val="60000"/>
                        <a:lumOff val="40000"/>
                      </a:schemeClr>
                    </a:solidFill>
                  </a:tcPr>
                </a:tc>
                <a:extLst>
                  <a:ext uri="{0D108BD9-81ED-4DB2-BD59-A6C34878D82A}">
                    <a16:rowId xmlns:a16="http://schemas.microsoft.com/office/drawing/2014/main" val="4132214447"/>
                  </a:ext>
                </a:extLst>
              </a:tr>
              <a:tr h="826353">
                <a:tc>
                  <a:txBody>
                    <a:bodyPr/>
                    <a:lstStyle/>
                    <a:p>
                      <a:pPr algn="ctr"/>
                      <a:r>
                        <a:rPr lang="en-AU" b="1" dirty="0"/>
                        <a:t>None</a:t>
                      </a:r>
                    </a:p>
                  </a:txBody>
                  <a:tcPr anchor="ctr"/>
                </a:tc>
                <a:tc>
                  <a:txBody>
                    <a:bodyPr/>
                    <a:lstStyle/>
                    <a:p>
                      <a:pPr algn="ctr"/>
                      <a:r>
                        <a:rPr lang="en-AU" dirty="0"/>
                        <a:t>YES</a:t>
                      </a:r>
                    </a:p>
                  </a:txBody>
                  <a:tcPr anchor="ctr">
                    <a:solidFill>
                      <a:schemeClr val="accent4">
                        <a:lumMod val="60000"/>
                        <a:lumOff val="40000"/>
                      </a:schemeClr>
                    </a:solidFill>
                  </a:tcPr>
                </a:tc>
                <a:tc>
                  <a:txBody>
                    <a:bodyPr/>
                    <a:lstStyle/>
                    <a:p>
                      <a:pPr algn="ctr"/>
                      <a:r>
                        <a:rPr lang="en-AU" dirty="0"/>
                        <a:t>NO</a:t>
                      </a:r>
                    </a:p>
                  </a:txBody>
                  <a:tcPr anchor="ctr">
                    <a:solidFill>
                      <a:schemeClr val="accent6">
                        <a:lumMod val="60000"/>
                        <a:lumOff val="40000"/>
                      </a:schemeClr>
                    </a:solidFill>
                  </a:tcPr>
                </a:tc>
                <a:tc>
                  <a:txBody>
                    <a:bodyPr/>
                    <a:lstStyle/>
                    <a:p>
                      <a:pPr algn="ctr"/>
                      <a:r>
                        <a:rPr lang="en-AU" dirty="0"/>
                        <a:t>YES</a:t>
                      </a:r>
                    </a:p>
                  </a:txBody>
                  <a:tcPr anchor="ctr">
                    <a:solidFill>
                      <a:schemeClr val="accent4">
                        <a:lumMod val="60000"/>
                        <a:lumOff val="40000"/>
                      </a:schemeClr>
                    </a:solidFill>
                  </a:tcPr>
                </a:tc>
                <a:extLst>
                  <a:ext uri="{0D108BD9-81ED-4DB2-BD59-A6C34878D82A}">
                    <a16:rowId xmlns:a16="http://schemas.microsoft.com/office/drawing/2014/main" val="1194326818"/>
                  </a:ext>
                </a:extLst>
              </a:tr>
            </a:tbl>
          </a:graphicData>
        </a:graphic>
      </p:graphicFrame>
      <p:grpSp>
        <p:nvGrpSpPr>
          <p:cNvPr id="18" name="Graphic 45">
            <a:extLst>
              <a:ext uri="{FF2B5EF4-FFF2-40B4-BE49-F238E27FC236}">
                <a16:creationId xmlns:a16="http://schemas.microsoft.com/office/drawing/2014/main" id="{B664E31B-46C2-7A4F-9D59-09C5B9B4D8F5}"/>
              </a:ext>
            </a:extLst>
          </p:cNvPr>
          <p:cNvGrpSpPr/>
          <p:nvPr/>
        </p:nvGrpSpPr>
        <p:grpSpPr>
          <a:xfrm>
            <a:off x="6802502" y="1624584"/>
            <a:ext cx="1062590" cy="1185040"/>
            <a:chOff x="4495265" y="657669"/>
            <a:chExt cx="529661" cy="529661"/>
          </a:xfrm>
          <a:solidFill>
            <a:schemeClr val="accent1"/>
          </a:solidFill>
        </p:grpSpPr>
        <p:sp>
          <p:nvSpPr>
            <p:cNvPr id="19" name="Freeform: Shape 6">
              <a:extLst>
                <a:ext uri="{FF2B5EF4-FFF2-40B4-BE49-F238E27FC236}">
                  <a16:creationId xmlns:a16="http://schemas.microsoft.com/office/drawing/2014/main" id="{4331151B-4570-CA47-8D7A-156A9ACB6D38}"/>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20" name="Freeform: Shape 7">
              <a:extLst>
                <a:ext uri="{FF2B5EF4-FFF2-40B4-BE49-F238E27FC236}">
                  <a16:creationId xmlns:a16="http://schemas.microsoft.com/office/drawing/2014/main" id="{64D770CF-1A57-2C43-A2ED-F48880C5AEA5}"/>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21" name="Freeform: Shape 8">
              <a:extLst>
                <a:ext uri="{FF2B5EF4-FFF2-40B4-BE49-F238E27FC236}">
                  <a16:creationId xmlns:a16="http://schemas.microsoft.com/office/drawing/2014/main" id="{D1C09980-FB84-D243-A349-759DB2CF041E}"/>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grpSp>
        <p:nvGrpSpPr>
          <p:cNvPr id="15" name="Group 15">
            <a:extLst>
              <a:ext uri="{FF2B5EF4-FFF2-40B4-BE49-F238E27FC236}">
                <a16:creationId xmlns:a16="http://schemas.microsoft.com/office/drawing/2014/main" id="{373A30CA-39F4-D54F-9A0D-85A71AA98C4D}"/>
              </a:ext>
            </a:extLst>
          </p:cNvPr>
          <p:cNvGrpSpPr>
            <a:grpSpLocks noChangeAspect="1"/>
          </p:cNvGrpSpPr>
          <p:nvPr/>
        </p:nvGrpSpPr>
        <p:grpSpPr bwMode="auto">
          <a:xfrm>
            <a:off x="5193234" y="1855764"/>
            <a:ext cx="767827" cy="857501"/>
            <a:chOff x="2104" y="682"/>
            <a:chExt cx="411" cy="459"/>
          </a:xfrm>
        </p:grpSpPr>
        <p:sp>
          <p:nvSpPr>
            <p:cNvPr id="16" name="Freeform 16">
              <a:extLst>
                <a:ext uri="{FF2B5EF4-FFF2-40B4-BE49-F238E27FC236}">
                  <a16:creationId xmlns:a16="http://schemas.microsoft.com/office/drawing/2014/main" id="{44142AF9-11FC-F541-803A-3E88738407DD}"/>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508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45B6CE89-523B-EE49-8846-11226DD1C02A}"/>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5080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pic>
        <p:nvPicPr>
          <p:cNvPr id="12" name="Graphic 11">
            <a:extLst>
              <a:ext uri="{FF2B5EF4-FFF2-40B4-BE49-F238E27FC236}">
                <a16:creationId xmlns:a16="http://schemas.microsoft.com/office/drawing/2014/main" id="{DFCB5713-4E99-E243-B188-E5E370712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8888" y="1608632"/>
            <a:ext cx="1126713" cy="1126713"/>
          </a:xfrm>
          <a:prstGeom prst="rect">
            <a:avLst/>
          </a:prstGeom>
        </p:spPr>
      </p:pic>
    </p:spTree>
    <p:extLst>
      <p:ext uri="{BB962C8B-B14F-4D97-AF65-F5344CB8AC3E}">
        <p14:creationId xmlns:p14="http://schemas.microsoft.com/office/powerpoint/2010/main" val="2275208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C2B2-B112-544D-A997-F5DA68C7B7A7}"/>
              </a:ext>
            </a:extLst>
          </p:cNvPr>
          <p:cNvSpPr>
            <a:spLocks noGrp="1"/>
          </p:cNvSpPr>
          <p:nvPr>
            <p:ph type="title"/>
          </p:nvPr>
        </p:nvSpPr>
        <p:spPr/>
        <p:txBody>
          <a:bodyPr/>
          <a:lstStyle/>
          <a:p>
            <a:r>
              <a:rPr lang="en-AU" dirty="0"/>
              <a:t>Networking modes: Bridge</a:t>
            </a:r>
          </a:p>
        </p:txBody>
      </p:sp>
      <p:sp>
        <p:nvSpPr>
          <p:cNvPr id="4" name="Rectangle 3">
            <a:extLst>
              <a:ext uri="{FF2B5EF4-FFF2-40B4-BE49-F238E27FC236}">
                <a16:creationId xmlns:a16="http://schemas.microsoft.com/office/drawing/2014/main" id="{74D06870-A27E-6B4F-A150-FB2C5455FF9B}"/>
              </a:ext>
            </a:extLst>
          </p:cNvPr>
          <p:cNvSpPr/>
          <p:nvPr/>
        </p:nvSpPr>
        <p:spPr>
          <a:xfrm>
            <a:off x="2673841" y="1338174"/>
            <a:ext cx="6844319" cy="398130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r"/>
            <a:r>
              <a:rPr lang="en-US" sz="1600" dirty="0">
                <a:solidFill>
                  <a:srgbClr val="8FA7C4"/>
                </a:solidFill>
              </a:rPr>
              <a:t>EC2 Instance / Container Instance</a:t>
            </a:r>
          </a:p>
        </p:txBody>
      </p:sp>
      <p:sp>
        <p:nvSpPr>
          <p:cNvPr id="5" name="Rectangle 4">
            <a:extLst>
              <a:ext uri="{FF2B5EF4-FFF2-40B4-BE49-F238E27FC236}">
                <a16:creationId xmlns:a16="http://schemas.microsoft.com/office/drawing/2014/main" id="{8345D5A9-E866-1C45-8A3E-0FA38F53BFA5}"/>
              </a:ext>
            </a:extLst>
          </p:cNvPr>
          <p:cNvSpPr/>
          <p:nvPr/>
        </p:nvSpPr>
        <p:spPr>
          <a:xfrm>
            <a:off x="5444324" y="1639285"/>
            <a:ext cx="144713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Container 1</a:t>
            </a:r>
          </a:p>
        </p:txBody>
      </p:sp>
      <p:sp>
        <p:nvSpPr>
          <p:cNvPr id="6" name="Rectangle 5">
            <a:extLst>
              <a:ext uri="{FF2B5EF4-FFF2-40B4-BE49-F238E27FC236}">
                <a16:creationId xmlns:a16="http://schemas.microsoft.com/office/drawing/2014/main" id="{E69683C0-BE0F-A744-8F58-C688E5BDBB12}"/>
              </a:ext>
            </a:extLst>
          </p:cNvPr>
          <p:cNvSpPr/>
          <p:nvPr/>
        </p:nvSpPr>
        <p:spPr>
          <a:xfrm>
            <a:off x="7839064" y="1639285"/>
            <a:ext cx="1407478"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Container 2</a:t>
            </a:r>
          </a:p>
        </p:txBody>
      </p:sp>
      <p:sp>
        <p:nvSpPr>
          <p:cNvPr id="7" name="Rectangle 6">
            <a:extLst>
              <a:ext uri="{FF2B5EF4-FFF2-40B4-BE49-F238E27FC236}">
                <a16:creationId xmlns:a16="http://schemas.microsoft.com/office/drawing/2014/main" id="{76ED5159-3A2A-894B-8B86-1D37ABD29CAF}"/>
              </a:ext>
            </a:extLst>
          </p:cNvPr>
          <p:cNvSpPr/>
          <p:nvPr/>
        </p:nvSpPr>
        <p:spPr>
          <a:xfrm>
            <a:off x="3057525" y="2414827"/>
            <a:ext cx="1765300" cy="73491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Host process (SSH)</a:t>
            </a:r>
          </a:p>
        </p:txBody>
      </p:sp>
      <p:sp>
        <p:nvSpPr>
          <p:cNvPr id="8" name="Rectangle 7">
            <a:extLst>
              <a:ext uri="{FF2B5EF4-FFF2-40B4-BE49-F238E27FC236}">
                <a16:creationId xmlns:a16="http://schemas.microsoft.com/office/drawing/2014/main" id="{7B3F1DEC-336D-684A-9E24-BC861384C164}"/>
              </a:ext>
            </a:extLst>
          </p:cNvPr>
          <p:cNvSpPr/>
          <p:nvPr/>
        </p:nvSpPr>
        <p:spPr>
          <a:xfrm>
            <a:off x="3057525" y="4226380"/>
            <a:ext cx="1765300" cy="635494"/>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Host eth0</a:t>
            </a:r>
          </a:p>
        </p:txBody>
      </p:sp>
      <p:sp>
        <p:nvSpPr>
          <p:cNvPr id="10" name="Rectangle 9">
            <a:extLst>
              <a:ext uri="{FF2B5EF4-FFF2-40B4-BE49-F238E27FC236}">
                <a16:creationId xmlns:a16="http://schemas.microsoft.com/office/drawing/2014/main" id="{E004357E-14B6-A14C-9F54-B11C0573E11B}"/>
              </a:ext>
            </a:extLst>
          </p:cNvPr>
          <p:cNvSpPr/>
          <p:nvPr/>
        </p:nvSpPr>
        <p:spPr>
          <a:xfrm>
            <a:off x="6494000" y="3328710"/>
            <a:ext cx="1765300" cy="543293"/>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Docker bridge</a:t>
            </a:r>
          </a:p>
        </p:txBody>
      </p:sp>
      <p:pic>
        <p:nvPicPr>
          <p:cNvPr id="11" name="Graphic 10">
            <a:extLst>
              <a:ext uri="{FF2B5EF4-FFF2-40B4-BE49-F238E27FC236}">
                <a16:creationId xmlns:a16="http://schemas.microsoft.com/office/drawing/2014/main" id="{392185EA-AB3C-D34B-980E-A59E3C529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3839" y="1338173"/>
            <a:ext cx="604619" cy="604619"/>
          </a:xfrm>
          <a:prstGeom prst="rect">
            <a:avLst/>
          </a:prstGeom>
        </p:spPr>
      </p:pic>
      <p:cxnSp>
        <p:nvCxnSpPr>
          <p:cNvPr id="13" name="Elbow Connector 12">
            <a:extLst>
              <a:ext uri="{FF2B5EF4-FFF2-40B4-BE49-F238E27FC236}">
                <a16:creationId xmlns:a16="http://schemas.microsoft.com/office/drawing/2014/main" id="{2C47C397-B4F1-374A-9814-5DFF10331F7C}"/>
              </a:ext>
            </a:extLst>
          </p:cNvPr>
          <p:cNvCxnSpPr>
            <a:cxnSpLocks/>
            <a:stCxn id="5" idx="2"/>
            <a:endCxn id="10" idx="1"/>
          </p:cNvCxnSpPr>
          <p:nvPr/>
        </p:nvCxnSpPr>
        <p:spPr>
          <a:xfrm rot="16200000" flipH="1">
            <a:off x="5921908" y="3028265"/>
            <a:ext cx="818072" cy="32611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97BED62-5521-D248-85EB-3E0CF82D3B49}"/>
              </a:ext>
            </a:extLst>
          </p:cNvPr>
          <p:cNvCxnSpPr>
            <a:cxnSpLocks/>
            <a:stCxn id="6" idx="2"/>
            <a:endCxn id="10" idx="3"/>
          </p:cNvCxnSpPr>
          <p:nvPr/>
        </p:nvCxnSpPr>
        <p:spPr>
          <a:xfrm rot="5400000">
            <a:off x="7992016" y="3049570"/>
            <a:ext cx="818072" cy="28350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8A2887C-2EB7-0547-A2CB-2A4B45E05AB9}"/>
              </a:ext>
            </a:extLst>
          </p:cNvPr>
          <p:cNvCxnSpPr>
            <a:cxnSpLocks/>
            <a:stCxn id="10" idx="2"/>
            <a:endCxn id="8" idx="3"/>
          </p:cNvCxnSpPr>
          <p:nvPr/>
        </p:nvCxnSpPr>
        <p:spPr>
          <a:xfrm rot="5400000">
            <a:off x="5763676" y="2931153"/>
            <a:ext cx="672124" cy="255382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B1F7418-0A1C-3645-B032-AA5970F8B7F1}"/>
              </a:ext>
            </a:extLst>
          </p:cNvPr>
          <p:cNvCxnSpPr>
            <a:stCxn id="7" idx="2"/>
            <a:endCxn id="8" idx="0"/>
          </p:cNvCxnSpPr>
          <p:nvPr/>
        </p:nvCxnSpPr>
        <p:spPr>
          <a:xfrm>
            <a:off x="3940175" y="3149743"/>
            <a:ext cx="0" cy="1076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9F142A1-EE44-8D43-998D-956EF24B2D96}"/>
              </a:ext>
            </a:extLst>
          </p:cNvPr>
          <p:cNvSpPr txBox="1"/>
          <p:nvPr/>
        </p:nvSpPr>
        <p:spPr>
          <a:xfrm>
            <a:off x="3635444" y="5688812"/>
            <a:ext cx="609462" cy="369332"/>
          </a:xfrm>
          <a:prstGeom prst="rect">
            <a:avLst/>
          </a:prstGeom>
          <a:noFill/>
        </p:spPr>
        <p:txBody>
          <a:bodyPr wrap="none" rtlCol="0">
            <a:spAutoFit/>
          </a:bodyPr>
          <a:lstStyle/>
          <a:p>
            <a:pPr algn="l"/>
            <a:r>
              <a:rPr lang="en-AU" dirty="0">
                <a:latin typeface="Amazon Ember" panose="020B0603020204020204" pitchFamily="34" charset="0"/>
                <a:ea typeface="Amazon Ember" panose="020B0603020204020204" pitchFamily="34" charset="0"/>
                <a:cs typeface="Amazon Ember" panose="020B0603020204020204" pitchFamily="34" charset="0"/>
              </a:rPr>
              <a:t>VPC</a:t>
            </a:r>
          </a:p>
        </p:txBody>
      </p:sp>
      <p:pic>
        <p:nvPicPr>
          <p:cNvPr id="28" name="Graphic 27">
            <a:extLst>
              <a:ext uri="{FF2B5EF4-FFF2-40B4-BE49-F238E27FC236}">
                <a16:creationId xmlns:a16="http://schemas.microsoft.com/office/drawing/2014/main" id="{24F06B12-D731-C84C-ACDB-0C47B904C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5244" y="5707749"/>
            <a:ext cx="330200" cy="330200"/>
          </a:xfrm>
          <a:prstGeom prst="rect">
            <a:avLst/>
          </a:prstGeom>
        </p:spPr>
      </p:pic>
      <p:cxnSp>
        <p:nvCxnSpPr>
          <p:cNvPr id="30" name="Straight Arrow Connector 29">
            <a:extLst>
              <a:ext uri="{FF2B5EF4-FFF2-40B4-BE49-F238E27FC236}">
                <a16:creationId xmlns:a16="http://schemas.microsoft.com/office/drawing/2014/main" id="{76DDE524-5FFD-A549-851C-ACEC0B66A26A}"/>
              </a:ext>
            </a:extLst>
          </p:cNvPr>
          <p:cNvCxnSpPr>
            <a:stCxn id="8" idx="2"/>
            <a:endCxn id="27" idx="0"/>
          </p:cNvCxnSpPr>
          <p:nvPr/>
        </p:nvCxnSpPr>
        <p:spPr>
          <a:xfrm>
            <a:off x="3940175" y="4861874"/>
            <a:ext cx="0" cy="826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F833C32-6D88-3842-9CAA-C7877C3008DD}"/>
              </a:ext>
            </a:extLst>
          </p:cNvPr>
          <p:cNvSpPr txBox="1"/>
          <p:nvPr/>
        </p:nvSpPr>
        <p:spPr>
          <a:xfrm>
            <a:off x="5073430" y="2939654"/>
            <a:ext cx="2170839"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172.16.32.2:80</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905EB113-6EA3-FD4F-9343-017C411DF987}"/>
              </a:ext>
            </a:extLst>
          </p:cNvPr>
          <p:cNvSpPr txBox="1"/>
          <p:nvPr/>
        </p:nvSpPr>
        <p:spPr>
          <a:xfrm>
            <a:off x="7657857" y="2937481"/>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172.16.32.3:80</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TextBox 33">
            <a:extLst>
              <a:ext uri="{FF2B5EF4-FFF2-40B4-BE49-F238E27FC236}">
                <a16:creationId xmlns:a16="http://schemas.microsoft.com/office/drawing/2014/main" id="{6A7E3D46-1BA0-3F4B-83B0-9A4E8A8E1B68}"/>
              </a:ext>
            </a:extLst>
          </p:cNvPr>
          <p:cNvSpPr txBox="1"/>
          <p:nvPr/>
        </p:nvSpPr>
        <p:spPr>
          <a:xfrm>
            <a:off x="6494000" y="4071040"/>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172.16.32.0/24</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a:extLst>
              <a:ext uri="{FF2B5EF4-FFF2-40B4-BE49-F238E27FC236}">
                <a16:creationId xmlns:a16="http://schemas.microsoft.com/office/drawing/2014/main" id="{C1315315-25CC-4E4F-903A-E871C5DDF9D3}"/>
              </a:ext>
            </a:extLst>
          </p:cNvPr>
          <p:cNvSpPr txBox="1"/>
          <p:nvPr/>
        </p:nvSpPr>
        <p:spPr>
          <a:xfrm>
            <a:off x="3054023" y="3379560"/>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192.168.1.11:22</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Box 38">
            <a:extLst>
              <a:ext uri="{FF2B5EF4-FFF2-40B4-BE49-F238E27FC236}">
                <a16:creationId xmlns:a16="http://schemas.microsoft.com/office/drawing/2014/main" id="{FF1731DD-74A0-474A-82C0-A12F5E13235A}"/>
              </a:ext>
            </a:extLst>
          </p:cNvPr>
          <p:cNvSpPr txBox="1"/>
          <p:nvPr/>
        </p:nvSpPr>
        <p:spPr>
          <a:xfrm>
            <a:off x="3054023" y="4958611"/>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192.168.1.11:22</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ectangle 39">
            <a:extLst>
              <a:ext uri="{FF2B5EF4-FFF2-40B4-BE49-F238E27FC236}">
                <a16:creationId xmlns:a16="http://schemas.microsoft.com/office/drawing/2014/main" id="{679326E0-2780-C341-A7F3-C66561F74015}"/>
              </a:ext>
            </a:extLst>
          </p:cNvPr>
          <p:cNvSpPr/>
          <p:nvPr/>
        </p:nvSpPr>
        <p:spPr>
          <a:xfrm>
            <a:off x="1940312" y="1169188"/>
            <a:ext cx="7805854" cy="4350637"/>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200" dirty="0">
                <a:solidFill>
                  <a:srgbClr val="FC584C"/>
                </a:solidFill>
              </a:rPr>
              <a:t>Security </a:t>
            </a:r>
          </a:p>
          <a:p>
            <a:r>
              <a:rPr lang="en-US" sz="1200" dirty="0">
                <a:solidFill>
                  <a:srgbClr val="FC584C"/>
                </a:solidFill>
              </a:rPr>
              <a:t>group</a:t>
            </a:r>
          </a:p>
        </p:txBody>
      </p:sp>
      <p:pic>
        <p:nvPicPr>
          <p:cNvPr id="41" name="Graphic 40">
            <a:extLst>
              <a:ext uri="{FF2B5EF4-FFF2-40B4-BE49-F238E27FC236}">
                <a16:creationId xmlns:a16="http://schemas.microsoft.com/office/drawing/2014/main" id="{4BE969B7-6214-8349-B1C8-D1A1C78442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912" y="1538520"/>
            <a:ext cx="469900" cy="469900"/>
          </a:xfrm>
          <a:prstGeom prst="rect">
            <a:avLst/>
          </a:prstGeom>
        </p:spPr>
      </p:pic>
      <p:pic>
        <p:nvPicPr>
          <p:cNvPr id="42" name="Graphic 41">
            <a:extLst>
              <a:ext uri="{FF2B5EF4-FFF2-40B4-BE49-F238E27FC236}">
                <a16:creationId xmlns:a16="http://schemas.microsoft.com/office/drawing/2014/main" id="{07C3CA9A-E3B6-4B4A-A429-D38B555FA3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7363" y="1529466"/>
            <a:ext cx="469900" cy="469900"/>
          </a:xfrm>
          <a:prstGeom prst="rect">
            <a:avLst/>
          </a:prstGeom>
        </p:spPr>
      </p:pic>
    </p:spTree>
    <p:extLst>
      <p:ext uri="{BB962C8B-B14F-4D97-AF65-F5344CB8AC3E}">
        <p14:creationId xmlns:p14="http://schemas.microsoft.com/office/powerpoint/2010/main" val="2426620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C2B2-B112-544D-A997-F5DA68C7B7A7}"/>
              </a:ext>
            </a:extLst>
          </p:cNvPr>
          <p:cNvSpPr>
            <a:spLocks noGrp="1"/>
          </p:cNvSpPr>
          <p:nvPr>
            <p:ph type="title"/>
          </p:nvPr>
        </p:nvSpPr>
        <p:spPr/>
        <p:txBody>
          <a:bodyPr/>
          <a:lstStyle/>
          <a:p>
            <a:r>
              <a:rPr lang="en-AU" dirty="0"/>
              <a:t>Networking modes: Host</a:t>
            </a:r>
          </a:p>
        </p:txBody>
      </p:sp>
      <p:sp>
        <p:nvSpPr>
          <p:cNvPr id="3" name="Rectangle 2">
            <a:extLst>
              <a:ext uri="{FF2B5EF4-FFF2-40B4-BE49-F238E27FC236}">
                <a16:creationId xmlns:a16="http://schemas.microsoft.com/office/drawing/2014/main" id="{F312B582-9129-D643-B1BD-AFC7D41F3A61}"/>
              </a:ext>
            </a:extLst>
          </p:cNvPr>
          <p:cNvSpPr/>
          <p:nvPr/>
        </p:nvSpPr>
        <p:spPr>
          <a:xfrm>
            <a:off x="2673841" y="1338174"/>
            <a:ext cx="6844319" cy="398130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r"/>
            <a:r>
              <a:rPr lang="en-US" sz="1600" dirty="0">
                <a:solidFill>
                  <a:srgbClr val="8FA7C4"/>
                </a:solidFill>
              </a:rPr>
              <a:t>EC2 Instance / Container Instance</a:t>
            </a:r>
          </a:p>
        </p:txBody>
      </p:sp>
      <p:sp>
        <p:nvSpPr>
          <p:cNvPr id="4" name="Rectangle 3">
            <a:extLst>
              <a:ext uri="{FF2B5EF4-FFF2-40B4-BE49-F238E27FC236}">
                <a16:creationId xmlns:a16="http://schemas.microsoft.com/office/drawing/2014/main" id="{93692876-A339-1543-B2CD-94B512F5A6C7}"/>
              </a:ext>
            </a:extLst>
          </p:cNvPr>
          <p:cNvSpPr/>
          <p:nvPr/>
        </p:nvSpPr>
        <p:spPr>
          <a:xfrm>
            <a:off x="6288775" y="1928395"/>
            <a:ext cx="2160803" cy="204805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Container 1</a:t>
            </a:r>
          </a:p>
        </p:txBody>
      </p:sp>
      <p:sp>
        <p:nvSpPr>
          <p:cNvPr id="6" name="Rectangle 5">
            <a:extLst>
              <a:ext uri="{FF2B5EF4-FFF2-40B4-BE49-F238E27FC236}">
                <a16:creationId xmlns:a16="http://schemas.microsoft.com/office/drawing/2014/main" id="{BA40A53A-06C5-6340-8CE9-8D2567645A55}"/>
              </a:ext>
            </a:extLst>
          </p:cNvPr>
          <p:cNvSpPr/>
          <p:nvPr/>
        </p:nvSpPr>
        <p:spPr>
          <a:xfrm>
            <a:off x="3057525" y="2414827"/>
            <a:ext cx="1765300" cy="73491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Host process (SSH)</a:t>
            </a:r>
          </a:p>
        </p:txBody>
      </p:sp>
      <p:sp>
        <p:nvSpPr>
          <p:cNvPr id="7" name="Rectangle 6">
            <a:extLst>
              <a:ext uri="{FF2B5EF4-FFF2-40B4-BE49-F238E27FC236}">
                <a16:creationId xmlns:a16="http://schemas.microsoft.com/office/drawing/2014/main" id="{0453EE68-CFE6-F543-B547-89E2E8C24B33}"/>
              </a:ext>
            </a:extLst>
          </p:cNvPr>
          <p:cNvSpPr/>
          <p:nvPr/>
        </p:nvSpPr>
        <p:spPr>
          <a:xfrm>
            <a:off x="3057525" y="4226380"/>
            <a:ext cx="1765300" cy="635494"/>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rgbClr val="8FA7C4"/>
                </a:solidFill>
              </a:rPr>
              <a:t>Host eth0</a:t>
            </a:r>
          </a:p>
        </p:txBody>
      </p:sp>
      <p:pic>
        <p:nvPicPr>
          <p:cNvPr id="9" name="Graphic 8">
            <a:extLst>
              <a:ext uri="{FF2B5EF4-FFF2-40B4-BE49-F238E27FC236}">
                <a16:creationId xmlns:a16="http://schemas.microsoft.com/office/drawing/2014/main" id="{1939117F-B443-1842-8B20-941FC1E7F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3839" y="1338173"/>
            <a:ext cx="604619" cy="604619"/>
          </a:xfrm>
          <a:prstGeom prst="rect">
            <a:avLst/>
          </a:prstGeom>
        </p:spPr>
      </p:pic>
      <p:cxnSp>
        <p:nvCxnSpPr>
          <p:cNvPr id="13" name="Straight Arrow Connector 12">
            <a:extLst>
              <a:ext uri="{FF2B5EF4-FFF2-40B4-BE49-F238E27FC236}">
                <a16:creationId xmlns:a16="http://schemas.microsoft.com/office/drawing/2014/main" id="{8474DBC8-7ACC-CB44-8D81-42D9020AC23C}"/>
              </a:ext>
            </a:extLst>
          </p:cNvPr>
          <p:cNvCxnSpPr>
            <a:stCxn id="6" idx="2"/>
            <a:endCxn id="7" idx="0"/>
          </p:cNvCxnSpPr>
          <p:nvPr/>
        </p:nvCxnSpPr>
        <p:spPr>
          <a:xfrm>
            <a:off x="3940175" y="3149743"/>
            <a:ext cx="0" cy="1076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2918493-9EEF-014C-8FE7-3AABFD0442BF}"/>
              </a:ext>
            </a:extLst>
          </p:cNvPr>
          <p:cNvSpPr txBox="1"/>
          <p:nvPr/>
        </p:nvSpPr>
        <p:spPr>
          <a:xfrm>
            <a:off x="3635444" y="5688812"/>
            <a:ext cx="609462" cy="369332"/>
          </a:xfrm>
          <a:prstGeom prst="rect">
            <a:avLst/>
          </a:prstGeom>
          <a:noFill/>
        </p:spPr>
        <p:txBody>
          <a:bodyPr wrap="none" rtlCol="0">
            <a:spAutoFit/>
          </a:bodyPr>
          <a:lstStyle/>
          <a:p>
            <a:pPr algn="l"/>
            <a:r>
              <a:rPr lang="en-AU" dirty="0">
                <a:latin typeface="Amazon Ember" panose="020B0603020204020204" pitchFamily="34" charset="0"/>
                <a:ea typeface="Amazon Ember" panose="020B0603020204020204" pitchFamily="34" charset="0"/>
                <a:cs typeface="Amazon Ember" panose="020B0603020204020204" pitchFamily="34" charset="0"/>
              </a:rPr>
              <a:t>VPC</a:t>
            </a:r>
          </a:p>
        </p:txBody>
      </p:sp>
      <p:pic>
        <p:nvPicPr>
          <p:cNvPr id="15" name="Graphic 14">
            <a:extLst>
              <a:ext uri="{FF2B5EF4-FFF2-40B4-BE49-F238E27FC236}">
                <a16:creationId xmlns:a16="http://schemas.microsoft.com/office/drawing/2014/main" id="{311ABF81-BB04-0241-ADA3-5891A03F3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5244" y="5707749"/>
            <a:ext cx="330200" cy="330200"/>
          </a:xfrm>
          <a:prstGeom prst="rect">
            <a:avLst/>
          </a:prstGeom>
        </p:spPr>
      </p:pic>
      <p:cxnSp>
        <p:nvCxnSpPr>
          <p:cNvPr id="16" name="Straight Arrow Connector 15">
            <a:extLst>
              <a:ext uri="{FF2B5EF4-FFF2-40B4-BE49-F238E27FC236}">
                <a16:creationId xmlns:a16="http://schemas.microsoft.com/office/drawing/2014/main" id="{B0D69C24-C474-2046-BCE7-C40D316FEC37}"/>
              </a:ext>
            </a:extLst>
          </p:cNvPr>
          <p:cNvCxnSpPr>
            <a:stCxn id="7" idx="2"/>
            <a:endCxn id="14" idx="0"/>
          </p:cNvCxnSpPr>
          <p:nvPr/>
        </p:nvCxnSpPr>
        <p:spPr>
          <a:xfrm>
            <a:off x="3940175" y="4861874"/>
            <a:ext cx="0" cy="8269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E65AC45B-FCA8-C245-8E4A-931A250C2C02}"/>
              </a:ext>
            </a:extLst>
          </p:cNvPr>
          <p:cNvSpPr txBox="1"/>
          <p:nvPr/>
        </p:nvSpPr>
        <p:spPr>
          <a:xfrm>
            <a:off x="3054023" y="3379560"/>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192.168.1.11:22</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C1CC0E68-1882-5C44-92E1-FA1B37324E01}"/>
              </a:ext>
            </a:extLst>
          </p:cNvPr>
          <p:cNvSpPr txBox="1"/>
          <p:nvPr/>
        </p:nvSpPr>
        <p:spPr>
          <a:xfrm>
            <a:off x="3054023" y="4958611"/>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192.168.1.11:22</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Elbow Connector 22">
            <a:extLst>
              <a:ext uri="{FF2B5EF4-FFF2-40B4-BE49-F238E27FC236}">
                <a16:creationId xmlns:a16="http://schemas.microsoft.com/office/drawing/2014/main" id="{B11FFE6F-F3D6-D244-A92E-8C02F0BB34C9}"/>
              </a:ext>
            </a:extLst>
          </p:cNvPr>
          <p:cNvCxnSpPr>
            <a:stCxn id="4" idx="2"/>
            <a:endCxn id="7" idx="3"/>
          </p:cNvCxnSpPr>
          <p:nvPr/>
        </p:nvCxnSpPr>
        <p:spPr>
          <a:xfrm rot="5400000">
            <a:off x="5812161" y="2987111"/>
            <a:ext cx="567680" cy="254635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0625746-4FB1-BF41-9422-7550AF97D49A}"/>
              </a:ext>
            </a:extLst>
          </p:cNvPr>
          <p:cNvSpPr txBox="1"/>
          <p:nvPr/>
        </p:nvSpPr>
        <p:spPr>
          <a:xfrm>
            <a:off x="6486526" y="4072491"/>
            <a:ext cx="1765300" cy="307777"/>
          </a:xfrm>
          <a:prstGeom prst="rect">
            <a:avLst/>
          </a:prstGeom>
          <a:solidFill>
            <a:srgbClr val="232F3D"/>
          </a:solidFill>
        </p:spPr>
        <p:txBody>
          <a:bodyPr wrap="square" rtlCol="0">
            <a:spAutoFit/>
          </a:bodyPr>
          <a:lstStyle/>
          <a:p>
            <a:pPr algn="ctr"/>
            <a:r>
              <a:rPr lang="en-AU" sz="1400" dirty="0">
                <a:latin typeface="Amazon Ember" panose="020B0603020204020204" pitchFamily="34" charset="0"/>
                <a:ea typeface="Amazon Ember" panose="020B0603020204020204" pitchFamily="34" charset="0"/>
                <a:cs typeface="Amazon Ember" panose="020B0603020204020204" pitchFamily="34" charset="0"/>
              </a:rPr>
              <a:t>192.168.1.11:80</a:t>
            </a:r>
            <a:endParaRPr lang="en-AU"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FCCB4B56-77D3-6D47-8010-DAA414F1F918}"/>
              </a:ext>
            </a:extLst>
          </p:cNvPr>
          <p:cNvSpPr/>
          <p:nvPr/>
        </p:nvSpPr>
        <p:spPr>
          <a:xfrm>
            <a:off x="1940312" y="1169188"/>
            <a:ext cx="7805854" cy="4350637"/>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200" dirty="0">
                <a:solidFill>
                  <a:srgbClr val="FC584C"/>
                </a:solidFill>
              </a:rPr>
              <a:t>Security </a:t>
            </a:r>
          </a:p>
          <a:p>
            <a:r>
              <a:rPr lang="en-US" sz="1200" dirty="0">
                <a:solidFill>
                  <a:srgbClr val="FC584C"/>
                </a:solidFill>
              </a:rPr>
              <a:t>group</a:t>
            </a:r>
          </a:p>
        </p:txBody>
      </p:sp>
      <p:pic>
        <p:nvPicPr>
          <p:cNvPr id="26" name="Graphic 25">
            <a:extLst>
              <a:ext uri="{FF2B5EF4-FFF2-40B4-BE49-F238E27FC236}">
                <a16:creationId xmlns:a16="http://schemas.microsoft.com/office/drawing/2014/main" id="{232D36BA-D94F-D14E-BF1A-D9C30FAE78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3681" y="1832351"/>
            <a:ext cx="469900" cy="469900"/>
          </a:xfrm>
          <a:prstGeom prst="rect">
            <a:avLst/>
          </a:prstGeom>
        </p:spPr>
      </p:pic>
    </p:spTree>
    <p:extLst>
      <p:ext uri="{BB962C8B-B14F-4D97-AF65-F5344CB8AC3E}">
        <p14:creationId xmlns:p14="http://schemas.microsoft.com/office/powerpoint/2010/main" val="1808701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54FBFA9-4150-1842-95F8-1EE8059EDAFA}"/>
              </a:ext>
            </a:extLst>
          </p:cNvPr>
          <p:cNvSpPr/>
          <p:nvPr/>
        </p:nvSpPr>
        <p:spPr>
          <a:xfrm>
            <a:off x="6839914" y="3685947"/>
            <a:ext cx="2336730" cy="2532954"/>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r>
              <a:rPr lang="en-US" sz="1200" dirty="0">
                <a:solidFill>
                  <a:srgbClr val="00B0F0"/>
                </a:solidFill>
              </a:rPr>
              <a:t>Private subnet</a:t>
            </a:r>
          </a:p>
        </p:txBody>
      </p:sp>
      <p:sp>
        <p:nvSpPr>
          <p:cNvPr id="2" name="Title 1">
            <a:extLst>
              <a:ext uri="{FF2B5EF4-FFF2-40B4-BE49-F238E27FC236}">
                <a16:creationId xmlns:a16="http://schemas.microsoft.com/office/drawing/2014/main" id="{74A74BC7-1103-0A42-9CB4-DD9DFCAEF15A}"/>
              </a:ext>
            </a:extLst>
          </p:cNvPr>
          <p:cNvSpPr>
            <a:spLocks noGrp="1"/>
          </p:cNvSpPr>
          <p:nvPr>
            <p:ph type="title"/>
          </p:nvPr>
        </p:nvSpPr>
        <p:spPr/>
        <p:txBody>
          <a:bodyPr/>
          <a:lstStyle/>
          <a:p>
            <a:r>
              <a:rPr lang="en-US" dirty="0"/>
              <a:t>Networking modes: </a:t>
            </a:r>
            <a:r>
              <a:rPr lang="en-US" dirty="0" err="1"/>
              <a:t>awsvpc</a:t>
            </a:r>
            <a:endParaRPr lang="en-US" dirty="0"/>
          </a:p>
        </p:txBody>
      </p:sp>
      <p:sp>
        <p:nvSpPr>
          <p:cNvPr id="42" name="Rectangle 41">
            <a:extLst>
              <a:ext uri="{FF2B5EF4-FFF2-40B4-BE49-F238E27FC236}">
                <a16:creationId xmlns:a16="http://schemas.microsoft.com/office/drawing/2014/main" id="{9B3B06DC-D261-2141-AFE5-86FD2C59A3F5}"/>
              </a:ext>
            </a:extLst>
          </p:cNvPr>
          <p:cNvSpPr/>
          <p:nvPr/>
        </p:nvSpPr>
        <p:spPr>
          <a:xfrm>
            <a:off x="2638792" y="2018375"/>
            <a:ext cx="2654857" cy="3424336"/>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92D050"/>
                </a:solidFill>
              </a:rPr>
              <a:t>VPC</a:t>
            </a:r>
          </a:p>
        </p:txBody>
      </p:sp>
      <p:pic>
        <p:nvPicPr>
          <p:cNvPr id="45" name="Graphic 44">
            <a:extLst>
              <a:ext uri="{FF2B5EF4-FFF2-40B4-BE49-F238E27FC236}">
                <a16:creationId xmlns:a16="http://schemas.microsoft.com/office/drawing/2014/main" id="{BF6F2795-A8E5-C94B-8CF5-C76EF7BECA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8792" y="2018376"/>
            <a:ext cx="330200" cy="330200"/>
          </a:xfrm>
          <a:prstGeom prst="rect">
            <a:avLst/>
          </a:prstGeom>
        </p:spPr>
      </p:pic>
      <p:sp>
        <p:nvSpPr>
          <p:cNvPr id="47" name="Rectangle 46">
            <a:extLst>
              <a:ext uri="{FF2B5EF4-FFF2-40B4-BE49-F238E27FC236}">
                <a16:creationId xmlns:a16="http://schemas.microsoft.com/office/drawing/2014/main" id="{B22732D4-D22A-864C-A415-A99642D9E09C}"/>
              </a:ext>
            </a:extLst>
          </p:cNvPr>
          <p:cNvSpPr/>
          <p:nvPr/>
        </p:nvSpPr>
        <p:spPr>
          <a:xfrm>
            <a:off x="2803891" y="2589876"/>
            <a:ext cx="2321807" cy="2684884"/>
          </a:xfrm>
          <a:prstGeom prst="rect">
            <a:avLst/>
          </a:prstGeom>
          <a:solidFill>
            <a:schemeClr val="accent6">
              <a:lumMod val="20000"/>
              <a:lumOff val="80000"/>
              <a:alpha val="20000"/>
            </a:schemeClr>
          </a:solid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rgbClr val="92D050"/>
                </a:solidFill>
              </a:rPr>
              <a:t>Public subnet</a:t>
            </a:r>
          </a:p>
        </p:txBody>
      </p:sp>
      <p:pic>
        <p:nvPicPr>
          <p:cNvPr id="48" name="Graphic 47">
            <a:extLst>
              <a:ext uri="{FF2B5EF4-FFF2-40B4-BE49-F238E27FC236}">
                <a16:creationId xmlns:a16="http://schemas.microsoft.com/office/drawing/2014/main" id="{24E5B7A6-C211-1A4F-9FDD-6C008ACA6B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1832" y="2589876"/>
            <a:ext cx="274320" cy="274320"/>
          </a:xfrm>
          <a:prstGeom prst="rect">
            <a:avLst/>
          </a:prstGeom>
        </p:spPr>
      </p:pic>
      <p:sp>
        <p:nvSpPr>
          <p:cNvPr id="49" name="Rectangle 48">
            <a:extLst>
              <a:ext uri="{FF2B5EF4-FFF2-40B4-BE49-F238E27FC236}">
                <a16:creationId xmlns:a16="http://schemas.microsoft.com/office/drawing/2014/main" id="{E2F4733A-CDB3-5046-81BF-D719004A10D4}"/>
              </a:ext>
            </a:extLst>
          </p:cNvPr>
          <p:cNvSpPr/>
          <p:nvPr/>
        </p:nvSpPr>
        <p:spPr>
          <a:xfrm>
            <a:off x="3106152" y="3013135"/>
            <a:ext cx="1765300" cy="2093673"/>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200" dirty="0">
                <a:solidFill>
                  <a:srgbClr val="FC584C"/>
                </a:solidFill>
              </a:rPr>
              <a:t>Security </a:t>
            </a:r>
          </a:p>
          <a:p>
            <a:r>
              <a:rPr lang="en-US" sz="1200" dirty="0">
                <a:solidFill>
                  <a:srgbClr val="FC584C"/>
                </a:solidFill>
              </a:rPr>
              <a:t>group</a:t>
            </a:r>
          </a:p>
        </p:txBody>
      </p:sp>
      <p:sp>
        <p:nvSpPr>
          <p:cNvPr id="50" name="TextBox 49">
            <a:extLst>
              <a:ext uri="{FF2B5EF4-FFF2-40B4-BE49-F238E27FC236}">
                <a16:creationId xmlns:a16="http://schemas.microsoft.com/office/drawing/2014/main" id="{932278BB-0746-D344-BD02-6539F25F787B}"/>
              </a:ext>
            </a:extLst>
          </p:cNvPr>
          <p:cNvSpPr txBox="1"/>
          <p:nvPr/>
        </p:nvSpPr>
        <p:spPr>
          <a:xfrm>
            <a:off x="3548899" y="4812363"/>
            <a:ext cx="1513305" cy="307777"/>
          </a:xfrm>
          <a:prstGeom prst="rect">
            <a:avLst/>
          </a:prstGeom>
          <a:noFill/>
        </p:spPr>
        <p:txBody>
          <a:bodyPr wrap="square" rtlCol="0">
            <a:spAutoFit/>
          </a:bodyPr>
          <a:lstStyle/>
          <a:p>
            <a:pPr algn="ctr"/>
            <a:r>
              <a:rPr lang="en-US" sz="1400" dirty="0"/>
              <a:t>Task</a:t>
            </a:r>
          </a:p>
        </p:txBody>
      </p:sp>
      <p:pic>
        <p:nvPicPr>
          <p:cNvPr id="51" name="Graphic 50">
            <a:extLst>
              <a:ext uri="{FF2B5EF4-FFF2-40B4-BE49-F238E27FC236}">
                <a16:creationId xmlns:a16="http://schemas.microsoft.com/office/drawing/2014/main" id="{246FA6DF-528C-FC44-980E-AAB53022F0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0601" y="4346404"/>
            <a:ext cx="469900" cy="469900"/>
          </a:xfrm>
          <a:prstGeom prst="rect">
            <a:avLst/>
          </a:prstGeom>
        </p:spPr>
      </p:pic>
      <p:sp>
        <p:nvSpPr>
          <p:cNvPr id="53" name="TextBox 52">
            <a:extLst>
              <a:ext uri="{FF2B5EF4-FFF2-40B4-BE49-F238E27FC236}">
                <a16:creationId xmlns:a16="http://schemas.microsoft.com/office/drawing/2014/main" id="{0F39DD4B-044B-364F-89FB-66C48EE9D34C}"/>
              </a:ext>
            </a:extLst>
          </p:cNvPr>
          <p:cNvSpPr txBox="1"/>
          <p:nvPr/>
        </p:nvSpPr>
        <p:spPr>
          <a:xfrm>
            <a:off x="3556475" y="3767817"/>
            <a:ext cx="1505729" cy="307777"/>
          </a:xfrm>
          <a:prstGeom prst="rect">
            <a:avLst/>
          </a:prstGeom>
          <a:noFill/>
        </p:spPr>
        <p:txBody>
          <a:bodyPr wrap="square" rtlCol="0">
            <a:spAutoFit/>
          </a:bodyPr>
          <a:lstStyle/>
          <a:p>
            <a:pPr algn="ctr"/>
            <a:r>
              <a:rPr lang="en-US" sz="1400" dirty="0"/>
              <a:t>ENI</a:t>
            </a:r>
          </a:p>
        </p:txBody>
      </p:sp>
      <p:pic>
        <p:nvPicPr>
          <p:cNvPr id="54" name="Graphic 53">
            <a:extLst>
              <a:ext uri="{FF2B5EF4-FFF2-40B4-BE49-F238E27FC236}">
                <a16:creationId xmlns:a16="http://schemas.microsoft.com/office/drawing/2014/main" id="{78497DE6-BC39-034F-BD69-2D49AAA05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84413" y="3321589"/>
            <a:ext cx="469900" cy="469900"/>
          </a:xfrm>
          <a:prstGeom prst="rect">
            <a:avLst/>
          </a:prstGeom>
        </p:spPr>
      </p:pic>
      <p:pic>
        <p:nvPicPr>
          <p:cNvPr id="57" name="Graphic 56">
            <a:extLst>
              <a:ext uri="{FF2B5EF4-FFF2-40B4-BE49-F238E27FC236}">
                <a16:creationId xmlns:a16="http://schemas.microsoft.com/office/drawing/2014/main" id="{D5CD597E-54A8-4B48-8DAD-0F1C0FC110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2304" y="1033785"/>
            <a:ext cx="469900" cy="469900"/>
          </a:xfrm>
          <a:prstGeom prst="rect">
            <a:avLst/>
          </a:prstGeom>
        </p:spPr>
      </p:pic>
      <p:pic>
        <p:nvPicPr>
          <p:cNvPr id="58" name="Graphic 57">
            <a:extLst>
              <a:ext uri="{FF2B5EF4-FFF2-40B4-BE49-F238E27FC236}">
                <a16:creationId xmlns:a16="http://schemas.microsoft.com/office/drawing/2014/main" id="{072DCC5B-BE46-5A4B-81A8-1A468A9D60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0701" y="1033785"/>
            <a:ext cx="469900" cy="469900"/>
          </a:xfrm>
          <a:prstGeom prst="rect">
            <a:avLst/>
          </a:prstGeom>
        </p:spPr>
      </p:pic>
      <p:sp>
        <p:nvSpPr>
          <p:cNvPr id="59" name="TextBox 58">
            <a:extLst>
              <a:ext uri="{FF2B5EF4-FFF2-40B4-BE49-F238E27FC236}">
                <a16:creationId xmlns:a16="http://schemas.microsoft.com/office/drawing/2014/main" id="{85114251-1CD3-9446-9F6D-A38FDE826D8E}"/>
              </a:ext>
            </a:extLst>
          </p:cNvPr>
          <p:cNvSpPr txBox="1"/>
          <p:nvPr/>
        </p:nvSpPr>
        <p:spPr>
          <a:xfrm>
            <a:off x="3299276" y="1503866"/>
            <a:ext cx="1072750" cy="307777"/>
          </a:xfrm>
          <a:prstGeom prst="rect">
            <a:avLst/>
          </a:prstGeom>
          <a:noFill/>
        </p:spPr>
        <p:txBody>
          <a:bodyPr wrap="square" rtlCol="0">
            <a:spAutoFit/>
          </a:bodyPr>
          <a:lstStyle/>
          <a:p>
            <a:pPr algn="ctr"/>
            <a:r>
              <a:rPr lang="en-US" sz="1400" dirty="0"/>
              <a:t>Client</a:t>
            </a:r>
          </a:p>
        </p:txBody>
      </p:sp>
      <p:sp>
        <p:nvSpPr>
          <p:cNvPr id="60" name="TextBox 59">
            <a:extLst>
              <a:ext uri="{FF2B5EF4-FFF2-40B4-BE49-F238E27FC236}">
                <a16:creationId xmlns:a16="http://schemas.microsoft.com/office/drawing/2014/main" id="{D264A3F9-B182-AC41-AB55-36577CE1A4C6}"/>
              </a:ext>
            </a:extLst>
          </p:cNvPr>
          <p:cNvSpPr txBox="1"/>
          <p:nvPr/>
        </p:nvSpPr>
        <p:spPr>
          <a:xfrm>
            <a:off x="4305551" y="1474766"/>
            <a:ext cx="1072750" cy="307777"/>
          </a:xfrm>
          <a:prstGeom prst="rect">
            <a:avLst/>
          </a:prstGeom>
          <a:noFill/>
        </p:spPr>
        <p:txBody>
          <a:bodyPr wrap="square" rtlCol="0">
            <a:spAutoFit/>
          </a:bodyPr>
          <a:lstStyle/>
          <a:p>
            <a:pPr algn="ctr"/>
            <a:r>
              <a:rPr lang="en-US" sz="1400" dirty="0"/>
              <a:t>Internet</a:t>
            </a:r>
          </a:p>
        </p:txBody>
      </p:sp>
      <p:cxnSp>
        <p:nvCxnSpPr>
          <p:cNvPr id="14" name="Elbow Connector 13">
            <a:extLst>
              <a:ext uri="{FF2B5EF4-FFF2-40B4-BE49-F238E27FC236}">
                <a16:creationId xmlns:a16="http://schemas.microsoft.com/office/drawing/2014/main" id="{A6869966-5D2A-154D-A83D-09BED68464C4}"/>
              </a:ext>
            </a:extLst>
          </p:cNvPr>
          <p:cNvCxnSpPr>
            <a:stCxn id="59" idx="2"/>
          </p:cNvCxnSpPr>
          <p:nvPr/>
        </p:nvCxnSpPr>
        <p:spPr>
          <a:xfrm rot="16200000" flipH="1">
            <a:off x="3315628" y="2331666"/>
            <a:ext cx="1509946" cy="469900"/>
          </a:xfrm>
          <a:prstGeom prst="bentConnector3">
            <a:avLst>
              <a:gd name="adj1" fmla="val 39608"/>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827C3B53-E448-1F4E-8EDF-F9A976B4FEB8}"/>
              </a:ext>
            </a:extLst>
          </p:cNvPr>
          <p:cNvCxnSpPr>
            <a:cxnSpLocks/>
            <a:endCxn id="60" idx="2"/>
          </p:cNvCxnSpPr>
          <p:nvPr/>
        </p:nvCxnSpPr>
        <p:spPr>
          <a:xfrm rot="5400000" flipH="1" flipV="1">
            <a:off x="3968949" y="2116608"/>
            <a:ext cx="1207041" cy="538913"/>
          </a:xfrm>
          <a:prstGeom prst="bentConnector3">
            <a:avLst>
              <a:gd name="adj1" fmla="val 55678"/>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AFF6686-E666-EA41-B721-3966335A7771}"/>
              </a:ext>
            </a:extLst>
          </p:cNvPr>
          <p:cNvCxnSpPr>
            <a:cxnSpLocks/>
            <a:stCxn id="53" idx="2"/>
            <a:endCxn id="51" idx="0"/>
          </p:cNvCxnSpPr>
          <p:nvPr/>
        </p:nvCxnSpPr>
        <p:spPr>
          <a:xfrm flipH="1">
            <a:off x="4305551" y="4075594"/>
            <a:ext cx="3789" cy="2708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27E7071-D3D1-B347-A69D-E3E651C967D2}"/>
              </a:ext>
            </a:extLst>
          </p:cNvPr>
          <p:cNvSpPr/>
          <p:nvPr/>
        </p:nvSpPr>
        <p:spPr>
          <a:xfrm>
            <a:off x="6646873" y="2018374"/>
            <a:ext cx="2654857" cy="431482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92D050"/>
                </a:solidFill>
              </a:rPr>
              <a:t>VPC</a:t>
            </a:r>
          </a:p>
        </p:txBody>
      </p:sp>
      <p:pic>
        <p:nvPicPr>
          <p:cNvPr id="69" name="Graphic 68">
            <a:extLst>
              <a:ext uri="{FF2B5EF4-FFF2-40B4-BE49-F238E27FC236}">
                <a16:creationId xmlns:a16="http://schemas.microsoft.com/office/drawing/2014/main" id="{B78A7BCD-6342-4D4D-91DA-28E7B37789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6873" y="2018376"/>
            <a:ext cx="330200" cy="330200"/>
          </a:xfrm>
          <a:prstGeom prst="rect">
            <a:avLst/>
          </a:prstGeom>
        </p:spPr>
      </p:pic>
      <p:sp>
        <p:nvSpPr>
          <p:cNvPr id="70" name="Rectangle 69">
            <a:extLst>
              <a:ext uri="{FF2B5EF4-FFF2-40B4-BE49-F238E27FC236}">
                <a16:creationId xmlns:a16="http://schemas.microsoft.com/office/drawing/2014/main" id="{A9C9457B-706A-164A-8588-F1D4095BBFD4}"/>
              </a:ext>
            </a:extLst>
          </p:cNvPr>
          <p:cNvSpPr/>
          <p:nvPr/>
        </p:nvSpPr>
        <p:spPr>
          <a:xfrm>
            <a:off x="6840549" y="2493436"/>
            <a:ext cx="2321807" cy="1116200"/>
          </a:xfrm>
          <a:prstGeom prst="rect">
            <a:avLst/>
          </a:prstGeom>
          <a:solidFill>
            <a:schemeClr val="accent6">
              <a:lumMod val="20000"/>
              <a:lumOff val="80000"/>
              <a:alpha val="20000"/>
            </a:schemeClr>
          </a:solid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rgbClr val="92D050"/>
                </a:solidFill>
              </a:rPr>
              <a:t>Public subnet</a:t>
            </a:r>
          </a:p>
        </p:txBody>
      </p:sp>
      <p:pic>
        <p:nvPicPr>
          <p:cNvPr id="71" name="Graphic 70">
            <a:extLst>
              <a:ext uri="{FF2B5EF4-FFF2-40B4-BE49-F238E27FC236}">
                <a16:creationId xmlns:a16="http://schemas.microsoft.com/office/drawing/2014/main" id="{767490E7-E3A9-2443-A0A6-9477BB97F1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9913" y="2489860"/>
            <a:ext cx="274320" cy="274320"/>
          </a:xfrm>
          <a:prstGeom prst="rect">
            <a:avLst/>
          </a:prstGeom>
        </p:spPr>
      </p:pic>
      <p:pic>
        <p:nvPicPr>
          <p:cNvPr id="77" name="Graphic 76">
            <a:extLst>
              <a:ext uri="{FF2B5EF4-FFF2-40B4-BE49-F238E27FC236}">
                <a16:creationId xmlns:a16="http://schemas.microsoft.com/office/drawing/2014/main" id="{E8BB4B54-3B89-CC47-B3A6-2A7063C0B07E}"/>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8600385" y="1033785"/>
            <a:ext cx="469900" cy="469900"/>
          </a:xfrm>
          <a:prstGeom prst="rect">
            <a:avLst/>
          </a:prstGeom>
        </p:spPr>
      </p:pic>
      <p:sp>
        <p:nvSpPr>
          <p:cNvPr id="80" name="TextBox 79">
            <a:extLst>
              <a:ext uri="{FF2B5EF4-FFF2-40B4-BE49-F238E27FC236}">
                <a16:creationId xmlns:a16="http://schemas.microsoft.com/office/drawing/2014/main" id="{ACEA553D-C194-1D40-B159-38C7A692D976}"/>
              </a:ext>
            </a:extLst>
          </p:cNvPr>
          <p:cNvSpPr txBox="1"/>
          <p:nvPr/>
        </p:nvSpPr>
        <p:spPr>
          <a:xfrm>
            <a:off x="8313632" y="1474766"/>
            <a:ext cx="1072750" cy="307777"/>
          </a:xfrm>
          <a:prstGeom prst="rect">
            <a:avLst/>
          </a:prstGeom>
          <a:noFill/>
        </p:spPr>
        <p:txBody>
          <a:bodyPr wrap="square" rtlCol="0">
            <a:spAutoFit/>
          </a:bodyPr>
          <a:lstStyle/>
          <a:p>
            <a:pPr algn="ctr"/>
            <a:r>
              <a:rPr lang="en-US" sz="1400" dirty="0"/>
              <a:t>Internet</a:t>
            </a:r>
          </a:p>
        </p:txBody>
      </p:sp>
      <p:cxnSp>
        <p:nvCxnSpPr>
          <p:cNvPr id="82" name="Elbow Connector 81">
            <a:extLst>
              <a:ext uri="{FF2B5EF4-FFF2-40B4-BE49-F238E27FC236}">
                <a16:creationId xmlns:a16="http://schemas.microsoft.com/office/drawing/2014/main" id="{793F2752-D0BB-264F-A55C-BD34A0B45CF2}"/>
              </a:ext>
            </a:extLst>
          </p:cNvPr>
          <p:cNvCxnSpPr>
            <a:cxnSpLocks/>
            <a:stCxn id="88" idx="0"/>
            <a:endCxn id="80" idx="2"/>
          </p:cNvCxnSpPr>
          <p:nvPr/>
        </p:nvCxnSpPr>
        <p:spPr>
          <a:xfrm rot="5400000" flipH="1" flipV="1">
            <a:off x="8252913" y="2033298"/>
            <a:ext cx="847849" cy="34634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1FF8BC7B-8D59-F148-9F79-FB1453C70592}"/>
              </a:ext>
            </a:extLst>
          </p:cNvPr>
          <p:cNvGrpSpPr/>
          <p:nvPr/>
        </p:nvGrpSpPr>
        <p:grpSpPr>
          <a:xfrm>
            <a:off x="7458197" y="4013274"/>
            <a:ext cx="1612088" cy="2107005"/>
            <a:chOff x="8309171" y="3280759"/>
            <a:chExt cx="1612088" cy="2107005"/>
          </a:xfrm>
        </p:grpSpPr>
        <p:sp>
          <p:nvSpPr>
            <p:cNvPr id="72" name="Rectangle 71">
              <a:extLst>
                <a:ext uri="{FF2B5EF4-FFF2-40B4-BE49-F238E27FC236}">
                  <a16:creationId xmlns:a16="http://schemas.microsoft.com/office/drawing/2014/main" id="{2FB05791-309A-DB4D-AC73-61A215A683BB}"/>
                </a:ext>
              </a:extLst>
            </p:cNvPr>
            <p:cNvSpPr/>
            <p:nvPr/>
          </p:nvSpPr>
          <p:spPr>
            <a:xfrm>
              <a:off x="8309171" y="3280759"/>
              <a:ext cx="1421335" cy="2093673"/>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r>
                <a:rPr lang="en-US" sz="1200" dirty="0">
                  <a:solidFill>
                    <a:srgbClr val="FC584C"/>
                  </a:solidFill>
                </a:rPr>
                <a:t>Security </a:t>
              </a:r>
            </a:p>
            <a:p>
              <a:r>
                <a:rPr lang="en-US" sz="1200" dirty="0">
                  <a:solidFill>
                    <a:srgbClr val="FC584C"/>
                  </a:solidFill>
                </a:rPr>
                <a:t>group</a:t>
              </a:r>
            </a:p>
          </p:txBody>
        </p:sp>
        <p:sp>
          <p:nvSpPr>
            <p:cNvPr id="73" name="TextBox 72">
              <a:extLst>
                <a:ext uri="{FF2B5EF4-FFF2-40B4-BE49-F238E27FC236}">
                  <a16:creationId xmlns:a16="http://schemas.microsoft.com/office/drawing/2014/main" id="{51D828E3-7EE3-5C43-A32F-415312C24173}"/>
                </a:ext>
              </a:extLst>
            </p:cNvPr>
            <p:cNvSpPr txBox="1"/>
            <p:nvPr/>
          </p:nvSpPr>
          <p:spPr>
            <a:xfrm>
              <a:off x="8407954" y="5079987"/>
              <a:ext cx="1513305" cy="307777"/>
            </a:xfrm>
            <a:prstGeom prst="rect">
              <a:avLst/>
            </a:prstGeom>
            <a:noFill/>
          </p:spPr>
          <p:txBody>
            <a:bodyPr wrap="square" rtlCol="0">
              <a:spAutoFit/>
            </a:bodyPr>
            <a:lstStyle/>
            <a:p>
              <a:pPr algn="ctr"/>
              <a:r>
                <a:rPr lang="en-US" sz="1400" dirty="0"/>
                <a:t>Task</a:t>
              </a:r>
            </a:p>
          </p:txBody>
        </p:sp>
        <p:pic>
          <p:nvPicPr>
            <p:cNvPr id="74" name="Graphic 73">
              <a:extLst>
                <a:ext uri="{FF2B5EF4-FFF2-40B4-BE49-F238E27FC236}">
                  <a16:creationId xmlns:a16="http://schemas.microsoft.com/office/drawing/2014/main" id="{FCA1A631-2DE3-6C49-9169-C59E663EF5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29656" y="4614028"/>
              <a:ext cx="469900" cy="469900"/>
            </a:xfrm>
            <a:prstGeom prst="rect">
              <a:avLst/>
            </a:prstGeom>
          </p:spPr>
        </p:pic>
        <p:sp>
          <p:nvSpPr>
            <p:cNvPr id="75" name="TextBox 74">
              <a:extLst>
                <a:ext uri="{FF2B5EF4-FFF2-40B4-BE49-F238E27FC236}">
                  <a16:creationId xmlns:a16="http://schemas.microsoft.com/office/drawing/2014/main" id="{E2062A6A-CEE4-274E-9D99-8CD0A430FC09}"/>
                </a:ext>
              </a:extLst>
            </p:cNvPr>
            <p:cNvSpPr txBox="1"/>
            <p:nvPr/>
          </p:nvSpPr>
          <p:spPr>
            <a:xfrm>
              <a:off x="8415530" y="4035441"/>
              <a:ext cx="1505729" cy="307777"/>
            </a:xfrm>
            <a:prstGeom prst="rect">
              <a:avLst/>
            </a:prstGeom>
            <a:noFill/>
          </p:spPr>
          <p:txBody>
            <a:bodyPr wrap="square" rtlCol="0">
              <a:spAutoFit/>
            </a:bodyPr>
            <a:lstStyle/>
            <a:p>
              <a:pPr algn="ctr"/>
              <a:r>
                <a:rPr lang="en-US" sz="1400" dirty="0"/>
                <a:t>ENI</a:t>
              </a:r>
            </a:p>
          </p:txBody>
        </p:sp>
        <p:pic>
          <p:nvPicPr>
            <p:cNvPr id="76" name="Graphic 75">
              <a:extLst>
                <a:ext uri="{FF2B5EF4-FFF2-40B4-BE49-F238E27FC236}">
                  <a16:creationId xmlns:a16="http://schemas.microsoft.com/office/drawing/2014/main" id="{46615AD5-60EA-0143-A91D-040F45616E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3468" y="3589213"/>
              <a:ext cx="469900" cy="469900"/>
            </a:xfrm>
            <a:prstGeom prst="rect">
              <a:avLst/>
            </a:prstGeom>
          </p:spPr>
        </p:pic>
        <p:cxnSp>
          <p:nvCxnSpPr>
            <p:cNvPr id="83" name="Straight Connector 82">
              <a:extLst>
                <a:ext uri="{FF2B5EF4-FFF2-40B4-BE49-F238E27FC236}">
                  <a16:creationId xmlns:a16="http://schemas.microsoft.com/office/drawing/2014/main" id="{CA0E1CA9-3478-DC45-A83B-E3928843F1F2}"/>
                </a:ext>
              </a:extLst>
            </p:cNvPr>
            <p:cNvCxnSpPr>
              <a:cxnSpLocks/>
              <a:stCxn id="75" idx="2"/>
              <a:endCxn id="74" idx="0"/>
            </p:cNvCxnSpPr>
            <p:nvPr/>
          </p:nvCxnSpPr>
          <p:spPr>
            <a:xfrm flipH="1">
              <a:off x="9164606" y="4343218"/>
              <a:ext cx="3789" cy="2708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5" name="Graphic 84">
            <a:extLst>
              <a:ext uri="{FF2B5EF4-FFF2-40B4-BE49-F238E27FC236}">
                <a16:creationId xmlns:a16="http://schemas.microsoft.com/office/drawing/2014/main" id="{261BFE1B-53F6-CD4D-A562-D77D86B0BD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29614" y="3685947"/>
            <a:ext cx="274320" cy="274320"/>
          </a:xfrm>
          <a:prstGeom prst="rect">
            <a:avLst/>
          </a:prstGeom>
        </p:spPr>
      </p:pic>
      <p:sp>
        <p:nvSpPr>
          <p:cNvPr id="87" name="TextBox 86">
            <a:extLst>
              <a:ext uri="{FF2B5EF4-FFF2-40B4-BE49-F238E27FC236}">
                <a16:creationId xmlns:a16="http://schemas.microsoft.com/office/drawing/2014/main" id="{42ACE096-CE5F-064B-9B50-12D9F34D3E34}"/>
              </a:ext>
            </a:extLst>
          </p:cNvPr>
          <p:cNvSpPr txBox="1"/>
          <p:nvPr/>
        </p:nvSpPr>
        <p:spPr>
          <a:xfrm>
            <a:off x="7915698" y="3093538"/>
            <a:ext cx="1236442" cy="276999"/>
          </a:xfrm>
          <a:prstGeom prst="rect">
            <a:avLst/>
          </a:prstGeom>
          <a:noFill/>
        </p:spPr>
        <p:txBody>
          <a:bodyPr wrap="square" rtlCol="0">
            <a:spAutoFit/>
          </a:bodyPr>
          <a:lstStyle/>
          <a:p>
            <a:pPr algn="ctr"/>
            <a:r>
              <a:rPr lang="en-US" sz="1200" dirty="0"/>
              <a:t>NAT gateway</a:t>
            </a:r>
          </a:p>
        </p:txBody>
      </p:sp>
      <p:pic>
        <p:nvPicPr>
          <p:cNvPr id="88" name="Graphic 87">
            <a:extLst>
              <a:ext uri="{FF2B5EF4-FFF2-40B4-BE49-F238E27FC236}">
                <a16:creationId xmlns:a16="http://schemas.microsoft.com/office/drawing/2014/main" id="{4A8141F1-F445-324B-83DE-1A3C706CED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68717" y="2630392"/>
            <a:ext cx="469900" cy="469900"/>
          </a:xfrm>
          <a:prstGeom prst="rect">
            <a:avLst/>
          </a:prstGeom>
        </p:spPr>
      </p:pic>
      <p:cxnSp>
        <p:nvCxnSpPr>
          <p:cNvPr id="91" name="Elbow Connector 90">
            <a:extLst>
              <a:ext uri="{FF2B5EF4-FFF2-40B4-BE49-F238E27FC236}">
                <a16:creationId xmlns:a16="http://schemas.microsoft.com/office/drawing/2014/main" id="{FECDCAD7-1410-A54F-8A6F-639F141C8229}"/>
              </a:ext>
            </a:extLst>
          </p:cNvPr>
          <p:cNvCxnSpPr>
            <a:stCxn id="76" idx="0"/>
            <a:endCxn id="87" idx="2"/>
          </p:cNvCxnSpPr>
          <p:nvPr/>
        </p:nvCxnSpPr>
        <p:spPr>
          <a:xfrm rot="5400000" flipH="1" flipV="1">
            <a:off x="7955086" y="3742896"/>
            <a:ext cx="951191" cy="20647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34544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1D4F-A889-2C47-BCEF-AE5047F7DB9A}"/>
              </a:ext>
            </a:extLst>
          </p:cNvPr>
          <p:cNvSpPr>
            <a:spLocks noGrp="1"/>
          </p:cNvSpPr>
          <p:nvPr>
            <p:ph type="title"/>
          </p:nvPr>
        </p:nvSpPr>
        <p:spPr/>
        <p:txBody>
          <a:bodyPr/>
          <a:lstStyle/>
          <a:p>
            <a:r>
              <a:rPr lang="en-AU" dirty="0"/>
              <a:t>Storage</a:t>
            </a:r>
          </a:p>
        </p:txBody>
      </p:sp>
    </p:spTree>
    <p:extLst>
      <p:ext uri="{BB962C8B-B14F-4D97-AF65-F5344CB8AC3E}">
        <p14:creationId xmlns:p14="http://schemas.microsoft.com/office/powerpoint/2010/main" val="64244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705651" y="2343260"/>
            <a:ext cx="2301922" cy="2547582"/>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7" name="Rounded Rectangle 6"/>
          <p:cNvSpPr/>
          <p:nvPr/>
        </p:nvSpPr>
        <p:spPr>
          <a:xfrm>
            <a:off x="9259524" y="2343260"/>
            <a:ext cx="2301922" cy="2547582"/>
          </a:xfrm>
          <a:prstGeom prst="round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10" name="Rectangle 9"/>
          <p:cNvSpPr/>
          <p:nvPr/>
        </p:nvSpPr>
        <p:spPr>
          <a:xfrm>
            <a:off x="6880299" y="4295035"/>
            <a:ext cx="1952624" cy="361951"/>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11" name="Rectangle 10"/>
          <p:cNvSpPr/>
          <p:nvPr/>
        </p:nvSpPr>
        <p:spPr>
          <a:xfrm>
            <a:off x="6880299" y="3789035"/>
            <a:ext cx="1952624" cy="361951"/>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1867"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14" name="Rectangle 13"/>
          <p:cNvSpPr/>
          <p:nvPr/>
        </p:nvSpPr>
        <p:spPr>
          <a:xfrm>
            <a:off x="6880299" y="2599584"/>
            <a:ext cx="1952624" cy="539400"/>
          </a:xfrm>
          <a:prstGeom prst="rect">
            <a:avLst/>
          </a:prstGeom>
          <a:noFill/>
          <a:ln w="34925">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b="1" dirty="0">
                <a:solidFill>
                  <a:srgbClr val="002D43">
                    <a:lumMod val="75000"/>
                    <a:lumOff val="25000"/>
                  </a:srgbClr>
                </a:solidFill>
                <a:latin typeface="Amazon Ember Cd RC" panose="020B0606020204020204" pitchFamily="34" charset="0"/>
                <a:ea typeface="Amazon Ember Cd RC" panose="020B0606020204020204" pitchFamily="34" charset="0"/>
                <a:cs typeface="Amazon Ember Cd RC" panose="020B0606020204020204" pitchFamily="34" charset="0"/>
              </a:rPr>
              <a:t>Writable layer</a:t>
            </a:r>
          </a:p>
        </p:txBody>
      </p:sp>
      <p:sp>
        <p:nvSpPr>
          <p:cNvPr id="15" name="Rectangle 14"/>
          <p:cNvSpPr/>
          <p:nvPr/>
        </p:nvSpPr>
        <p:spPr>
          <a:xfrm>
            <a:off x="9455223" y="4245061"/>
            <a:ext cx="1952624" cy="361951"/>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16" name="Rectangle 15"/>
          <p:cNvSpPr/>
          <p:nvPr/>
        </p:nvSpPr>
        <p:spPr>
          <a:xfrm>
            <a:off x="9455223" y="3739061"/>
            <a:ext cx="1952624" cy="361951"/>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dirty="0">
                <a:solidFill>
                  <a:srgbClr val="FFFFFF"/>
                </a:solidFill>
                <a:latin typeface="Amazon Ember"/>
                <a:ea typeface="Amazon Ember Cd RC" panose="020B0606020204020204" pitchFamily="34" charset="0"/>
                <a:cs typeface="Amazon Ember Cd RC" panose="020B0606020204020204" pitchFamily="34" charset="0"/>
              </a:rPr>
              <a:t>Image layers</a:t>
            </a:r>
          </a:p>
        </p:txBody>
      </p:sp>
      <p:sp>
        <p:nvSpPr>
          <p:cNvPr id="18" name="Rectangle 17"/>
          <p:cNvSpPr/>
          <p:nvPr/>
        </p:nvSpPr>
        <p:spPr>
          <a:xfrm>
            <a:off x="9455223" y="2653208"/>
            <a:ext cx="1952624" cy="941802"/>
          </a:xfrm>
          <a:prstGeom prst="rect">
            <a:avLst/>
          </a:prstGeom>
          <a:noFill/>
          <a:ln w="34925">
            <a:solidFill>
              <a:schemeClr val="bg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b="1" dirty="0">
                <a:solidFill>
                  <a:srgbClr val="002D43">
                    <a:lumMod val="75000"/>
                    <a:lumOff val="25000"/>
                  </a:srgbClr>
                </a:solidFill>
                <a:latin typeface="Amazon Ember Cd RC" panose="020B0606020204020204" pitchFamily="34" charset="0"/>
                <a:ea typeface="Amazon Ember Cd RC" panose="020B0606020204020204" pitchFamily="34" charset="0"/>
                <a:cs typeface="Amazon Ember Cd RC" panose="020B0606020204020204" pitchFamily="34" charset="0"/>
              </a:rPr>
              <a:t>Writable layer</a:t>
            </a:r>
          </a:p>
        </p:txBody>
      </p:sp>
      <p:sp>
        <p:nvSpPr>
          <p:cNvPr id="19" name="Rectangle 18"/>
          <p:cNvSpPr/>
          <p:nvPr/>
        </p:nvSpPr>
        <p:spPr>
          <a:xfrm>
            <a:off x="6880299" y="4801032"/>
            <a:ext cx="195262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Container 1</a:t>
            </a:r>
          </a:p>
        </p:txBody>
      </p:sp>
      <p:sp>
        <p:nvSpPr>
          <p:cNvPr id="20" name="Rectangle 19"/>
          <p:cNvSpPr/>
          <p:nvPr/>
        </p:nvSpPr>
        <p:spPr>
          <a:xfrm>
            <a:off x="9521496" y="4841496"/>
            <a:ext cx="195262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b="1"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rPr>
              <a:t>Container 2</a:t>
            </a:r>
          </a:p>
        </p:txBody>
      </p:sp>
      <p:sp>
        <p:nvSpPr>
          <p:cNvPr id="21" name="Left Brace 20"/>
          <p:cNvSpPr/>
          <p:nvPr/>
        </p:nvSpPr>
        <p:spPr>
          <a:xfrm rot="5400000">
            <a:off x="8893853" y="-584621"/>
            <a:ext cx="440187" cy="5253556"/>
          </a:xfrm>
          <a:prstGeom prst="leftBrace">
            <a:avLst>
              <a:gd name="adj1" fmla="val 8333"/>
              <a:gd name="adj2" fmla="val 49791"/>
            </a:avLst>
          </a:prstGeom>
          <a:ln w="2222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09576">
              <a:defRPr/>
            </a:pPr>
            <a:endParaRPr lang="en-US" sz="2824" dirty="0">
              <a:solidFill>
                <a:srgbClr val="FFFFFF"/>
              </a:solidFill>
              <a:latin typeface="Amazon Ember Cd RC" panose="020B0606020204020204" pitchFamily="34" charset="0"/>
              <a:ea typeface="Amazon Ember Cd RC" panose="020B0606020204020204" pitchFamily="34" charset="0"/>
              <a:cs typeface="Amazon Ember Cd RC" panose="020B0606020204020204" pitchFamily="34" charset="0"/>
            </a:endParaRPr>
          </a:p>
        </p:txBody>
      </p:sp>
      <p:sp>
        <p:nvSpPr>
          <p:cNvPr id="22" name="Rectangle 21"/>
          <p:cNvSpPr/>
          <p:nvPr/>
        </p:nvSpPr>
        <p:spPr>
          <a:xfrm>
            <a:off x="8201323" y="1287258"/>
            <a:ext cx="195262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b="1" dirty="0">
                <a:solidFill>
                  <a:srgbClr val="FFFFFF"/>
                </a:solidFill>
                <a:latin typeface="Amazon Ember"/>
                <a:ea typeface="Amazon Ember Cd RC" panose="020B0606020204020204" pitchFamily="34" charset="0"/>
                <a:cs typeface="Amazon Ember Cd RC" panose="020B0606020204020204" pitchFamily="34" charset="0"/>
              </a:rPr>
              <a:t>10 GB per task</a:t>
            </a:r>
          </a:p>
        </p:txBody>
      </p:sp>
      <p:sp>
        <p:nvSpPr>
          <p:cNvPr id="2" name="Title 1">
            <a:extLst>
              <a:ext uri="{FF2B5EF4-FFF2-40B4-BE49-F238E27FC236}">
                <a16:creationId xmlns:a16="http://schemas.microsoft.com/office/drawing/2014/main" id="{4169FB20-526F-F944-B5D8-638285913588}"/>
              </a:ext>
            </a:extLst>
          </p:cNvPr>
          <p:cNvSpPr>
            <a:spLocks noGrp="1"/>
          </p:cNvSpPr>
          <p:nvPr>
            <p:ph type="title"/>
          </p:nvPr>
        </p:nvSpPr>
        <p:spPr>
          <a:xfrm>
            <a:off x="467442" y="229400"/>
            <a:ext cx="10940405" cy="1143000"/>
          </a:xfrm>
        </p:spPr>
        <p:txBody>
          <a:bodyPr/>
          <a:lstStyle/>
          <a:p>
            <a:r>
              <a:rPr lang="en-US" dirty="0"/>
              <a:t>Layer storage - ephemeral</a:t>
            </a:r>
          </a:p>
        </p:txBody>
      </p:sp>
      <p:sp>
        <p:nvSpPr>
          <p:cNvPr id="6" name="Content Placeholder 5"/>
          <p:cNvSpPr>
            <a:spLocks noGrp="1"/>
          </p:cNvSpPr>
          <p:nvPr>
            <p:ph idx="1"/>
          </p:nvPr>
        </p:nvSpPr>
        <p:spPr>
          <a:xfrm>
            <a:off x="269241" y="1189179"/>
            <a:ext cx="6130602" cy="4610173"/>
          </a:xfrm>
        </p:spPr>
        <p:txBody>
          <a:bodyPr/>
          <a:lstStyle/>
          <a:p>
            <a:pPr marL="380976" indent="-380976"/>
            <a:r>
              <a:rPr lang="en-US" dirty="0"/>
              <a:t>Container images are composed of layers - topmost layer is the writable layer to capture file changes made by the running  container</a:t>
            </a:r>
          </a:p>
          <a:p>
            <a:pPr marL="380976" indent="-380976"/>
            <a:r>
              <a:rPr lang="en-US" dirty="0"/>
              <a:t>20 GB layer storage available per task across all containers, including image layers</a:t>
            </a:r>
          </a:p>
          <a:p>
            <a:pPr marL="380976" indent="-380976"/>
            <a:r>
              <a:rPr lang="en-US" dirty="0"/>
              <a:t>Writes are not visible across containers</a:t>
            </a:r>
          </a:p>
          <a:p>
            <a:pPr marL="380976" indent="-380976"/>
            <a:r>
              <a:rPr lang="en-US" dirty="0"/>
              <a:t>Ephemeral storage is not available after the task stops</a:t>
            </a:r>
          </a:p>
        </p:txBody>
      </p:sp>
      <p:sp>
        <p:nvSpPr>
          <p:cNvPr id="23" name="Rectangle 22">
            <a:extLst>
              <a:ext uri="{FF2B5EF4-FFF2-40B4-BE49-F238E27FC236}">
                <a16:creationId xmlns:a16="http://schemas.microsoft.com/office/drawing/2014/main" id="{DDE57ED0-8B5E-7642-A8B0-953EBE7B9A36}"/>
              </a:ext>
            </a:extLst>
          </p:cNvPr>
          <p:cNvSpPr/>
          <p:nvPr/>
        </p:nvSpPr>
        <p:spPr>
          <a:xfrm>
            <a:off x="6880299" y="3255101"/>
            <a:ext cx="1952624" cy="361951"/>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dirty="0">
                <a:solidFill>
                  <a:srgbClr val="FFFFFF"/>
                </a:solidFill>
                <a:latin typeface="Amazon Ember"/>
                <a:ea typeface="Amazon Ember Cd RC" panose="020B0606020204020204" pitchFamily="34" charset="0"/>
                <a:cs typeface="Amazon Ember Cd RC" panose="020B0606020204020204" pitchFamily="34" charset="0"/>
              </a:rPr>
              <a:t>Image layers</a:t>
            </a:r>
          </a:p>
        </p:txBody>
      </p:sp>
    </p:spTree>
    <p:extLst>
      <p:ext uri="{BB962C8B-B14F-4D97-AF65-F5344CB8AC3E}">
        <p14:creationId xmlns:p14="http://schemas.microsoft.com/office/powerpoint/2010/main" val="18147355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6698414" y="1706537"/>
            <a:ext cx="2301922" cy="110414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Rounded Rectangle 24"/>
          <p:cNvSpPr/>
          <p:nvPr/>
        </p:nvSpPr>
        <p:spPr>
          <a:xfrm>
            <a:off x="9323214" y="2199727"/>
            <a:ext cx="2301922" cy="597303"/>
          </a:xfrm>
          <a:prstGeom prst="roundRect">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Rectangle 32"/>
          <p:cNvSpPr/>
          <p:nvPr/>
        </p:nvSpPr>
        <p:spPr>
          <a:xfrm>
            <a:off x="6911637" y="1704889"/>
            <a:ext cx="195262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Container 1</a:t>
            </a:r>
          </a:p>
        </p:txBody>
      </p:sp>
      <p:sp>
        <p:nvSpPr>
          <p:cNvPr id="34" name="Rectangle 33"/>
          <p:cNvSpPr/>
          <p:nvPr/>
        </p:nvSpPr>
        <p:spPr>
          <a:xfrm>
            <a:off x="9432870" y="1699219"/>
            <a:ext cx="195262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8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Container 2</a:t>
            </a:r>
          </a:p>
        </p:txBody>
      </p:sp>
      <p:sp>
        <p:nvSpPr>
          <p:cNvPr id="39" name="Rectangle 38"/>
          <p:cNvSpPr/>
          <p:nvPr/>
        </p:nvSpPr>
        <p:spPr>
          <a:xfrm>
            <a:off x="7952939" y="4910547"/>
            <a:ext cx="274054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2000" dirty="0">
                <a:solidFill>
                  <a:srgbClr val="FFFFFF"/>
                </a:solidFill>
                <a:latin typeface="Amazon Ember"/>
              </a:rPr>
              <a:t>fs-1324abcd</a:t>
            </a:r>
            <a:endParaRPr lang="en-US" sz="18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 name="Straight Arrow Connector 5"/>
          <p:cNvCxnSpPr/>
          <p:nvPr/>
        </p:nvCxnSpPr>
        <p:spPr>
          <a:xfrm>
            <a:off x="7865406" y="3005659"/>
            <a:ext cx="949104" cy="662423"/>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9725498" y="2958828"/>
            <a:ext cx="677748" cy="710398"/>
          </a:xfrm>
          <a:prstGeom prst="straightConnector1">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7952939" y="3111538"/>
            <a:ext cx="274054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NFS</a:t>
            </a:r>
          </a:p>
          <a:p>
            <a:pPr algn="ctr" defTabSz="609576">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Mount</a:t>
            </a:r>
          </a:p>
        </p:txBody>
      </p:sp>
      <p:sp>
        <p:nvSpPr>
          <p:cNvPr id="43" name="Rectangle 42"/>
          <p:cNvSpPr/>
          <p:nvPr/>
        </p:nvSpPr>
        <p:spPr>
          <a:xfrm>
            <a:off x="9103903" y="2208864"/>
            <a:ext cx="274054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67" dirty="0" err="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usr</a:t>
            </a: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/share/</a:t>
            </a:r>
            <a:r>
              <a:rPr lang="en-US" sz="1667" dirty="0" err="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nginx</a:t>
            </a: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/html</a:t>
            </a:r>
          </a:p>
        </p:txBody>
      </p:sp>
      <p:sp>
        <p:nvSpPr>
          <p:cNvPr id="2" name="Title 1">
            <a:extLst>
              <a:ext uri="{FF2B5EF4-FFF2-40B4-BE49-F238E27FC236}">
                <a16:creationId xmlns:a16="http://schemas.microsoft.com/office/drawing/2014/main" id="{5B60FB99-DDEA-C84E-A454-DA014CC7BC8D}"/>
              </a:ext>
            </a:extLst>
          </p:cNvPr>
          <p:cNvSpPr>
            <a:spLocks noGrp="1"/>
          </p:cNvSpPr>
          <p:nvPr>
            <p:ph type="title"/>
          </p:nvPr>
        </p:nvSpPr>
        <p:spPr/>
        <p:txBody>
          <a:bodyPr/>
          <a:lstStyle/>
          <a:p>
            <a:r>
              <a:rPr lang="en-US" dirty="0"/>
              <a:t>EFS storage</a:t>
            </a:r>
          </a:p>
        </p:txBody>
      </p:sp>
      <p:sp>
        <p:nvSpPr>
          <p:cNvPr id="5" name="Content Placeholder 4"/>
          <p:cNvSpPr>
            <a:spLocks noGrp="1"/>
          </p:cNvSpPr>
          <p:nvPr>
            <p:ph idx="1"/>
          </p:nvPr>
        </p:nvSpPr>
        <p:spPr>
          <a:xfrm>
            <a:off x="269243" y="1189180"/>
            <a:ext cx="5518184" cy="4238212"/>
          </a:xfrm>
        </p:spPr>
        <p:txBody>
          <a:bodyPr/>
          <a:lstStyle/>
          <a:p>
            <a:r>
              <a:rPr lang="en-US" dirty="0"/>
              <a:t>Need persistence beyond the task lifecycle?</a:t>
            </a:r>
          </a:p>
          <a:p>
            <a:r>
              <a:rPr lang="en-US" dirty="0"/>
              <a:t>Fargate platform version 1.4 supports mounting EFS file systems to containers in your task.</a:t>
            </a:r>
          </a:p>
          <a:p>
            <a:r>
              <a:rPr lang="en-US" dirty="0"/>
              <a:t>Configure via NFS mounts in task definition</a:t>
            </a:r>
          </a:p>
          <a:p>
            <a:pPr lvl="1"/>
            <a:r>
              <a:rPr lang="en-US" dirty="0"/>
              <a:t>Can mount at different container paths</a:t>
            </a:r>
          </a:p>
        </p:txBody>
      </p:sp>
      <p:pic>
        <p:nvPicPr>
          <p:cNvPr id="15" name="Graphic 14">
            <a:extLst>
              <a:ext uri="{FF2B5EF4-FFF2-40B4-BE49-F238E27FC236}">
                <a16:creationId xmlns:a16="http://schemas.microsoft.com/office/drawing/2014/main" id="{8C4BEDC6-00EB-AB42-8317-CE4651F64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5134" y="3803419"/>
            <a:ext cx="1137237" cy="1137237"/>
          </a:xfrm>
          <a:prstGeom prst="rect">
            <a:avLst/>
          </a:prstGeom>
        </p:spPr>
      </p:pic>
      <p:sp>
        <p:nvSpPr>
          <p:cNvPr id="16" name="Rounded Rectangle 15">
            <a:extLst>
              <a:ext uri="{FF2B5EF4-FFF2-40B4-BE49-F238E27FC236}">
                <a16:creationId xmlns:a16="http://schemas.microsoft.com/office/drawing/2014/main" id="{9F6E2E06-B7AC-3B40-9129-969B2A6320C7}"/>
              </a:ext>
            </a:extLst>
          </p:cNvPr>
          <p:cNvSpPr/>
          <p:nvPr/>
        </p:nvSpPr>
        <p:spPr>
          <a:xfrm>
            <a:off x="6692326" y="2205043"/>
            <a:ext cx="2301922" cy="597303"/>
          </a:xfrm>
          <a:prstGeom prst="round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24"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Rectangle 16">
            <a:extLst>
              <a:ext uri="{FF2B5EF4-FFF2-40B4-BE49-F238E27FC236}">
                <a16:creationId xmlns:a16="http://schemas.microsoft.com/office/drawing/2014/main" id="{7C98B4FB-EBD9-5547-AD38-068C7ED063F8}"/>
              </a:ext>
            </a:extLst>
          </p:cNvPr>
          <p:cNvSpPr/>
          <p:nvPr/>
        </p:nvSpPr>
        <p:spPr>
          <a:xfrm>
            <a:off x="6473015" y="2214180"/>
            <a:ext cx="2740544" cy="539400"/>
          </a:xfrm>
          <a:prstGeom prst="rect">
            <a:avLst/>
          </a:prstGeom>
          <a:no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667" dirty="0" err="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usr</a:t>
            </a: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/share/</a:t>
            </a:r>
            <a:r>
              <a:rPr lang="en-US" sz="1667" dirty="0" err="1">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nginx</a:t>
            </a:r>
            <a:r>
              <a:rPr lang="en-US" sz="1667"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/html</a:t>
            </a:r>
          </a:p>
        </p:txBody>
      </p:sp>
    </p:spTree>
    <p:extLst>
      <p:ext uri="{BB962C8B-B14F-4D97-AF65-F5344CB8AC3E}">
        <p14:creationId xmlns:p14="http://schemas.microsoft.com/office/powerpoint/2010/main" val="28380576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1D4F-A889-2C47-BCEF-AE5047F7DB9A}"/>
              </a:ext>
            </a:extLst>
          </p:cNvPr>
          <p:cNvSpPr>
            <a:spLocks noGrp="1"/>
          </p:cNvSpPr>
          <p:nvPr>
            <p:ph type="title"/>
          </p:nvPr>
        </p:nvSpPr>
        <p:spPr/>
        <p:txBody>
          <a:bodyPr/>
          <a:lstStyle/>
          <a:p>
            <a:r>
              <a:rPr lang="en-AU" dirty="0"/>
              <a:t>Security</a:t>
            </a:r>
          </a:p>
        </p:txBody>
      </p:sp>
    </p:spTree>
    <p:extLst>
      <p:ext uri="{BB962C8B-B14F-4D97-AF65-F5344CB8AC3E}">
        <p14:creationId xmlns:p14="http://schemas.microsoft.com/office/powerpoint/2010/main" val="648690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49053" y="4595171"/>
            <a:ext cx="8898148" cy="1495522"/>
          </a:xfrm>
          <a:prstGeom prst="rect">
            <a:avLst/>
          </a:prstGeom>
          <a:solidFill>
            <a:srgbClr val="FEE9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ectangle 30"/>
          <p:cNvSpPr/>
          <p:nvPr/>
        </p:nvSpPr>
        <p:spPr>
          <a:xfrm>
            <a:off x="449053" y="1360461"/>
            <a:ext cx="8898148" cy="3237898"/>
          </a:xfrm>
          <a:prstGeom prst="rect">
            <a:avLst/>
          </a:prstGeom>
          <a:solidFill>
            <a:srgbClr val="DD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normAutofit/>
          </a:bodyPr>
          <a:lstStyle/>
          <a:p>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Working together</a:t>
            </a:r>
          </a:p>
        </p:txBody>
      </p:sp>
      <p:sp>
        <p:nvSpPr>
          <p:cNvPr id="8" name="Rectangle 7"/>
          <p:cNvSpPr/>
          <p:nvPr/>
        </p:nvSpPr>
        <p:spPr>
          <a:xfrm>
            <a:off x="534452" y="6493907"/>
            <a:ext cx="3479080" cy="215444"/>
          </a:xfrm>
          <a:prstGeom prst="rect">
            <a:avLst/>
          </a:prstGeom>
        </p:spPr>
        <p:txBody>
          <a:bodyPr wrap="square">
            <a:spAutoFit/>
          </a:bodyPr>
          <a:lstStyle/>
          <a:p>
            <a:r>
              <a:rPr lang="en-US" sz="8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https://aws.amazon.com/compliance/shared-responsibility-model/</a:t>
            </a:r>
          </a:p>
        </p:txBody>
      </p:sp>
      <p:sp>
        <p:nvSpPr>
          <p:cNvPr id="11" name="Content Placeholder 2"/>
          <p:cNvSpPr>
            <a:spLocks noGrp="1"/>
          </p:cNvSpPr>
          <p:nvPr>
            <p:ph sz="half" idx="1"/>
          </p:nvPr>
        </p:nvSpPr>
        <p:spPr>
          <a:xfrm>
            <a:off x="449053" y="721224"/>
            <a:ext cx="8984684" cy="603868"/>
          </a:xfrm>
        </p:spPr>
        <p:txBody>
          <a:bodyPr/>
          <a:lstStyle/>
          <a:p>
            <a:r>
              <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Security in the Cloud is a Shared Responsibility</a:t>
            </a:r>
            <a:endPar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p:cNvGrpSpPr/>
          <p:nvPr/>
        </p:nvGrpSpPr>
        <p:grpSpPr>
          <a:xfrm>
            <a:off x="534453" y="1404114"/>
            <a:ext cx="8051862" cy="4583784"/>
            <a:chOff x="294000" y="1118714"/>
            <a:chExt cx="6329999" cy="3814163"/>
          </a:xfrm>
        </p:grpSpPr>
        <p:sp>
          <p:nvSpPr>
            <p:cNvPr id="9" name="Rectangle 8"/>
            <p:cNvSpPr/>
            <p:nvPr/>
          </p:nvSpPr>
          <p:spPr>
            <a:xfrm>
              <a:off x="306619" y="1124576"/>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Customer Data</a:t>
              </a:r>
            </a:p>
          </p:txBody>
        </p:sp>
        <p:sp>
          <p:nvSpPr>
            <p:cNvPr id="12" name="Rectangle 11"/>
            <p:cNvSpPr/>
            <p:nvPr/>
          </p:nvSpPr>
          <p:spPr>
            <a:xfrm>
              <a:off x="306619" y="1714782"/>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Platform &amp; Application Management</a:t>
              </a:r>
            </a:p>
          </p:txBody>
        </p:sp>
        <p:sp>
          <p:nvSpPr>
            <p:cNvPr id="13" name="Rectangle 12"/>
            <p:cNvSpPr/>
            <p:nvPr/>
          </p:nvSpPr>
          <p:spPr>
            <a:xfrm>
              <a:off x="306619" y="2304988"/>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Operating System, Network &amp; Firewall Configuration</a:t>
              </a:r>
            </a:p>
          </p:txBody>
        </p:sp>
        <p:sp>
          <p:nvSpPr>
            <p:cNvPr id="14" name="Rectangle 13"/>
            <p:cNvSpPr/>
            <p:nvPr/>
          </p:nvSpPr>
          <p:spPr>
            <a:xfrm>
              <a:off x="306619" y="2905674"/>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Client Side Data Encryption &amp; Data Integrity Authentication</a:t>
              </a:r>
            </a:p>
          </p:txBody>
        </p:sp>
        <p:sp>
          <p:nvSpPr>
            <p:cNvPr id="15" name="Rectangle 14"/>
            <p:cNvSpPr/>
            <p:nvPr/>
          </p:nvSpPr>
          <p:spPr>
            <a:xfrm>
              <a:off x="2232134" y="2895194"/>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Server Side Encryption</a:t>
              </a:r>
            </a:p>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File System and / or Data</a:t>
              </a:r>
            </a:p>
          </p:txBody>
        </p:sp>
        <p:sp>
          <p:nvSpPr>
            <p:cNvPr id="16" name="Rectangle 15"/>
            <p:cNvSpPr/>
            <p:nvPr/>
          </p:nvSpPr>
          <p:spPr>
            <a:xfrm>
              <a:off x="4157650" y="2895193"/>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Network Traffic Protection</a:t>
              </a:r>
            </a:p>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Encryption / Integrity / Identity</a:t>
              </a:r>
            </a:p>
          </p:txBody>
        </p:sp>
        <p:sp>
          <p:nvSpPr>
            <p:cNvPr id="17" name="Rectangle 16"/>
            <p:cNvSpPr/>
            <p:nvPr/>
          </p:nvSpPr>
          <p:spPr>
            <a:xfrm>
              <a:off x="306619" y="3494636"/>
              <a:ext cx="5730328" cy="26096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Optional – Opaque Data: 0s and 1s (In Transit and At Rest) </a:t>
              </a:r>
            </a:p>
          </p:txBody>
        </p:sp>
        <p:sp>
          <p:nvSpPr>
            <p:cNvPr id="18" name="Rectangle 17"/>
            <p:cNvSpPr/>
            <p:nvPr/>
          </p:nvSpPr>
          <p:spPr>
            <a:xfrm>
              <a:off x="881050" y="3793717"/>
              <a:ext cx="5155897"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Foundation</a:t>
              </a:r>
            </a:p>
            <a:p>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9" name="Rectangle 18"/>
            <p:cNvSpPr/>
            <p:nvPr/>
          </p:nvSpPr>
          <p:spPr>
            <a:xfrm>
              <a:off x="881050" y="4382355"/>
              <a:ext cx="5155897"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Global</a:t>
              </a:r>
            </a:p>
            <a:p>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0" name="Rectangle 19"/>
            <p:cNvSpPr/>
            <p:nvPr/>
          </p:nvSpPr>
          <p:spPr>
            <a:xfrm rot="5400000">
              <a:off x="-320" y="4088038"/>
              <a:ext cx="1139159"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Endpoints</a:t>
              </a:r>
            </a:p>
          </p:txBody>
        </p:sp>
        <p:sp>
          <p:nvSpPr>
            <p:cNvPr id="21" name="Rectangle 20"/>
            <p:cNvSpPr/>
            <p:nvPr/>
          </p:nvSpPr>
          <p:spPr>
            <a:xfrm rot="5400000">
              <a:off x="5779159" y="4088038"/>
              <a:ext cx="1139159"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IAM</a:t>
              </a:r>
            </a:p>
          </p:txBody>
        </p:sp>
        <p:sp>
          <p:nvSpPr>
            <p:cNvPr id="22" name="Rectangle 21"/>
            <p:cNvSpPr/>
            <p:nvPr/>
          </p:nvSpPr>
          <p:spPr>
            <a:xfrm rot="5400000">
              <a:off x="5035137" y="2166739"/>
              <a:ext cx="2636886" cy="540836"/>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Customer IAM</a:t>
              </a:r>
            </a:p>
          </p:txBody>
        </p:sp>
        <p:sp>
          <p:nvSpPr>
            <p:cNvPr id="23" name="Rectangle 22"/>
            <p:cNvSpPr/>
            <p:nvPr/>
          </p:nvSpPr>
          <p:spPr>
            <a:xfrm>
              <a:off x="1917370" y="3870200"/>
              <a:ext cx="858803" cy="401353"/>
            </a:xfrm>
            <a:prstGeom prst="rect">
              <a:avLst/>
            </a:prstGeom>
            <a:solidFill>
              <a:schemeClr val="tx1">
                <a:lumMod val="95000"/>
              </a:schemeClr>
            </a:solidFill>
            <a:ln>
              <a:solidFill>
                <a:schemeClr val="tx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24" name="Rectangle 23"/>
            <p:cNvSpPr/>
            <p:nvPr/>
          </p:nvSpPr>
          <p:spPr>
            <a:xfrm>
              <a:off x="2917847" y="3866401"/>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25" name="Rectangle 24"/>
            <p:cNvSpPr/>
            <p:nvPr/>
          </p:nvSpPr>
          <p:spPr>
            <a:xfrm>
              <a:off x="3915349" y="3866401"/>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26" name="Rectangle 25"/>
            <p:cNvSpPr/>
            <p:nvPr/>
          </p:nvSpPr>
          <p:spPr>
            <a:xfrm>
              <a:off x="4912851" y="3866400"/>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27" name="Rectangle 26"/>
            <p:cNvSpPr/>
            <p:nvPr/>
          </p:nvSpPr>
          <p:spPr>
            <a:xfrm>
              <a:off x="2917847" y="4447401"/>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Regions</a:t>
              </a:r>
            </a:p>
          </p:txBody>
        </p:sp>
        <p:sp>
          <p:nvSpPr>
            <p:cNvPr id="28" name="Rectangle 27"/>
            <p:cNvSpPr/>
            <p:nvPr/>
          </p:nvSpPr>
          <p:spPr>
            <a:xfrm>
              <a:off x="3915349" y="4447401"/>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Availability Zones</a:t>
              </a:r>
            </a:p>
          </p:txBody>
        </p:sp>
        <p:sp>
          <p:nvSpPr>
            <p:cNvPr id="29" name="Rectangle 28"/>
            <p:cNvSpPr/>
            <p:nvPr/>
          </p:nvSpPr>
          <p:spPr>
            <a:xfrm>
              <a:off x="4912851" y="4447400"/>
              <a:ext cx="858803" cy="401353"/>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Edge Locations</a:t>
              </a:r>
            </a:p>
          </p:txBody>
        </p:sp>
      </p:grpSp>
      <p:pic>
        <p:nvPicPr>
          <p:cNvPr id="36" name="Picture 35"/>
          <p:cNvPicPr>
            <a:picLocks noChangeAspect="1"/>
          </p:cNvPicPr>
          <p:nvPr/>
        </p:nvPicPr>
        <p:blipFill rotWithShape="1">
          <a:blip r:embed="rId3">
            <a:clrChange>
              <a:clrFrom>
                <a:srgbClr val="FFFFFF"/>
              </a:clrFrom>
              <a:clrTo>
                <a:srgbClr val="FFFFFF">
                  <a:alpha val="0"/>
                </a:srgbClr>
              </a:clrTo>
            </a:clrChange>
          </a:blip>
          <a:srcRect l="72074" t="20334" r="16098" b="52126"/>
          <a:stretch/>
        </p:blipFill>
        <p:spPr>
          <a:xfrm>
            <a:off x="8834026" y="2649396"/>
            <a:ext cx="989487" cy="1013622"/>
          </a:xfrm>
          <a:prstGeom prst="ellipse">
            <a:avLst/>
          </a:prstGeom>
          <a:solidFill>
            <a:schemeClr val="bg1"/>
          </a:solidFill>
          <a:ln w="12700">
            <a:solidFill>
              <a:schemeClr val="bg1"/>
            </a:solidFill>
          </a:ln>
        </p:spPr>
      </p:pic>
      <p:pic>
        <p:nvPicPr>
          <p:cNvPr id="37" name="Picture 36"/>
          <p:cNvPicPr>
            <a:picLocks noChangeAspect="1"/>
          </p:cNvPicPr>
          <p:nvPr/>
        </p:nvPicPr>
        <p:blipFill rotWithShape="1">
          <a:blip r:embed="rId3">
            <a:clrChange>
              <a:clrFrom>
                <a:srgbClr val="FFFFFF"/>
              </a:clrFrom>
              <a:clrTo>
                <a:srgbClr val="FFFFFF">
                  <a:alpha val="0"/>
                </a:srgbClr>
              </a:clrTo>
            </a:clrChange>
          </a:blip>
          <a:srcRect l="72140" t="69950" r="16032" b="2510"/>
          <a:stretch/>
        </p:blipFill>
        <p:spPr>
          <a:xfrm>
            <a:off x="8847042" y="4799451"/>
            <a:ext cx="989487" cy="1013622"/>
          </a:xfrm>
          <a:prstGeom prst="ellipse">
            <a:avLst/>
          </a:prstGeom>
          <a:solidFill>
            <a:schemeClr val="bg1"/>
          </a:solidFill>
          <a:ln w="12700">
            <a:solidFill>
              <a:schemeClr val="bg1"/>
            </a:solidFill>
          </a:ln>
        </p:spPr>
      </p:pic>
      <p:sp>
        <p:nvSpPr>
          <p:cNvPr id="10" name="Rectangle 9">
            <a:extLst>
              <a:ext uri="{FF2B5EF4-FFF2-40B4-BE49-F238E27FC236}">
                <a16:creationId xmlns:a16="http://schemas.microsoft.com/office/drawing/2014/main" id="{8F540E9A-CC9F-B849-858F-4CCBA0B45854}"/>
              </a:ext>
            </a:extLst>
          </p:cNvPr>
          <p:cNvSpPr/>
          <p:nvPr/>
        </p:nvSpPr>
        <p:spPr>
          <a:xfrm>
            <a:off x="9565520" y="2268353"/>
            <a:ext cx="2260361" cy="1938992"/>
          </a:xfrm>
          <a:prstGeom prst="rect">
            <a:avLst/>
          </a:prstGeom>
        </p:spPr>
        <p:txBody>
          <a:bodyPr wrap="square">
            <a:spAutoFit/>
          </a:bodyPr>
          <a:lstStyle/>
          <a:p>
            <a:pPr algn="ctr">
              <a:defRPr/>
            </a:pPr>
            <a:r>
              <a:rPr lang="en-US" sz="2000" dirty="0">
                <a:solidFill>
                  <a:srgbClr val="FFFFFF"/>
                </a:solidFill>
                <a:latin typeface="Amazon Ember Regular"/>
              </a:rPr>
              <a:t>Security </a:t>
            </a:r>
            <a:r>
              <a:rPr lang="en-US" sz="2000" dirty="0">
                <a:solidFill>
                  <a:srgbClr val="00A1C9"/>
                </a:solidFill>
                <a:latin typeface="Amazon Ember Regular"/>
              </a:rPr>
              <a:t>IN</a:t>
            </a:r>
            <a:r>
              <a:rPr lang="en-US" sz="2000" dirty="0">
                <a:solidFill>
                  <a:srgbClr val="FFFFFF"/>
                </a:solidFill>
                <a:latin typeface="Amazon Ember Regular"/>
              </a:rPr>
              <a:t> the Cloud</a:t>
            </a:r>
          </a:p>
          <a:p>
            <a:pPr algn="ctr">
              <a:defRPr/>
            </a:pPr>
            <a:br>
              <a:rPr lang="en-US" sz="2000" dirty="0">
                <a:solidFill>
                  <a:srgbClr val="FFFFFF"/>
                </a:solidFill>
                <a:latin typeface="Amazon Ember Regular"/>
              </a:rPr>
            </a:br>
            <a:endParaRPr lang="en-US" sz="2000" dirty="0">
              <a:solidFill>
                <a:srgbClr val="FFFFFF"/>
              </a:solidFill>
              <a:latin typeface="Amazon Ember Regular"/>
            </a:endParaRPr>
          </a:p>
          <a:p>
            <a:pPr algn="ctr">
              <a:defRPr/>
            </a:pPr>
            <a:r>
              <a:rPr lang="en-US" sz="2000" dirty="0">
                <a:solidFill>
                  <a:srgbClr val="FFFFFF"/>
                </a:solidFill>
                <a:latin typeface="Amazon Ember Regular"/>
              </a:rPr>
              <a:t>Managed by </a:t>
            </a:r>
            <a:r>
              <a:rPr lang="en-US" sz="2000" b="1" dirty="0">
                <a:solidFill>
                  <a:srgbClr val="00A1C9"/>
                </a:solidFill>
                <a:latin typeface="Amazon Ember Regular"/>
              </a:rPr>
              <a:t>customers</a:t>
            </a:r>
          </a:p>
        </p:txBody>
      </p:sp>
      <p:sp>
        <p:nvSpPr>
          <p:cNvPr id="38" name="TextBox 37">
            <a:extLst>
              <a:ext uri="{FF2B5EF4-FFF2-40B4-BE49-F238E27FC236}">
                <a16:creationId xmlns:a16="http://schemas.microsoft.com/office/drawing/2014/main" id="{4297DFF1-EC43-704E-8CC2-EBC5966755A8}"/>
              </a:ext>
            </a:extLst>
          </p:cNvPr>
          <p:cNvSpPr txBox="1"/>
          <p:nvPr/>
        </p:nvSpPr>
        <p:spPr>
          <a:xfrm>
            <a:off x="9631545" y="4649364"/>
            <a:ext cx="2321844" cy="1323439"/>
          </a:xfrm>
          <a:prstGeom prst="rect">
            <a:avLst/>
          </a:prstGeom>
          <a:noFill/>
        </p:spPr>
        <p:txBody>
          <a:bodyPr wrap="square" rtlCol="0">
            <a:spAutoFit/>
          </a:bodyPr>
          <a:lstStyle/>
          <a:p>
            <a:pPr algn="ctr" defTabSz="609576">
              <a:defRPr/>
            </a:pPr>
            <a:r>
              <a:rPr lang="en-US" sz="2000" dirty="0">
                <a:solidFill>
                  <a:srgbClr val="FFFFFF"/>
                </a:solidFill>
                <a:latin typeface="Amazon Ember Regular"/>
              </a:rPr>
              <a:t>Security </a:t>
            </a:r>
            <a:r>
              <a:rPr lang="en-US" sz="2000" dirty="0">
                <a:solidFill>
                  <a:schemeClr val="accent1"/>
                </a:solidFill>
                <a:latin typeface="Amazon Ember Regular"/>
              </a:rPr>
              <a:t>OF</a:t>
            </a:r>
            <a:r>
              <a:rPr lang="en-US" sz="2000" dirty="0">
                <a:solidFill>
                  <a:schemeClr val="accent2"/>
                </a:solidFill>
                <a:latin typeface="Amazon Ember Regular"/>
              </a:rPr>
              <a:t> </a:t>
            </a:r>
            <a:r>
              <a:rPr lang="en-US" sz="2000" dirty="0">
                <a:solidFill>
                  <a:srgbClr val="FFFFFF"/>
                </a:solidFill>
                <a:latin typeface="Amazon Ember Regular"/>
              </a:rPr>
              <a:t>the Cloud</a:t>
            </a:r>
          </a:p>
          <a:p>
            <a:pPr algn="ctr" defTabSz="609576">
              <a:defRPr/>
            </a:pPr>
            <a:endParaRPr lang="en-US" sz="2000" dirty="0">
              <a:solidFill>
                <a:srgbClr val="FFFFFF"/>
              </a:solidFill>
              <a:latin typeface="Amazon Ember Regular"/>
            </a:endParaRPr>
          </a:p>
          <a:p>
            <a:pPr algn="ctr" defTabSz="609576">
              <a:defRPr/>
            </a:pPr>
            <a:r>
              <a:rPr lang="en-US" sz="2000" dirty="0">
                <a:solidFill>
                  <a:srgbClr val="FFFFFF"/>
                </a:solidFill>
                <a:latin typeface="Amazon Ember Regular"/>
              </a:rPr>
              <a:t>Managed by </a:t>
            </a:r>
            <a:r>
              <a:rPr lang="en-US" sz="2000" b="1" dirty="0">
                <a:solidFill>
                  <a:schemeClr val="accent1"/>
                </a:solidFill>
                <a:latin typeface="Amazon Ember Regular"/>
              </a:rPr>
              <a:t>AWS</a:t>
            </a:r>
          </a:p>
        </p:txBody>
      </p:sp>
      <p:cxnSp>
        <p:nvCxnSpPr>
          <p:cNvPr id="39" name="Straight Connector 38">
            <a:extLst>
              <a:ext uri="{FF2B5EF4-FFF2-40B4-BE49-F238E27FC236}">
                <a16:creationId xmlns:a16="http://schemas.microsoft.com/office/drawing/2014/main" id="{8B49C060-D46E-E147-B939-F7CE4862F505}"/>
              </a:ext>
            </a:extLst>
          </p:cNvPr>
          <p:cNvCxnSpPr/>
          <p:nvPr/>
        </p:nvCxnSpPr>
        <p:spPr>
          <a:xfrm>
            <a:off x="-45162" y="4594785"/>
            <a:ext cx="12237163" cy="3040"/>
          </a:xfrm>
          <a:prstGeom prst="line">
            <a:avLst/>
          </a:prstGeom>
          <a:ln w="38100">
            <a:solidFill>
              <a:srgbClr val="92D05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016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7DDDBD-827B-7246-BC07-1F13AFA88E8F}"/>
              </a:ext>
            </a:extLst>
          </p:cNvPr>
          <p:cNvSpPr/>
          <p:nvPr/>
        </p:nvSpPr>
        <p:spPr>
          <a:xfrm>
            <a:off x="0" y="5860165"/>
            <a:ext cx="8355483" cy="99783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500" dirty="0"/>
          </a:p>
        </p:txBody>
      </p:sp>
      <p:sp>
        <p:nvSpPr>
          <p:cNvPr id="62" name="TextBox 61">
            <a:extLst>
              <a:ext uri="{FF2B5EF4-FFF2-40B4-BE49-F238E27FC236}">
                <a16:creationId xmlns:a16="http://schemas.microsoft.com/office/drawing/2014/main" id="{70866E74-6475-3D49-A605-989E9C3EA2F0}"/>
              </a:ext>
            </a:extLst>
          </p:cNvPr>
          <p:cNvSpPr txBox="1"/>
          <p:nvPr/>
        </p:nvSpPr>
        <p:spPr>
          <a:xfrm>
            <a:off x="9411489" y="5413887"/>
            <a:ext cx="2591693" cy="677108"/>
          </a:xfrm>
          <a:prstGeom prst="rect">
            <a:avLst/>
          </a:prstGeom>
          <a:noFill/>
          <a:ln>
            <a:noFill/>
          </a:ln>
        </p:spPr>
        <p:txBody>
          <a:bodyPr wrap="square" rtlCol="0">
            <a:spAutoFit/>
          </a:bodyPr>
          <a:lstStyle/>
          <a:p>
            <a:r>
              <a:rPr lang="en-US" sz="1900" b="1" dirty="0">
                <a:latin typeface="Calibri" charset="0"/>
                <a:ea typeface="Calibri" charset="0"/>
                <a:cs typeface="Calibri" charset="0"/>
              </a:rPr>
              <a:t>MANAGED BY</a:t>
            </a:r>
          </a:p>
          <a:p>
            <a:r>
              <a:rPr lang="en-US" sz="1900" b="1" dirty="0">
                <a:latin typeface="Calibri" charset="0"/>
                <a:ea typeface="Calibri" charset="0"/>
                <a:cs typeface="Calibri" charset="0"/>
              </a:rPr>
              <a:t>AWS</a:t>
            </a:r>
          </a:p>
        </p:txBody>
      </p:sp>
      <p:sp>
        <p:nvSpPr>
          <p:cNvPr id="63" name="TextBox 62">
            <a:extLst>
              <a:ext uri="{FF2B5EF4-FFF2-40B4-BE49-F238E27FC236}">
                <a16:creationId xmlns:a16="http://schemas.microsoft.com/office/drawing/2014/main" id="{D713E468-1472-524E-9137-6B281CAB2F5E}"/>
              </a:ext>
            </a:extLst>
          </p:cNvPr>
          <p:cNvSpPr txBox="1"/>
          <p:nvPr/>
        </p:nvSpPr>
        <p:spPr>
          <a:xfrm>
            <a:off x="9411489" y="2579442"/>
            <a:ext cx="2591693" cy="677108"/>
          </a:xfrm>
          <a:prstGeom prst="rect">
            <a:avLst/>
          </a:prstGeom>
          <a:noFill/>
          <a:ln>
            <a:noFill/>
          </a:ln>
        </p:spPr>
        <p:txBody>
          <a:bodyPr wrap="square" rtlCol="0">
            <a:spAutoFit/>
          </a:bodyPr>
          <a:lstStyle/>
          <a:p>
            <a:r>
              <a:rPr lang="en-US" sz="1900" b="1" dirty="0">
                <a:latin typeface="Calibri" charset="0"/>
                <a:ea typeface="Calibri" charset="0"/>
                <a:cs typeface="Calibri" charset="0"/>
              </a:rPr>
              <a:t>MANAGED BY</a:t>
            </a:r>
          </a:p>
          <a:p>
            <a:r>
              <a:rPr lang="en-US" sz="1900" b="1" dirty="0">
                <a:latin typeface="Calibri" charset="0"/>
                <a:ea typeface="Calibri" charset="0"/>
                <a:cs typeface="Calibri" charset="0"/>
              </a:rPr>
              <a:t>CUSTOMER</a:t>
            </a:r>
          </a:p>
        </p:txBody>
      </p:sp>
      <p:sp>
        <p:nvSpPr>
          <p:cNvPr id="64" name="Rectangle 63">
            <a:extLst>
              <a:ext uri="{FF2B5EF4-FFF2-40B4-BE49-F238E27FC236}">
                <a16:creationId xmlns:a16="http://schemas.microsoft.com/office/drawing/2014/main" id="{92BFC9F7-C434-D54B-AE5C-0CEC502371CC}"/>
              </a:ext>
            </a:extLst>
          </p:cNvPr>
          <p:cNvSpPr/>
          <p:nvPr/>
        </p:nvSpPr>
        <p:spPr>
          <a:xfrm rot="5400000">
            <a:off x="2854281" y="-1258318"/>
            <a:ext cx="3829240" cy="8104334"/>
          </a:xfrm>
          <a:prstGeom prst="rect">
            <a:avLst/>
          </a:prstGeom>
          <a:gradFill flip="none" rotWithShape="1">
            <a:gsLst>
              <a:gs pos="0">
                <a:srgbClr val="D2ECF9"/>
              </a:gs>
              <a:gs pos="77000">
                <a:schemeClr val="accent1">
                  <a:lumMod val="0"/>
                  <a:lumOff val="100000"/>
                </a:schemeClr>
              </a:gs>
            </a:gsLst>
            <a:lin ang="540000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mazon Ember" charset="0"/>
            </a:endParaRPr>
          </a:p>
        </p:txBody>
      </p:sp>
      <p:sp>
        <p:nvSpPr>
          <p:cNvPr id="65" name="Rectangle 64">
            <a:extLst>
              <a:ext uri="{FF2B5EF4-FFF2-40B4-BE49-F238E27FC236}">
                <a16:creationId xmlns:a16="http://schemas.microsoft.com/office/drawing/2014/main" id="{B9432F80-3253-134C-AE3E-FF5D622D8756}"/>
              </a:ext>
            </a:extLst>
          </p:cNvPr>
          <p:cNvSpPr/>
          <p:nvPr/>
        </p:nvSpPr>
        <p:spPr>
          <a:xfrm rot="5400000">
            <a:off x="3780002" y="1660956"/>
            <a:ext cx="1977803" cy="8104329"/>
          </a:xfrm>
          <a:prstGeom prst="rect">
            <a:avLst/>
          </a:prstGeom>
          <a:gradFill flip="none" rotWithShape="1">
            <a:gsLst>
              <a:gs pos="0">
                <a:srgbClr val="FDDBAF"/>
              </a:gs>
              <a:gs pos="77000">
                <a:schemeClr val="accent1">
                  <a:lumMod val="0"/>
                  <a:lumOff val="100000"/>
                </a:schemeClr>
              </a:gs>
            </a:gsLst>
            <a:lin ang="540000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mazon Ember" charset="0"/>
            </a:endParaRPr>
          </a:p>
        </p:txBody>
      </p:sp>
      <p:sp>
        <p:nvSpPr>
          <p:cNvPr id="66" name="Rectangle 65">
            <a:extLst>
              <a:ext uri="{FF2B5EF4-FFF2-40B4-BE49-F238E27FC236}">
                <a16:creationId xmlns:a16="http://schemas.microsoft.com/office/drawing/2014/main" id="{93E0B2A2-912A-9547-9EE4-D9659F682472}"/>
              </a:ext>
            </a:extLst>
          </p:cNvPr>
          <p:cNvSpPr/>
          <p:nvPr/>
        </p:nvSpPr>
        <p:spPr>
          <a:xfrm>
            <a:off x="1379201" y="5845806"/>
            <a:ext cx="5784959"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TextBox 66">
            <a:extLst>
              <a:ext uri="{FF2B5EF4-FFF2-40B4-BE49-F238E27FC236}">
                <a16:creationId xmlns:a16="http://schemas.microsoft.com/office/drawing/2014/main" id="{2D35C09F-E0CA-FA46-ACA1-0267FB80FD45}"/>
              </a:ext>
            </a:extLst>
          </p:cNvPr>
          <p:cNvSpPr txBox="1"/>
          <p:nvPr/>
        </p:nvSpPr>
        <p:spPr>
          <a:xfrm>
            <a:off x="1477039" y="5960852"/>
            <a:ext cx="2591693" cy="523220"/>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 GLOBAL</a:t>
            </a:r>
          </a:p>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INFRASTRUCTURE</a:t>
            </a:r>
          </a:p>
        </p:txBody>
      </p:sp>
      <p:sp>
        <p:nvSpPr>
          <p:cNvPr id="68" name="Rectangle 67">
            <a:extLst>
              <a:ext uri="{FF2B5EF4-FFF2-40B4-BE49-F238E27FC236}">
                <a16:creationId xmlns:a16="http://schemas.microsoft.com/office/drawing/2014/main" id="{4C65CBAC-5CED-984A-BFE0-6541251A49C8}"/>
              </a:ext>
            </a:extLst>
          </p:cNvPr>
          <p:cNvSpPr/>
          <p:nvPr/>
        </p:nvSpPr>
        <p:spPr>
          <a:xfrm>
            <a:off x="3675455" y="5961168"/>
            <a:ext cx="1075053"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REGIONS</a:t>
            </a:r>
          </a:p>
        </p:txBody>
      </p:sp>
      <p:sp>
        <p:nvSpPr>
          <p:cNvPr id="69" name="Rectangle 68">
            <a:extLst>
              <a:ext uri="{FF2B5EF4-FFF2-40B4-BE49-F238E27FC236}">
                <a16:creationId xmlns:a16="http://schemas.microsoft.com/office/drawing/2014/main" id="{F64CC80D-ED1C-C24C-B446-D31514060DC9}"/>
              </a:ext>
            </a:extLst>
          </p:cNvPr>
          <p:cNvSpPr/>
          <p:nvPr/>
        </p:nvSpPr>
        <p:spPr>
          <a:xfrm>
            <a:off x="4824517" y="5961168"/>
            <a:ext cx="1154763"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AVAILABILITY ZONES</a:t>
            </a:r>
          </a:p>
        </p:txBody>
      </p:sp>
      <p:sp>
        <p:nvSpPr>
          <p:cNvPr id="70" name="Rectangle 69">
            <a:extLst>
              <a:ext uri="{FF2B5EF4-FFF2-40B4-BE49-F238E27FC236}">
                <a16:creationId xmlns:a16="http://schemas.microsoft.com/office/drawing/2014/main" id="{5A6659A2-A04B-C84E-9612-38E5928EDAC7}"/>
              </a:ext>
            </a:extLst>
          </p:cNvPr>
          <p:cNvSpPr/>
          <p:nvPr/>
        </p:nvSpPr>
        <p:spPr>
          <a:xfrm>
            <a:off x="6055991" y="5965143"/>
            <a:ext cx="1027710"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EDGE LOCATIONS</a:t>
            </a:r>
          </a:p>
        </p:txBody>
      </p:sp>
      <p:sp>
        <p:nvSpPr>
          <p:cNvPr id="71" name="Rectangle 70">
            <a:extLst>
              <a:ext uri="{FF2B5EF4-FFF2-40B4-BE49-F238E27FC236}">
                <a16:creationId xmlns:a16="http://schemas.microsoft.com/office/drawing/2014/main" id="{1FB5B470-DA4F-E64E-93DB-3B6A10D07AD4}"/>
              </a:ext>
            </a:extLst>
          </p:cNvPr>
          <p:cNvSpPr/>
          <p:nvPr/>
        </p:nvSpPr>
        <p:spPr>
          <a:xfrm>
            <a:off x="1379201" y="5163851"/>
            <a:ext cx="5784959"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2" name="TextBox 71">
            <a:extLst>
              <a:ext uri="{FF2B5EF4-FFF2-40B4-BE49-F238E27FC236}">
                <a16:creationId xmlns:a16="http://schemas.microsoft.com/office/drawing/2014/main" id="{51B80B0B-990D-F245-868E-E97AFA983826}"/>
              </a:ext>
            </a:extLst>
          </p:cNvPr>
          <p:cNvSpPr txBox="1"/>
          <p:nvPr/>
        </p:nvSpPr>
        <p:spPr>
          <a:xfrm>
            <a:off x="1477039" y="5278895"/>
            <a:ext cx="2591693" cy="523220"/>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FOUNDATION</a:t>
            </a:r>
          </a:p>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SERVICES</a:t>
            </a:r>
          </a:p>
        </p:txBody>
      </p:sp>
      <p:sp>
        <p:nvSpPr>
          <p:cNvPr id="73" name="Rectangle 72">
            <a:extLst>
              <a:ext uri="{FF2B5EF4-FFF2-40B4-BE49-F238E27FC236}">
                <a16:creationId xmlns:a16="http://schemas.microsoft.com/office/drawing/2014/main" id="{38DD6951-39B9-F041-AC33-3932DB75EF94}"/>
              </a:ext>
            </a:extLst>
          </p:cNvPr>
          <p:cNvSpPr/>
          <p:nvPr/>
        </p:nvSpPr>
        <p:spPr>
          <a:xfrm>
            <a:off x="3809195" y="5266582"/>
            <a:ext cx="91528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74" name="Rectangle 73">
            <a:extLst>
              <a:ext uri="{FF2B5EF4-FFF2-40B4-BE49-F238E27FC236}">
                <a16:creationId xmlns:a16="http://schemas.microsoft.com/office/drawing/2014/main" id="{2204C181-4D7A-BF46-A988-B53CDA4AD137}"/>
              </a:ext>
            </a:extLst>
          </p:cNvPr>
          <p:cNvSpPr/>
          <p:nvPr/>
        </p:nvSpPr>
        <p:spPr>
          <a:xfrm>
            <a:off x="4799669" y="5266582"/>
            <a:ext cx="102924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75" name="Rectangle 74">
            <a:extLst>
              <a:ext uri="{FF2B5EF4-FFF2-40B4-BE49-F238E27FC236}">
                <a16:creationId xmlns:a16="http://schemas.microsoft.com/office/drawing/2014/main" id="{8530B0D3-EE40-9445-9DA6-3B13610E7BF5}"/>
              </a:ext>
            </a:extLst>
          </p:cNvPr>
          <p:cNvSpPr/>
          <p:nvPr/>
        </p:nvSpPr>
        <p:spPr>
          <a:xfrm>
            <a:off x="5904874" y="5270558"/>
            <a:ext cx="1178829"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76" name="Rectangle 75">
            <a:extLst>
              <a:ext uri="{FF2B5EF4-FFF2-40B4-BE49-F238E27FC236}">
                <a16:creationId xmlns:a16="http://schemas.microsoft.com/office/drawing/2014/main" id="{3A5ED68F-638F-CF48-9F94-1BBEB304FE34}"/>
              </a:ext>
            </a:extLst>
          </p:cNvPr>
          <p:cNvSpPr/>
          <p:nvPr/>
        </p:nvSpPr>
        <p:spPr>
          <a:xfrm>
            <a:off x="2817946" y="5267503"/>
            <a:ext cx="91528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78" name="Rectangle 77">
            <a:extLst>
              <a:ext uri="{FF2B5EF4-FFF2-40B4-BE49-F238E27FC236}">
                <a16:creationId xmlns:a16="http://schemas.microsoft.com/office/drawing/2014/main" id="{EA05B0E5-907A-3844-8359-2C35B78C1AB1}"/>
              </a:ext>
            </a:extLst>
          </p:cNvPr>
          <p:cNvSpPr/>
          <p:nvPr/>
        </p:nvSpPr>
        <p:spPr>
          <a:xfrm rot="5400000">
            <a:off x="360744" y="5504880"/>
            <a:ext cx="1378373"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9" name="TextBox 78">
            <a:extLst>
              <a:ext uri="{FF2B5EF4-FFF2-40B4-BE49-F238E27FC236}">
                <a16:creationId xmlns:a16="http://schemas.microsoft.com/office/drawing/2014/main" id="{FA529DA1-1F72-F341-9589-D227FD465C5E}"/>
              </a:ext>
            </a:extLst>
          </p:cNvPr>
          <p:cNvSpPr txBox="1"/>
          <p:nvPr/>
        </p:nvSpPr>
        <p:spPr>
          <a:xfrm rot="5400000">
            <a:off x="-237215" y="5584197"/>
            <a:ext cx="2591693" cy="523220"/>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a:t>
            </a:r>
          </a:p>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ENDPOINTS</a:t>
            </a:r>
          </a:p>
        </p:txBody>
      </p:sp>
      <p:sp>
        <p:nvSpPr>
          <p:cNvPr id="80" name="Rectangle 79">
            <a:extLst>
              <a:ext uri="{FF2B5EF4-FFF2-40B4-BE49-F238E27FC236}">
                <a16:creationId xmlns:a16="http://schemas.microsoft.com/office/drawing/2014/main" id="{7ADB32EF-BFC3-8745-A51B-030C50A0E918}"/>
              </a:ext>
            </a:extLst>
          </p:cNvPr>
          <p:cNvSpPr/>
          <p:nvPr/>
        </p:nvSpPr>
        <p:spPr>
          <a:xfrm rot="5400000">
            <a:off x="6598869" y="5285014"/>
            <a:ext cx="1817903"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2" name="TextBox 131">
            <a:extLst>
              <a:ext uri="{FF2B5EF4-FFF2-40B4-BE49-F238E27FC236}">
                <a16:creationId xmlns:a16="http://schemas.microsoft.com/office/drawing/2014/main" id="{043FE87D-2F42-394B-B16B-022ACEF4F86E}"/>
              </a:ext>
            </a:extLst>
          </p:cNvPr>
          <p:cNvSpPr txBox="1"/>
          <p:nvPr/>
        </p:nvSpPr>
        <p:spPr>
          <a:xfrm rot="5400000">
            <a:off x="5623241" y="5444646"/>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 IAM</a:t>
            </a:r>
          </a:p>
        </p:txBody>
      </p:sp>
      <p:grpSp>
        <p:nvGrpSpPr>
          <p:cNvPr id="141" name="Group 140">
            <a:extLst>
              <a:ext uri="{FF2B5EF4-FFF2-40B4-BE49-F238E27FC236}">
                <a16:creationId xmlns:a16="http://schemas.microsoft.com/office/drawing/2014/main" id="{F913A443-083E-CB4C-A6F8-6F7EF4474D13}"/>
              </a:ext>
            </a:extLst>
          </p:cNvPr>
          <p:cNvGrpSpPr/>
          <p:nvPr/>
        </p:nvGrpSpPr>
        <p:grpSpPr>
          <a:xfrm>
            <a:off x="8230645" y="5060255"/>
            <a:ext cx="1181333" cy="1181333"/>
            <a:chOff x="8947130" y="4674431"/>
            <a:chExt cx="1336565" cy="1336565"/>
          </a:xfrm>
        </p:grpSpPr>
        <p:sp>
          <p:nvSpPr>
            <p:cNvPr id="142" name="Oval 141">
              <a:extLst>
                <a:ext uri="{FF2B5EF4-FFF2-40B4-BE49-F238E27FC236}">
                  <a16:creationId xmlns:a16="http://schemas.microsoft.com/office/drawing/2014/main" id="{CEAF89A8-BAD8-1943-B71F-D94D49F3B72E}"/>
                </a:ext>
              </a:extLst>
            </p:cNvPr>
            <p:cNvSpPr/>
            <p:nvPr/>
          </p:nvSpPr>
          <p:spPr>
            <a:xfrm>
              <a:off x="8947130" y="4674431"/>
              <a:ext cx="1336565" cy="1336565"/>
            </a:xfrm>
            <a:prstGeom prst="ellipse">
              <a:avLst/>
            </a:prstGeom>
            <a:solidFill>
              <a:srgbClr val="FCDCAF"/>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43" name="Picture 142">
              <a:extLst>
                <a:ext uri="{FF2B5EF4-FFF2-40B4-BE49-F238E27FC236}">
                  <a16:creationId xmlns:a16="http://schemas.microsoft.com/office/drawing/2014/main" id="{DB739067-DB99-2647-A4BA-1425D5ED48B1}"/>
                </a:ext>
              </a:extLst>
            </p:cNvPr>
            <p:cNvPicPr>
              <a:picLocks noChangeAspect="1"/>
            </p:cNvPicPr>
            <p:nvPr/>
          </p:nvPicPr>
          <p:blipFill rotWithShape="1">
            <a:blip r:embed="rId3">
              <a:clrChange>
                <a:clrFrom>
                  <a:srgbClr val="FFFFFF"/>
                </a:clrFrom>
                <a:clrTo>
                  <a:srgbClr val="FFFFFF">
                    <a:alpha val="0"/>
                  </a:srgbClr>
                </a:clrTo>
              </a:clrChange>
            </a:blip>
            <a:srcRect l="73913" t="76576" r="18023" b="7530"/>
            <a:stretch/>
          </p:blipFill>
          <p:spPr>
            <a:xfrm>
              <a:off x="9129824" y="4941082"/>
              <a:ext cx="970624" cy="841733"/>
            </a:xfrm>
            <a:prstGeom prst="ellipse">
              <a:avLst/>
            </a:prstGeom>
            <a:solidFill>
              <a:schemeClr val="bg1"/>
            </a:solidFill>
            <a:ln w="12700">
              <a:noFill/>
            </a:ln>
          </p:spPr>
        </p:pic>
      </p:grpSp>
      <p:sp>
        <p:nvSpPr>
          <p:cNvPr id="144" name="Rectangle 143">
            <a:extLst>
              <a:ext uri="{FF2B5EF4-FFF2-40B4-BE49-F238E27FC236}">
                <a16:creationId xmlns:a16="http://schemas.microsoft.com/office/drawing/2014/main" id="{4F2D3214-1DB6-BF4E-8CCC-D97C3F255C12}"/>
              </a:ext>
            </a:extLst>
          </p:cNvPr>
          <p:cNvSpPr/>
          <p:nvPr/>
        </p:nvSpPr>
        <p:spPr>
          <a:xfrm>
            <a:off x="701773" y="3333679"/>
            <a:ext cx="6457890"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5" name="TextBox 144">
            <a:extLst>
              <a:ext uri="{FF2B5EF4-FFF2-40B4-BE49-F238E27FC236}">
                <a16:creationId xmlns:a16="http://schemas.microsoft.com/office/drawing/2014/main" id="{15253565-6B49-DB44-B4A3-E6F54216516D}"/>
              </a:ext>
            </a:extLst>
          </p:cNvPr>
          <p:cNvSpPr txBox="1"/>
          <p:nvPr/>
        </p:nvSpPr>
        <p:spPr>
          <a:xfrm>
            <a:off x="894029" y="3545475"/>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NETWORK CONFIGURATION</a:t>
            </a:r>
          </a:p>
        </p:txBody>
      </p:sp>
      <p:sp>
        <p:nvSpPr>
          <p:cNvPr id="146" name="Rectangle 145">
            <a:extLst>
              <a:ext uri="{FF2B5EF4-FFF2-40B4-BE49-F238E27FC236}">
                <a16:creationId xmlns:a16="http://schemas.microsoft.com/office/drawing/2014/main" id="{23E5D499-6A84-5340-8F75-331B07B3D114}"/>
              </a:ext>
            </a:extLst>
          </p:cNvPr>
          <p:cNvSpPr/>
          <p:nvPr/>
        </p:nvSpPr>
        <p:spPr>
          <a:xfrm>
            <a:off x="5620854" y="3445808"/>
            <a:ext cx="76901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ROUTE TABLES</a:t>
            </a:r>
          </a:p>
        </p:txBody>
      </p:sp>
      <p:sp>
        <p:nvSpPr>
          <p:cNvPr id="147" name="Rectangle 146">
            <a:extLst>
              <a:ext uri="{FF2B5EF4-FFF2-40B4-BE49-F238E27FC236}">
                <a16:creationId xmlns:a16="http://schemas.microsoft.com/office/drawing/2014/main" id="{98F92ABC-B99A-E04B-9A6C-9998022D28B8}"/>
              </a:ext>
            </a:extLst>
          </p:cNvPr>
          <p:cNvSpPr/>
          <p:nvPr/>
        </p:nvSpPr>
        <p:spPr>
          <a:xfrm>
            <a:off x="6458987" y="3449783"/>
            <a:ext cx="61366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VPC</a:t>
            </a:r>
          </a:p>
        </p:txBody>
      </p:sp>
      <p:sp>
        <p:nvSpPr>
          <p:cNvPr id="148" name="Rectangle 147">
            <a:extLst>
              <a:ext uri="{FF2B5EF4-FFF2-40B4-BE49-F238E27FC236}">
                <a16:creationId xmlns:a16="http://schemas.microsoft.com/office/drawing/2014/main" id="{F260DBD2-3B97-A740-9E48-7AFA86BB4D03}"/>
              </a:ext>
            </a:extLst>
          </p:cNvPr>
          <p:cNvSpPr/>
          <p:nvPr/>
        </p:nvSpPr>
        <p:spPr>
          <a:xfrm>
            <a:off x="701773" y="4724217"/>
            <a:ext cx="6451340" cy="431230"/>
          </a:xfrm>
          <a:prstGeom prst="rect">
            <a:avLst/>
          </a:prstGeom>
          <a:solidFill>
            <a:srgbClr val="FBA63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9" name="TextBox 148">
            <a:extLst>
              <a:ext uri="{FF2B5EF4-FFF2-40B4-BE49-F238E27FC236}">
                <a16:creationId xmlns:a16="http://schemas.microsoft.com/office/drawing/2014/main" id="{F5CFEDF9-854B-0746-899D-34BE8397D66A}"/>
              </a:ext>
            </a:extLst>
          </p:cNvPr>
          <p:cNvSpPr txBox="1"/>
          <p:nvPr/>
        </p:nvSpPr>
        <p:spPr>
          <a:xfrm>
            <a:off x="3000684" y="4803665"/>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ECS CONTROL PLANE</a:t>
            </a:r>
          </a:p>
        </p:txBody>
      </p:sp>
      <p:sp>
        <p:nvSpPr>
          <p:cNvPr id="150" name="Rectangle 149">
            <a:extLst>
              <a:ext uri="{FF2B5EF4-FFF2-40B4-BE49-F238E27FC236}">
                <a16:creationId xmlns:a16="http://schemas.microsoft.com/office/drawing/2014/main" id="{BC737345-E547-014A-AE0B-079FFD88A67D}"/>
              </a:ext>
            </a:extLst>
          </p:cNvPr>
          <p:cNvSpPr/>
          <p:nvPr/>
        </p:nvSpPr>
        <p:spPr>
          <a:xfrm>
            <a:off x="4451642" y="3445808"/>
            <a:ext cx="110009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SECURITY GROUPS</a:t>
            </a:r>
          </a:p>
        </p:txBody>
      </p:sp>
      <p:sp>
        <p:nvSpPr>
          <p:cNvPr id="151" name="Rectangle 150">
            <a:extLst>
              <a:ext uri="{FF2B5EF4-FFF2-40B4-BE49-F238E27FC236}">
                <a16:creationId xmlns:a16="http://schemas.microsoft.com/office/drawing/2014/main" id="{118F63BC-FE79-E743-9D6A-26FB545A028A}"/>
              </a:ext>
            </a:extLst>
          </p:cNvPr>
          <p:cNvSpPr/>
          <p:nvPr/>
        </p:nvSpPr>
        <p:spPr>
          <a:xfrm>
            <a:off x="3618606" y="3445808"/>
            <a:ext cx="76391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NACLs</a:t>
            </a:r>
          </a:p>
        </p:txBody>
      </p:sp>
      <p:sp>
        <p:nvSpPr>
          <p:cNvPr id="152" name="Rectangle 151">
            <a:extLst>
              <a:ext uri="{FF2B5EF4-FFF2-40B4-BE49-F238E27FC236}">
                <a16:creationId xmlns:a16="http://schemas.microsoft.com/office/drawing/2014/main" id="{F08B4951-9630-7E4C-A39B-6ACE0E6FB538}"/>
              </a:ext>
            </a:extLst>
          </p:cNvPr>
          <p:cNvSpPr/>
          <p:nvPr/>
        </p:nvSpPr>
        <p:spPr>
          <a:xfrm>
            <a:off x="1410764" y="2179563"/>
            <a:ext cx="5748898" cy="431230"/>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3" name="TextBox 152">
            <a:extLst>
              <a:ext uri="{FF2B5EF4-FFF2-40B4-BE49-F238E27FC236}">
                <a16:creationId xmlns:a16="http://schemas.microsoft.com/office/drawing/2014/main" id="{596AC8BB-170B-B449-AAD8-655985EE5A01}"/>
              </a:ext>
            </a:extLst>
          </p:cNvPr>
          <p:cNvSpPr txBox="1"/>
          <p:nvPr/>
        </p:nvSpPr>
        <p:spPr>
          <a:xfrm>
            <a:off x="3702701" y="2239515"/>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TASK</a:t>
            </a:r>
          </a:p>
        </p:txBody>
      </p:sp>
      <p:sp>
        <p:nvSpPr>
          <p:cNvPr id="154" name="Rectangle 153">
            <a:extLst>
              <a:ext uri="{FF2B5EF4-FFF2-40B4-BE49-F238E27FC236}">
                <a16:creationId xmlns:a16="http://schemas.microsoft.com/office/drawing/2014/main" id="{D423F33E-FA29-0C41-AF4D-54AD42956D35}"/>
              </a:ext>
            </a:extLst>
          </p:cNvPr>
          <p:cNvSpPr/>
          <p:nvPr/>
        </p:nvSpPr>
        <p:spPr>
          <a:xfrm>
            <a:off x="1402733" y="1470380"/>
            <a:ext cx="5757006"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5" name="TextBox 154">
            <a:extLst>
              <a:ext uri="{FF2B5EF4-FFF2-40B4-BE49-F238E27FC236}">
                <a16:creationId xmlns:a16="http://schemas.microsoft.com/office/drawing/2014/main" id="{6D763D09-1D52-AC4F-AA6E-AB5327B96B20}"/>
              </a:ext>
            </a:extLst>
          </p:cNvPr>
          <p:cNvSpPr txBox="1"/>
          <p:nvPr/>
        </p:nvSpPr>
        <p:spPr>
          <a:xfrm>
            <a:off x="1978337" y="1703937"/>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CONTAINER</a:t>
            </a:r>
          </a:p>
        </p:txBody>
      </p:sp>
      <p:sp>
        <p:nvSpPr>
          <p:cNvPr id="156" name="Rectangle 155">
            <a:extLst>
              <a:ext uri="{FF2B5EF4-FFF2-40B4-BE49-F238E27FC236}">
                <a16:creationId xmlns:a16="http://schemas.microsoft.com/office/drawing/2014/main" id="{F13C6EE8-9AAA-4D4C-B2A5-48BA78C3C549}"/>
              </a:ext>
            </a:extLst>
          </p:cNvPr>
          <p:cNvSpPr/>
          <p:nvPr/>
        </p:nvSpPr>
        <p:spPr>
          <a:xfrm>
            <a:off x="6120802" y="1575173"/>
            <a:ext cx="958479"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PATCHING</a:t>
            </a:r>
          </a:p>
        </p:txBody>
      </p:sp>
      <p:sp>
        <p:nvSpPr>
          <p:cNvPr id="157" name="Rectangle 156">
            <a:extLst>
              <a:ext uri="{FF2B5EF4-FFF2-40B4-BE49-F238E27FC236}">
                <a16:creationId xmlns:a16="http://schemas.microsoft.com/office/drawing/2014/main" id="{B578E903-D4EB-5542-B363-A358C63D51E4}"/>
              </a:ext>
            </a:extLst>
          </p:cNvPr>
          <p:cNvSpPr/>
          <p:nvPr/>
        </p:nvSpPr>
        <p:spPr>
          <a:xfrm>
            <a:off x="3675456" y="1575173"/>
            <a:ext cx="1117272"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HARDENING</a:t>
            </a:r>
          </a:p>
        </p:txBody>
      </p:sp>
      <p:sp>
        <p:nvSpPr>
          <p:cNvPr id="158" name="Rectangle 157">
            <a:extLst>
              <a:ext uri="{FF2B5EF4-FFF2-40B4-BE49-F238E27FC236}">
                <a16:creationId xmlns:a16="http://schemas.microsoft.com/office/drawing/2014/main" id="{9FE7F383-E605-834F-865B-4745B448494D}"/>
              </a:ext>
            </a:extLst>
          </p:cNvPr>
          <p:cNvSpPr/>
          <p:nvPr/>
        </p:nvSpPr>
        <p:spPr>
          <a:xfrm>
            <a:off x="4871136" y="1575173"/>
            <a:ext cx="118231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MONITORING</a:t>
            </a:r>
          </a:p>
        </p:txBody>
      </p:sp>
      <p:sp>
        <p:nvSpPr>
          <p:cNvPr id="159" name="Rectangle 158">
            <a:extLst>
              <a:ext uri="{FF2B5EF4-FFF2-40B4-BE49-F238E27FC236}">
                <a16:creationId xmlns:a16="http://schemas.microsoft.com/office/drawing/2014/main" id="{345CC713-E461-DA4E-AAF0-ED7881E9A9C5}"/>
              </a:ext>
            </a:extLst>
          </p:cNvPr>
          <p:cNvSpPr/>
          <p:nvPr/>
        </p:nvSpPr>
        <p:spPr>
          <a:xfrm>
            <a:off x="701773" y="4017224"/>
            <a:ext cx="6457890"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0" name="TextBox 159">
            <a:extLst>
              <a:ext uri="{FF2B5EF4-FFF2-40B4-BE49-F238E27FC236}">
                <a16:creationId xmlns:a16="http://schemas.microsoft.com/office/drawing/2014/main" id="{D13C2E5D-8779-4D49-91A7-18C287ACC952}"/>
              </a:ext>
            </a:extLst>
          </p:cNvPr>
          <p:cNvSpPr txBox="1"/>
          <p:nvPr/>
        </p:nvSpPr>
        <p:spPr>
          <a:xfrm>
            <a:off x="962119" y="4242629"/>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DATA</a:t>
            </a:r>
          </a:p>
        </p:txBody>
      </p:sp>
      <p:sp>
        <p:nvSpPr>
          <p:cNvPr id="161" name="Rectangle 160">
            <a:extLst>
              <a:ext uri="{FF2B5EF4-FFF2-40B4-BE49-F238E27FC236}">
                <a16:creationId xmlns:a16="http://schemas.microsoft.com/office/drawing/2014/main" id="{C87986D0-9B6A-4645-B3FE-7EC359B1A36B}"/>
              </a:ext>
            </a:extLst>
          </p:cNvPr>
          <p:cNvSpPr/>
          <p:nvPr/>
        </p:nvSpPr>
        <p:spPr>
          <a:xfrm>
            <a:off x="5363178" y="4116647"/>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NETWORK TRAFFIC PROTECTION</a:t>
            </a:r>
          </a:p>
        </p:txBody>
      </p:sp>
      <p:sp>
        <p:nvSpPr>
          <p:cNvPr id="162" name="Rectangle 161">
            <a:extLst>
              <a:ext uri="{FF2B5EF4-FFF2-40B4-BE49-F238E27FC236}">
                <a16:creationId xmlns:a16="http://schemas.microsoft.com/office/drawing/2014/main" id="{AC1DAD4B-145D-3C43-8DD4-6232FF31AAC8}"/>
              </a:ext>
            </a:extLst>
          </p:cNvPr>
          <p:cNvSpPr/>
          <p:nvPr/>
        </p:nvSpPr>
        <p:spPr>
          <a:xfrm>
            <a:off x="3584901" y="4116647"/>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SERVER-SIDE ENCRYPTION</a:t>
            </a:r>
          </a:p>
        </p:txBody>
      </p:sp>
      <p:sp>
        <p:nvSpPr>
          <p:cNvPr id="163" name="Rectangle 162">
            <a:extLst>
              <a:ext uri="{FF2B5EF4-FFF2-40B4-BE49-F238E27FC236}">
                <a16:creationId xmlns:a16="http://schemas.microsoft.com/office/drawing/2014/main" id="{5E0C0E18-E8DA-5B43-86F1-5848F9E398AE}"/>
              </a:ext>
            </a:extLst>
          </p:cNvPr>
          <p:cNvSpPr/>
          <p:nvPr/>
        </p:nvSpPr>
        <p:spPr>
          <a:xfrm>
            <a:off x="1806623" y="4120994"/>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CLIENT-SIDE ENCRYPTION</a:t>
            </a:r>
          </a:p>
        </p:txBody>
      </p:sp>
      <p:sp>
        <p:nvSpPr>
          <p:cNvPr id="164" name="Rectangle 163">
            <a:extLst>
              <a:ext uri="{FF2B5EF4-FFF2-40B4-BE49-F238E27FC236}">
                <a16:creationId xmlns:a16="http://schemas.microsoft.com/office/drawing/2014/main" id="{DECF0360-A31D-7A4C-91B2-180B9636DBC2}"/>
              </a:ext>
            </a:extLst>
          </p:cNvPr>
          <p:cNvSpPr/>
          <p:nvPr/>
        </p:nvSpPr>
        <p:spPr>
          <a:xfrm>
            <a:off x="701773" y="1036706"/>
            <a:ext cx="6457890" cy="431230"/>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5" name="TextBox 164">
            <a:extLst>
              <a:ext uri="{FF2B5EF4-FFF2-40B4-BE49-F238E27FC236}">
                <a16:creationId xmlns:a16="http://schemas.microsoft.com/office/drawing/2014/main" id="{60AF588A-E148-434D-BD39-70CCE6C6D487}"/>
              </a:ext>
            </a:extLst>
          </p:cNvPr>
          <p:cNvSpPr txBox="1"/>
          <p:nvPr/>
        </p:nvSpPr>
        <p:spPr>
          <a:xfrm>
            <a:off x="3405497" y="1119534"/>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APPLICATION</a:t>
            </a:r>
          </a:p>
        </p:txBody>
      </p:sp>
      <p:grpSp>
        <p:nvGrpSpPr>
          <p:cNvPr id="166" name="Group 165">
            <a:extLst>
              <a:ext uri="{FF2B5EF4-FFF2-40B4-BE49-F238E27FC236}">
                <a16:creationId xmlns:a16="http://schemas.microsoft.com/office/drawing/2014/main" id="{87CCD71C-92A1-3B48-A9CC-87D5C4CCBC2C}"/>
              </a:ext>
            </a:extLst>
          </p:cNvPr>
          <p:cNvGrpSpPr/>
          <p:nvPr/>
        </p:nvGrpSpPr>
        <p:grpSpPr>
          <a:xfrm>
            <a:off x="8230158" y="2250173"/>
            <a:ext cx="1181333" cy="1181333"/>
            <a:chOff x="9281719" y="2459364"/>
            <a:chExt cx="1336565" cy="1336565"/>
          </a:xfrm>
        </p:grpSpPr>
        <p:sp>
          <p:nvSpPr>
            <p:cNvPr id="167" name="Oval 166">
              <a:extLst>
                <a:ext uri="{FF2B5EF4-FFF2-40B4-BE49-F238E27FC236}">
                  <a16:creationId xmlns:a16="http://schemas.microsoft.com/office/drawing/2014/main" id="{6A80F949-D8EB-F148-895A-38BDFA8E11DD}"/>
                </a:ext>
              </a:extLst>
            </p:cNvPr>
            <p:cNvSpPr/>
            <p:nvPr/>
          </p:nvSpPr>
          <p:spPr>
            <a:xfrm>
              <a:off x="9281719" y="2459364"/>
              <a:ext cx="1336565" cy="1336565"/>
            </a:xfrm>
            <a:prstGeom prst="ellipse">
              <a:avLst/>
            </a:prstGeom>
            <a:solidFill>
              <a:srgbClr val="D3EBFA"/>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68" name="Picture 167">
              <a:extLst>
                <a:ext uri="{FF2B5EF4-FFF2-40B4-BE49-F238E27FC236}">
                  <a16:creationId xmlns:a16="http://schemas.microsoft.com/office/drawing/2014/main" id="{2BF998CB-3562-4445-A8CB-AE0E254A0364}"/>
                </a:ext>
              </a:extLst>
            </p:cNvPr>
            <p:cNvPicPr>
              <a:picLocks noChangeAspect="1"/>
            </p:cNvPicPr>
            <p:nvPr/>
          </p:nvPicPr>
          <p:blipFill rotWithShape="1">
            <a:blip r:embed="rId3">
              <a:clrChange>
                <a:clrFrom>
                  <a:srgbClr val="FFFFFF"/>
                </a:clrFrom>
                <a:clrTo>
                  <a:srgbClr val="FFFFFF">
                    <a:alpha val="0"/>
                  </a:srgbClr>
                </a:clrTo>
              </a:clrChange>
            </a:blip>
            <a:srcRect l="73630" t="25959" r="17446" b="56682"/>
            <a:stretch/>
          </p:blipFill>
          <p:spPr>
            <a:xfrm>
              <a:off x="9423512" y="2686474"/>
              <a:ext cx="1074243" cy="919268"/>
            </a:xfrm>
            <a:prstGeom prst="ellipse">
              <a:avLst/>
            </a:prstGeom>
            <a:solidFill>
              <a:schemeClr val="bg1"/>
            </a:solidFill>
            <a:ln w="12700">
              <a:noFill/>
            </a:ln>
          </p:spPr>
        </p:pic>
      </p:grpSp>
      <p:sp>
        <p:nvSpPr>
          <p:cNvPr id="169" name="Rectangle 168">
            <a:extLst>
              <a:ext uri="{FF2B5EF4-FFF2-40B4-BE49-F238E27FC236}">
                <a16:creationId xmlns:a16="http://schemas.microsoft.com/office/drawing/2014/main" id="{C0FD96F1-84EA-6345-99BE-D95A47633CBF}"/>
              </a:ext>
            </a:extLst>
          </p:cNvPr>
          <p:cNvSpPr/>
          <p:nvPr/>
        </p:nvSpPr>
        <p:spPr>
          <a:xfrm rot="5400000">
            <a:off x="5664495" y="2532255"/>
            <a:ext cx="3687408"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TextBox 169">
            <a:extLst>
              <a:ext uri="{FF2B5EF4-FFF2-40B4-BE49-F238E27FC236}">
                <a16:creationId xmlns:a16="http://schemas.microsoft.com/office/drawing/2014/main" id="{A7F234F5-409D-9B45-9860-E5AFBB16BC46}"/>
              </a:ext>
            </a:extLst>
          </p:cNvPr>
          <p:cNvSpPr txBox="1"/>
          <p:nvPr/>
        </p:nvSpPr>
        <p:spPr>
          <a:xfrm rot="5400000">
            <a:off x="5613405" y="2448151"/>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CUSTOMER IAM</a:t>
            </a:r>
          </a:p>
        </p:txBody>
      </p:sp>
      <p:sp>
        <p:nvSpPr>
          <p:cNvPr id="171" name="Rectangle 170">
            <a:extLst>
              <a:ext uri="{FF2B5EF4-FFF2-40B4-BE49-F238E27FC236}">
                <a16:creationId xmlns:a16="http://schemas.microsoft.com/office/drawing/2014/main" id="{9C4BFF88-6364-6743-AAC0-A6DF798DA404}"/>
              </a:ext>
            </a:extLst>
          </p:cNvPr>
          <p:cNvSpPr/>
          <p:nvPr/>
        </p:nvSpPr>
        <p:spPr>
          <a:xfrm rot="5400000">
            <a:off x="266591" y="1481584"/>
            <a:ext cx="1562111"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2" name="TextBox 171">
            <a:extLst>
              <a:ext uri="{FF2B5EF4-FFF2-40B4-BE49-F238E27FC236}">
                <a16:creationId xmlns:a16="http://schemas.microsoft.com/office/drawing/2014/main" id="{F24B711A-0D06-DB46-B90B-467C392D3474}"/>
              </a:ext>
            </a:extLst>
          </p:cNvPr>
          <p:cNvSpPr txBox="1"/>
          <p:nvPr/>
        </p:nvSpPr>
        <p:spPr>
          <a:xfrm rot="5400000">
            <a:off x="-848973" y="1717555"/>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ECS AGENT</a:t>
            </a:r>
          </a:p>
        </p:txBody>
      </p:sp>
      <p:sp>
        <p:nvSpPr>
          <p:cNvPr id="173" name="Rectangle 172">
            <a:extLst>
              <a:ext uri="{FF2B5EF4-FFF2-40B4-BE49-F238E27FC236}">
                <a16:creationId xmlns:a16="http://schemas.microsoft.com/office/drawing/2014/main" id="{D5D5E9B7-CA44-1043-A24F-2D71AD8A262E}"/>
              </a:ext>
            </a:extLst>
          </p:cNvPr>
          <p:cNvSpPr/>
          <p:nvPr/>
        </p:nvSpPr>
        <p:spPr>
          <a:xfrm>
            <a:off x="7252320" y="4376777"/>
            <a:ext cx="910821" cy="23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AWS IAM</a:t>
            </a:r>
          </a:p>
        </p:txBody>
      </p:sp>
      <p:sp>
        <p:nvSpPr>
          <p:cNvPr id="174" name="Rectangle 173">
            <a:extLst>
              <a:ext uri="{FF2B5EF4-FFF2-40B4-BE49-F238E27FC236}">
                <a16:creationId xmlns:a16="http://schemas.microsoft.com/office/drawing/2014/main" id="{DBBB1D37-983D-734C-B497-91C4507A32C2}"/>
              </a:ext>
            </a:extLst>
          </p:cNvPr>
          <p:cNvSpPr/>
          <p:nvPr/>
        </p:nvSpPr>
        <p:spPr>
          <a:xfrm>
            <a:off x="7252319" y="4081677"/>
            <a:ext cx="910822" cy="23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HOST</a:t>
            </a:r>
          </a:p>
        </p:txBody>
      </p:sp>
      <p:sp>
        <p:nvSpPr>
          <p:cNvPr id="176" name="Rectangle 175">
            <a:extLst>
              <a:ext uri="{FF2B5EF4-FFF2-40B4-BE49-F238E27FC236}">
                <a16:creationId xmlns:a16="http://schemas.microsoft.com/office/drawing/2014/main" id="{F549116D-E352-0341-9AF0-83D7E0DF5699}"/>
              </a:ext>
            </a:extLst>
          </p:cNvPr>
          <p:cNvSpPr/>
          <p:nvPr/>
        </p:nvSpPr>
        <p:spPr>
          <a:xfrm>
            <a:off x="7249071" y="3766265"/>
            <a:ext cx="914069" cy="23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APP</a:t>
            </a:r>
          </a:p>
        </p:txBody>
      </p:sp>
      <p:sp>
        <p:nvSpPr>
          <p:cNvPr id="177" name="Rectangle 176">
            <a:extLst>
              <a:ext uri="{FF2B5EF4-FFF2-40B4-BE49-F238E27FC236}">
                <a16:creationId xmlns:a16="http://schemas.microsoft.com/office/drawing/2014/main" id="{26A165EE-FA31-5244-B512-8035502A1280}"/>
              </a:ext>
            </a:extLst>
          </p:cNvPr>
          <p:cNvSpPr/>
          <p:nvPr/>
        </p:nvSpPr>
        <p:spPr>
          <a:xfrm>
            <a:off x="701773" y="2628254"/>
            <a:ext cx="6457890"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8" name="TextBox 177">
            <a:extLst>
              <a:ext uri="{FF2B5EF4-FFF2-40B4-BE49-F238E27FC236}">
                <a16:creationId xmlns:a16="http://schemas.microsoft.com/office/drawing/2014/main" id="{C9ED49AD-10DF-5144-91B3-C6598FE387DA}"/>
              </a:ext>
            </a:extLst>
          </p:cNvPr>
          <p:cNvSpPr txBox="1"/>
          <p:nvPr/>
        </p:nvSpPr>
        <p:spPr>
          <a:xfrm>
            <a:off x="716735" y="2866956"/>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CONTAINER INSTANCE CONFIG.</a:t>
            </a:r>
          </a:p>
        </p:txBody>
      </p:sp>
      <p:sp>
        <p:nvSpPr>
          <p:cNvPr id="179" name="Rectangle 178">
            <a:extLst>
              <a:ext uri="{FF2B5EF4-FFF2-40B4-BE49-F238E27FC236}">
                <a16:creationId xmlns:a16="http://schemas.microsoft.com/office/drawing/2014/main" id="{06C7A67B-D7D3-9F41-8538-8350143ACAC3}"/>
              </a:ext>
            </a:extLst>
          </p:cNvPr>
          <p:cNvSpPr/>
          <p:nvPr/>
        </p:nvSpPr>
        <p:spPr>
          <a:xfrm>
            <a:off x="6120801" y="2733048"/>
            <a:ext cx="95185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PATCHING</a:t>
            </a:r>
          </a:p>
        </p:txBody>
      </p:sp>
      <p:sp>
        <p:nvSpPr>
          <p:cNvPr id="180" name="Rectangle 179">
            <a:extLst>
              <a:ext uri="{FF2B5EF4-FFF2-40B4-BE49-F238E27FC236}">
                <a16:creationId xmlns:a16="http://schemas.microsoft.com/office/drawing/2014/main" id="{F85DB5CA-5E75-3541-BD53-A3140283959B}"/>
              </a:ext>
            </a:extLst>
          </p:cNvPr>
          <p:cNvSpPr/>
          <p:nvPr/>
        </p:nvSpPr>
        <p:spPr>
          <a:xfrm>
            <a:off x="3676480" y="2733048"/>
            <a:ext cx="112073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HARDENING</a:t>
            </a:r>
          </a:p>
        </p:txBody>
      </p:sp>
      <p:sp>
        <p:nvSpPr>
          <p:cNvPr id="181" name="Rectangle 180">
            <a:extLst>
              <a:ext uri="{FF2B5EF4-FFF2-40B4-BE49-F238E27FC236}">
                <a16:creationId xmlns:a16="http://schemas.microsoft.com/office/drawing/2014/main" id="{B9C4DE10-CCE7-8B46-8C98-34560C7A5FB0}"/>
              </a:ext>
            </a:extLst>
          </p:cNvPr>
          <p:cNvSpPr/>
          <p:nvPr/>
        </p:nvSpPr>
        <p:spPr>
          <a:xfrm>
            <a:off x="4871135" y="2733048"/>
            <a:ext cx="117569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MONITORING</a:t>
            </a:r>
          </a:p>
        </p:txBody>
      </p:sp>
      <p:sp>
        <p:nvSpPr>
          <p:cNvPr id="77" name="Shape 774">
            <a:extLst>
              <a:ext uri="{FF2B5EF4-FFF2-40B4-BE49-F238E27FC236}">
                <a16:creationId xmlns:a16="http://schemas.microsoft.com/office/drawing/2014/main" id="{6E8A7C71-099B-1F42-B1CE-5A93025D6200}"/>
              </a:ext>
            </a:extLst>
          </p:cNvPr>
          <p:cNvSpPr txBox="1">
            <a:spLocks/>
          </p:cNvSpPr>
          <p:nvPr/>
        </p:nvSpPr>
        <p:spPr>
          <a:xfrm>
            <a:off x="689391" y="171050"/>
            <a:ext cx="9724683" cy="545192"/>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34323">
              <a:defRPr sz="3040" spc="-95"/>
            </a:pPr>
            <a:r>
              <a:rPr lang="en-US" sz="3000" b="1" spc="-9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Shared responsibility model: Amazon ECS for EC2</a:t>
            </a:r>
          </a:p>
        </p:txBody>
      </p:sp>
    </p:spTree>
    <p:extLst>
      <p:ext uri="{BB962C8B-B14F-4D97-AF65-F5344CB8AC3E}">
        <p14:creationId xmlns:p14="http://schemas.microsoft.com/office/powerpoint/2010/main" val="58989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FF4A3D-3AE5-472D-8360-BFEC36E6ED42}"/>
              </a:ext>
            </a:extLst>
          </p:cNvPr>
          <p:cNvGrpSpPr/>
          <p:nvPr/>
        </p:nvGrpSpPr>
        <p:grpSpPr>
          <a:xfrm>
            <a:off x="4362028" y="1350016"/>
            <a:ext cx="3467947" cy="3590498"/>
            <a:chOff x="3271521" y="1012512"/>
            <a:chExt cx="2600960" cy="2692873"/>
          </a:xfrm>
        </p:grpSpPr>
        <p:sp>
          <p:nvSpPr>
            <p:cNvPr id="3" name="TextBox 2">
              <a:extLst>
                <a:ext uri="{FF2B5EF4-FFF2-40B4-BE49-F238E27FC236}">
                  <a16:creationId xmlns:a16="http://schemas.microsoft.com/office/drawing/2014/main" id="{46796D6D-E0E5-4370-A90C-A8DAF3344643}"/>
                </a:ext>
              </a:extLst>
            </p:cNvPr>
            <p:cNvSpPr txBox="1"/>
            <p:nvPr/>
          </p:nvSpPr>
          <p:spPr>
            <a:xfrm>
              <a:off x="3271521" y="3082137"/>
              <a:ext cx="2600960" cy="623248"/>
            </a:xfrm>
            <a:prstGeom prst="rect">
              <a:avLst/>
            </a:prstGeom>
            <a:noFill/>
          </p:spPr>
          <p:txBody>
            <a:bodyPr wrap="square" rtlCol="0">
              <a:spAutoFit/>
            </a:bodyPr>
            <a:lstStyle/>
            <a:p>
              <a:pPr algn="ctr"/>
              <a:r>
                <a:rPr lang="en-US" sz="2400" b="1" dirty="0">
                  <a:latin typeface="Amazon Ember"/>
                </a:rPr>
                <a:t>Amazon Elastic </a:t>
              </a:r>
            </a:p>
            <a:p>
              <a:pPr algn="ctr"/>
              <a:r>
                <a:rPr lang="en-US" sz="2400" b="1" dirty="0">
                  <a:latin typeface="Amazon Ember"/>
                </a:rPr>
                <a:t>Container Service </a:t>
              </a:r>
            </a:p>
          </p:txBody>
        </p:sp>
        <p:grpSp>
          <p:nvGrpSpPr>
            <p:cNvPr id="5" name="Group 15">
              <a:extLst>
                <a:ext uri="{FF2B5EF4-FFF2-40B4-BE49-F238E27FC236}">
                  <a16:creationId xmlns:a16="http://schemas.microsoft.com/office/drawing/2014/main" id="{8F0F7240-C661-44A9-A8C6-4F773C55EB09}"/>
                </a:ext>
              </a:extLst>
            </p:cNvPr>
            <p:cNvGrpSpPr>
              <a:grpSpLocks noChangeAspect="1"/>
            </p:cNvGrpSpPr>
            <p:nvPr/>
          </p:nvGrpSpPr>
          <p:grpSpPr bwMode="auto">
            <a:xfrm>
              <a:off x="3810001" y="1012512"/>
              <a:ext cx="1524000" cy="1701980"/>
              <a:chOff x="2104" y="682"/>
              <a:chExt cx="411" cy="459"/>
            </a:xfrm>
          </p:grpSpPr>
          <p:sp>
            <p:nvSpPr>
              <p:cNvPr id="6" name="Freeform 16">
                <a:extLst>
                  <a:ext uri="{FF2B5EF4-FFF2-40B4-BE49-F238E27FC236}">
                    <a16:creationId xmlns:a16="http://schemas.microsoft.com/office/drawing/2014/main" id="{8CDE63AC-75AD-4AC7-8C67-04DEBE838AAE}"/>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7" name="Freeform 17">
                <a:extLst>
                  <a:ext uri="{FF2B5EF4-FFF2-40B4-BE49-F238E27FC236}">
                    <a16:creationId xmlns:a16="http://schemas.microsoft.com/office/drawing/2014/main" id="{4B323927-4AD3-40A3-A6C5-80115D55D7B7}"/>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189928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2071-C094-724A-971D-AD38F4FDE96E}"/>
              </a:ext>
            </a:extLst>
          </p:cNvPr>
          <p:cNvSpPr>
            <a:spLocks noGrp="1"/>
          </p:cNvSpPr>
          <p:nvPr>
            <p:ph type="title"/>
          </p:nvPr>
        </p:nvSpPr>
        <p:spPr/>
        <p:txBody>
          <a:bodyPr/>
          <a:lstStyle/>
          <a:p>
            <a:r>
              <a:rPr lang="en-AU" dirty="0"/>
              <a:t>Security: IAM Roles for Tasks</a:t>
            </a:r>
          </a:p>
        </p:txBody>
      </p:sp>
      <p:sp>
        <p:nvSpPr>
          <p:cNvPr id="3" name="Rectangle 2">
            <a:extLst>
              <a:ext uri="{FF2B5EF4-FFF2-40B4-BE49-F238E27FC236}">
                <a16:creationId xmlns:a16="http://schemas.microsoft.com/office/drawing/2014/main" id="{66BD3F17-2857-5B4C-97A3-AE1E4D5DCF6E}"/>
              </a:ext>
            </a:extLst>
          </p:cNvPr>
          <p:cNvSpPr/>
          <p:nvPr/>
        </p:nvSpPr>
        <p:spPr>
          <a:xfrm>
            <a:off x="3122341" y="1338174"/>
            <a:ext cx="5820937" cy="398130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r"/>
            <a:r>
              <a:rPr lang="en-US" sz="1600" dirty="0">
                <a:solidFill>
                  <a:srgbClr val="8FA7C4"/>
                </a:solidFill>
              </a:rPr>
              <a:t>EC2 Instance / Container Instance</a:t>
            </a:r>
          </a:p>
        </p:txBody>
      </p:sp>
      <p:pic>
        <p:nvPicPr>
          <p:cNvPr id="4" name="Graphic 3">
            <a:extLst>
              <a:ext uri="{FF2B5EF4-FFF2-40B4-BE49-F238E27FC236}">
                <a16:creationId xmlns:a16="http://schemas.microsoft.com/office/drawing/2014/main" id="{BDD67F79-8102-A44D-A877-028947710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2341" y="1338174"/>
            <a:ext cx="604619" cy="604619"/>
          </a:xfrm>
          <a:prstGeom prst="rect">
            <a:avLst/>
          </a:prstGeom>
        </p:spPr>
      </p:pic>
      <p:sp>
        <p:nvSpPr>
          <p:cNvPr id="5" name="Rectangle 4">
            <a:extLst>
              <a:ext uri="{FF2B5EF4-FFF2-40B4-BE49-F238E27FC236}">
                <a16:creationId xmlns:a16="http://schemas.microsoft.com/office/drawing/2014/main" id="{3DC7F8A2-1A51-F444-B437-36384364DDBD}"/>
              </a:ext>
            </a:extLst>
          </p:cNvPr>
          <p:cNvSpPr/>
          <p:nvPr/>
        </p:nvSpPr>
        <p:spPr>
          <a:xfrm>
            <a:off x="6327031" y="2240068"/>
            <a:ext cx="2160803" cy="204805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600" dirty="0">
                <a:solidFill>
                  <a:srgbClr val="8FA7C4"/>
                </a:solidFill>
              </a:rPr>
              <a:t>Dogs container</a:t>
            </a:r>
          </a:p>
        </p:txBody>
      </p:sp>
      <p:pic>
        <p:nvPicPr>
          <p:cNvPr id="6" name="Graphic 5">
            <a:extLst>
              <a:ext uri="{FF2B5EF4-FFF2-40B4-BE49-F238E27FC236}">
                <a16:creationId xmlns:a16="http://schemas.microsoft.com/office/drawing/2014/main" id="{B89D491E-EE93-9546-B4AC-85DF9E7D44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2034" y="2072477"/>
            <a:ext cx="469900" cy="469900"/>
          </a:xfrm>
          <a:prstGeom prst="rect">
            <a:avLst/>
          </a:prstGeom>
        </p:spPr>
      </p:pic>
      <p:pic>
        <p:nvPicPr>
          <p:cNvPr id="7" name="Graphic 6">
            <a:extLst>
              <a:ext uri="{FF2B5EF4-FFF2-40B4-BE49-F238E27FC236}">
                <a16:creationId xmlns:a16="http://schemas.microsoft.com/office/drawing/2014/main" id="{9184D08F-59D5-6D49-9D8A-8C1248ACF3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65042" y="929530"/>
            <a:ext cx="710953" cy="710953"/>
          </a:xfrm>
          <a:prstGeom prst="rect">
            <a:avLst/>
          </a:prstGeom>
        </p:spPr>
      </p:pic>
      <p:sp>
        <p:nvSpPr>
          <p:cNvPr id="8" name="TextBox 7">
            <a:extLst>
              <a:ext uri="{FF2B5EF4-FFF2-40B4-BE49-F238E27FC236}">
                <a16:creationId xmlns:a16="http://schemas.microsoft.com/office/drawing/2014/main" id="{83862371-9AAF-8D4C-9FEA-BB196803EDC9}"/>
              </a:ext>
            </a:extLst>
          </p:cNvPr>
          <p:cNvSpPr txBox="1"/>
          <p:nvPr/>
        </p:nvSpPr>
        <p:spPr>
          <a:xfrm>
            <a:off x="8035005" y="1486594"/>
            <a:ext cx="1571025" cy="307777"/>
          </a:xfrm>
          <a:prstGeom prst="rect">
            <a:avLst/>
          </a:prstGeom>
          <a:noFill/>
        </p:spPr>
        <p:txBody>
          <a:bodyPr wrap="square" rtlCol="0">
            <a:spAutoFit/>
          </a:bodyPr>
          <a:lstStyle/>
          <a:p>
            <a:pPr algn="ctr"/>
            <a:r>
              <a:rPr lang="en-US" sz="1400" dirty="0"/>
              <a:t>IAM Role</a:t>
            </a:r>
          </a:p>
        </p:txBody>
      </p:sp>
      <p:sp>
        <p:nvSpPr>
          <p:cNvPr id="9" name="Rectangle 8">
            <a:extLst>
              <a:ext uri="{FF2B5EF4-FFF2-40B4-BE49-F238E27FC236}">
                <a16:creationId xmlns:a16="http://schemas.microsoft.com/office/drawing/2014/main" id="{3ED8FFF6-7531-6F4B-97BE-B163C4E956A9}"/>
              </a:ext>
            </a:extLst>
          </p:cNvPr>
          <p:cNvSpPr/>
          <p:nvPr/>
        </p:nvSpPr>
        <p:spPr>
          <a:xfrm>
            <a:off x="3710785" y="2240068"/>
            <a:ext cx="2160803" cy="204805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600" dirty="0">
                <a:solidFill>
                  <a:srgbClr val="8FA7C4"/>
                </a:solidFill>
              </a:rPr>
              <a:t>Cats container</a:t>
            </a:r>
          </a:p>
        </p:txBody>
      </p:sp>
      <p:pic>
        <p:nvPicPr>
          <p:cNvPr id="10" name="Graphic 9">
            <a:extLst>
              <a:ext uri="{FF2B5EF4-FFF2-40B4-BE49-F238E27FC236}">
                <a16:creationId xmlns:a16="http://schemas.microsoft.com/office/drawing/2014/main" id="{F4ED4B0E-D01D-D74B-8281-01B79E163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5788" y="2072477"/>
            <a:ext cx="469900" cy="469900"/>
          </a:xfrm>
          <a:prstGeom prst="rect">
            <a:avLst/>
          </a:prstGeom>
        </p:spPr>
      </p:pic>
      <p:pic>
        <p:nvPicPr>
          <p:cNvPr id="12" name="Graphic 11">
            <a:extLst>
              <a:ext uri="{FF2B5EF4-FFF2-40B4-BE49-F238E27FC236}">
                <a16:creationId xmlns:a16="http://schemas.microsoft.com/office/drawing/2014/main" id="{7C2A1E1B-39B5-1547-8B9B-9733315EDD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2539" y="1942793"/>
            <a:ext cx="999265" cy="999265"/>
          </a:xfrm>
          <a:prstGeom prst="rect">
            <a:avLst/>
          </a:prstGeom>
        </p:spPr>
      </p:pic>
      <p:sp>
        <p:nvSpPr>
          <p:cNvPr id="13" name="TextBox 12">
            <a:extLst>
              <a:ext uri="{FF2B5EF4-FFF2-40B4-BE49-F238E27FC236}">
                <a16:creationId xmlns:a16="http://schemas.microsoft.com/office/drawing/2014/main" id="{4041B0B4-2BFB-004F-B97B-CF066ED4E1E2}"/>
              </a:ext>
            </a:extLst>
          </p:cNvPr>
          <p:cNvSpPr txBox="1"/>
          <p:nvPr/>
        </p:nvSpPr>
        <p:spPr>
          <a:xfrm>
            <a:off x="10052538" y="2910151"/>
            <a:ext cx="999265" cy="707886"/>
          </a:xfrm>
          <a:prstGeom prst="rect">
            <a:avLst/>
          </a:prstGeom>
          <a:noFill/>
        </p:spPr>
        <p:txBody>
          <a:bodyPr wrap="square" rtlCol="0">
            <a:spAutoFit/>
          </a:bodyPr>
          <a:lstStyle/>
          <a:p>
            <a:pPr algn="ctr"/>
            <a:r>
              <a:rPr lang="en-US" sz="2000" dirty="0"/>
              <a:t>Dogs Bucket</a:t>
            </a:r>
          </a:p>
        </p:txBody>
      </p:sp>
      <p:pic>
        <p:nvPicPr>
          <p:cNvPr id="14" name="Graphic 13">
            <a:extLst>
              <a:ext uri="{FF2B5EF4-FFF2-40B4-BE49-F238E27FC236}">
                <a16:creationId xmlns:a16="http://schemas.microsoft.com/office/drawing/2014/main" id="{304D3B51-CCF9-F44A-AEB9-41A8241860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3815" y="1939020"/>
            <a:ext cx="999265" cy="999265"/>
          </a:xfrm>
          <a:prstGeom prst="rect">
            <a:avLst/>
          </a:prstGeom>
        </p:spPr>
      </p:pic>
      <p:sp>
        <p:nvSpPr>
          <p:cNvPr id="15" name="TextBox 14">
            <a:extLst>
              <a:ext uri="{FF2B5EF4-FFF2-40B4-BE49-F238E27FC236}">
                <a16:creationId xmlns:a16="http://schemas.microsoft.com/office/drawing/2014/main" id="{FE128200-A801-E44E-8A64-EF1882AD6217}"/>
              </a:ext>
            </a:extLst>
          </p:cNvPr>
          <p:cNvSpPr txBox="1"/>
          <p:nvPr/>
        </p:nvSpPr>
        <p:spPr>
          <a:xfrm>
            <a:off x="1013814" y="2906378"/>
            <a:ext cx="999265" cy="707886"/>
          </a:xfrm>
          <a:prstGeom prst="rect">
            <a:avLst/>
          </a:prstGeom>
          <a:noFill/>
        </p:spPr>
        <p:txBody>
          <a:bodyPr wrap="square" rtlCol="0">
            <a:spAutoFit/>
          </a:bodyPr>
          <a:lstStyle/>
          <a:p>
            <a:pPr algn="ctr"/>
            <a:r>
              <a:rPr lang="en-US" sz="2000" dirty="0"/>
              <a:t>Cats Bucket</a:t>
            </a:r>
          </a:p>
        </p:txBody>
      </p:sp>
      <p:cxnSp>
        <p:nvCxnSpPr>
          <p:cNvPr id="17" name="Elbow Connector 16">
            <a:extLst>
              <a:ext uri="{FF2B5EF4-FFF2-40B4-BE49-F238E27FC236}">
                <a16:creationId xmlns:a16="http://schemas.microsoft.com/office/drawing/2014/main" id="{56139BC0-5E9E-B649-AA77-8C1D63B54A75}"/>
              </a:ext>
            </a:extLst>
          </p:cNvPr>
          <p:cNvCxnSpPr>
            <a:cxnSpLocks/>
            <a:stCxn id="5" idx="3"/>
            <a:endCxn id="12" idx="1"/>
          </p:cNvCxnSpPr>
          <p:nvPr/>
        </p:nvCxnSpPr>
        <p:spPr>
          <a:xfrm flipV="1">
            <a:off x="8487834" y="2442426"/>
            <a:ext cx="1564705" cy="82166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A3773E5-C11D-6040-991E-63E2E9696944}"/>
              </a:ext>
            </a:extLst>
          </p:cNvPr>
          <p:cNvCxnSpPr>
            <a:stCxn id="9" idx="1"/>
            <a:endCxn id="14" idx="3"/>
          </p:cNvCxnSpPr>
          <p:nvPr/>
        </p:nvCxnSpPr>
        <p:spPr>
          <a:xfrm rot="10800000">
            <a:off x="2013081" y="2438654"/>
            <a:ext cx="1697705" cy="82544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C9B228F6-CC92-904D-B85E-3850D1C75DF7}"/>
              </a:ext>
            </a:extLst>
          </p:cNvPr>
          <p:cNvCxnSpPr>
            <a:stCxn id="9" idx="2"/>
            <a:endCxn id="13" idx="2"/>
          </p:cNvCxnSpPr>
          <p:nvPr/>
        </p:nvCxnSpPr>
        <p:spPr>
          <a:xfrm rot="5400000" flipH="1" flipV="1">
            <a:off x="7336637" y="1072587"/>
            <a:ext cx="670083" cy="5760984"/>
          </a:xfrm>
          <a:prstGeom prst="bentConnector3">
            <a:avLst>
              <a:gd name="adj1" fmla="val -277082"/>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B4FF8E12-A145-3A40-AEF5-17E1EC232FDD}"/>
              </a:ext>
            </a:extLst>
          </p:cNvPr>
          <p:cNvSpPr txBox="1"/>
          <p:nvPr/>
        </p:nvSpPr>
        <p:spPr>
          <a:xfrm>
            <a:off x="8943278" y="5354920"/>
            <a:ext cx="1695448" cy="707886"/>
          </a:xfrm>
          <a:prstGeom prst="rect">
            <a:avLst/>
          </a:prstGeom>
          <a:noFill/>
        </p:spPr>
        <p:txBody>
          <a:bodyPr wrap="square" rtlCol="0">
            <a:spAutoFit/>
          </a:bodyPr>
          <a:lstStyle/>
          <a:p>
            <a:pPr algn="ctr"/>
            <a:r>
              <a:rPr lang="en-US" sz="2000" dirty="0"/>
              <a:t>Undesired permission</a:t>
            </a:r>
          </a:p>
        </p:txBody>
      </p:sp>
    </p:spTree>
    <p:extLst>
      <p:ext uri="{BB962C8B-B14F-4D97-AF65-F5344CB8AC3E}">
        <p14:creationId xmlns:p14="http://schemas.microsoft.com/office/powerpoint/2010/main" val="2417615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2071-C094-724A-971D-AD38F4FDE96E}"/>
              </a:ext>
            </a:extLst>
          </p:cNvPr>
          <p:cNvSpPr>
            <a:spLocks noGrp="1"/>
          </p:cNvSpPr>
          <p:nvPr>
            <p:ph type="title"/>
          </p:nvPr>
        </p:nvSpPr>
        <p:spPr/>
        <p:txBody>
          <a:bodyPr/>
          <a:lstStyle/>
          <a:p>
            <a:r>
              <a:rPr lang="en-AU" dirty="0"/>
              <a:t>Security: IAM Roles for Tasks</a:t>
            </a:r>
          </a:p>
        </p:txBody>
      </p:sp>
      <p:sp>
        <p:nvSpPr>
          <p:cNvPr id="3" name="Rectangle 2">
            <a:extLst>
              <a:ext uri="{FF2B5EF4-FFF2-40B4-BE49-F238E27FC236}">
                <a16:creationId xmlns:a16="http://schemas.microsoft.com/office/drawing/2014/main" id="{66BD3F17-2857-5B4C-97A3-AE1E4D5DCF6E}"/>
              </a:ext>
            </a:extLst>
          </p:cNvPr>
          <p:cNvSpPr/>
          <p:nvPr/>
        </p:nvSpPr>
        <p:spPr>
          <a:xfrm>
            <a:off x="3122341" y="1338174"/>
            <a:ext cx="5820937" cy="398130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b" anchorCtr="0" forceAA="0" compatLnSpc="1">
            <a:prstTxWarp prst="textNoShape">
              <a:avLst/>
            </a:prstTxWarp>
            <a:noAutofit/>
          </a:bodyPr>
          <a:lstStyle/>
          <a:p>
            <a:pPr algn="r"/>
            <a:r>
              <a:rPr lang="en-US" sz="1600" dirty="0">
                <a:solidFill>
                  <a:srgbClr val="8FA7C4"/>
                </a:solidFill>
              </a:rPr>
              <a:t>EC2 Instance / Container Instance</a:t>
            </a:r>
          </a:p>
        </p:txBody>
      </p:sp>
      <p:pic>
        <p:nvPicPr>
          <p:cNvPr id="4" name="Graphic 3">
            <a:extLst>
              <a:ext uri="{FF2B5EF4-FFF2-40B4-BE49-F238E27FC236}">
                <a16:creationId xmlns:a16="http://schemas.microsoft.com/office/drawing/2014/main" id="{BDD67F79-8102-A44D-A877-028947710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2341" y="1338174"/>
            <a:ext cx="604619" cy="604619"/>
          </a:xfrm>
          <a:prstGeom prst="rect">
            <a:avLst/>
          </a:prstGeom>
        </p:spPr>
      </p:pic>
      <p:sp>
        <p:nvSpPr>
          <p:cNvPr id="5" name="Rectangle 4">
            <a:extLst>
              <a:ext uri="{FF2B5EF4-FFF2-40B4-BE49-F238E27FC236}">
                <a16:creationId xmlns:a16="http://schemas.microsoft.com/office/drawing/2014/main" id="{3DC7F8A2-1A51-F444-B437-36384364DDBD}"/>
              </a:ext>
            </a:extLst>
          </p:cNvPr>
          <p:cNvSpPr/>
          <p:nvPr/>
        </p:nvSpPr>
        <p:spPr>
          <a:xfrm>
            <a:off x="6327031" y="2240068"/>
            <a:ext cx="2160803" cy="204805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600" dirty="0">
                <a:solidFill>
                  <a:srgbClr val="8FA7C4"/>
                </a:solidFill>
              </a:rPr>
              <a:t>Dogs container</a:t>
            </a:r>
          </a:p>
        </p:txBody>
      </p:sp>
      <p:pic>
        <p:nvPicPr>
          <p:cNvPr id="6" name="Graphic 5">
            <a:extLst>
              <a:ext uri="{FF2B5EF4-FFF2-40B4-BE49-F238E27FC236}">
                <a16:creationId xmlns:a16="http://schemas.microsoft.com/office/drawing/2014/main" id="{B89D491E-EE93-9546-B4AC-85DF9E7D44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2034" y="2072477"/>
            <a:ext cx="469900" cy="469900"/>
          </a:xfrm>
          <a:prstGeom prst="rect">
            <a:avLst/>
          </a:prstGeom>
        </p:spPr>
      </p:pic>
      <p:sp>
        <p:nvSpPr>
          <p:cNvPr id="9" name="Rectangle 8">
            <a:extLst>
              <a:ext uri="{FF2B5EF4-FFF2-40B4-BE49-F238E27FC236}">
                <a16:creationId xmlns:a16="http://schemas.microsoft.com/office/drawing/2014/main" id="{3ED8FFF6-7531-6F4B-97BE-B163C4E956A9}"/>
              </a:ext>
            </a:extLst>
          </p:cNvPr>
          <p:cNvSpPr/>
          <p:nvPr/>
        </p:nvSpPr>
        <p:spPr>
          <a:xfrm>
            <a:off x="3710785" y="2240068"/>
            <a:ext cx="2160803" cy="204805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600" dirty="0">
                <a:solidFill>
                  <a:srgbClr val="8FA7C4"/>
                </a:solidFill>
              </a:rPr>
              <a:t>Cats container</a:t>
            </a:r>
          </a:p>
        </p:txBody>
      </p:sp>
      <p:pic>
        <p:nvPicPr>
          <p:cNvPr id="10" name="Graphic 9">
            <a:extLst>
              <a:ext uri="{FF2B5EF4-FFF2-40B4-BE49-F238E27FC236}">
                <a16:creationId xmlns:a16="http://schemas.microsoft.com/office/drawing/2014/main" id="{F4ED4B0E-D01D-D74B-8281-01B79E163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5788" y="2072477"/>
            <a:ext cx="469900" cy="469900"/>
          </a:xfrm>
          <a:prstGeom prst="rect">
            <a:avLst/>
          </a:prstGeom>
        </p:spPr>
      </p:pic>
      <p:pic>
        <p:nvPicPr>
          <p:cNvPr id="12" name="Graphic 11">
            <a:extLst>
              <a:ext uri="{FF2B5EF4-FFF2-40B4-BE49-F238E27FC236}">
                <a16:creationId xmlns:a16="http://schemas.microsoft.com/office/drawing/2014/main" id="{7C2A1E1B-39B5-1547-8B9B-9733315EDD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2539" y="1942793"/>
            <a:ext cx="999265" cy="999265"/>
          </a:xfrm>
          <a:prstGeom prst="rect">
            <a:avLst/>
          </a:prstGeom>
        </p:spPr>
      </p:pic>
      <p:sp>
        <p:nvSpPr>
          <p:cNvPr id="13" name="TextBox 12">
            <a:extLst>
              <a:ext uri="{FF2B5EF4-FFF2-40B4-BE49-F238E27FC236}">
                <a16:creationId xmlns:a16="http://schemas.microsoft.com/office/drawing/2014/main" id="{4041B0B4-2BFB-004F-B97B-CF066ED4E1E2}"/>
              </a:ext>
            </a:extLst>
          </p:cNvPr>
          <p:cNvSpPr txBox="1"/>
          <p:nvPr/>
        </p:nvSpPr>
        <p:spPr>
          <a:xfrm>
            <a:off x="10052538" y="2910151"/>
            <a:ext cx="999265" cy="707886"/>
          </a:xfrm>
          <a:prstGeom prst="rect">
            <a:avLst/>
          </a:prstGeom>
          <a:noFill/>
        </p:spPr>
        <p:txBody>
          <a:bodyPr wrap="square" rtlCol="0">
            <a:spAutoFit/>
          </a:bodyPr>
          <a:lstStyle/>
          <a:p>
            <a:pPr algn="ctr"/>
            <a:r>
              <a:rPr lang="en-US" sz="2000" dirty="0"/>
              <a:t>Dogs Bucket</a:t>
            </a:r>
          </a:p>
        </p:txBody>
      </p:sp>
      <p:pic>
        <p:nvPicPr>
          <p:cNvPr id="14" name="Graphic 13">
            <a:extLst>
              <a:ext uri="{FF2B5EF4-FFF2-40B4-BE49-F238E27FC236}">
                <a16:creationId xmlns:a16="http://schemas.microsoft.com/office/drawing/2014/main" id="{304D3B51-CCF9-F44A-AEB9-41A8241860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815" y="1939020"/>
            <a:ext cx="999265" cy="999265"/>
          </a:xfrm>
          <a:prstGeom prst="rect">
            <a:avLst/>
          </a:prstGeom>
        </p:spPr>
      </p:pic>
      <p:sp>
        <p:nvSpPr>
          <p:cNvPr id="15" name="TextBox 14">
            <a:extLst>
              <a:ext uri="{FF2B5EF4-FFF2-40B4-BE49-F238E27FC236}">
                <a16:creationId xmlns:a16="http://schemas.microsoft.com/office/drawing/2014/main" id="{FE128200-A801-E44E-8A64-EF1882AD6217}"/>
              </a:ext>
            </a:extLst>
          </p:cNvPr>
          <p:cNvSpPr txBox="1"/>
          <p:nvPr/>
        </p:nvSpPr>
        <p:spPr>
          <a:xfrm>
            <a:off x="1013814" y="2906378"/>
            <a:ext cx="999265" cy="707886"/>
          </a:xfrm>
          <a:prstGeom prst="rect">
            <a:avLst/>
          </a:prstGeom>
          <a:noFill/>
        </p:spPr>
        <p:txBody>
          <a:bodyPr wrap="square" rtlCol="0">
            <a:spAutoFit/>
          </a:bodyPr>
          <a:lstStyle/>
          <a:p>
            <a:pPr algn="ctr"/>
            <a:r>
              <a:rPr lang="en-US" sz="2000" dirty="0"/>
              <a:t>Cats Bucket</a:t>
            </a:r>
          </a:p>
        </p:txBody>
      </p:sp>
      <p:cxnSp>
        <p:nvCxnSpPr>
          <p:cNvPr id="17" name="Elbow Connector 16">
            <a:extLst>
              <a:ext uri="{FF2B5EF4-FFF2-40B4-BE49-F238E27FC236}">
                <a16:creationId xmlns:a16="http://schemas.microsoft.com/office/drawing/2014/main" id="{56139BC0-5E9E-B649-AA77-8C1D63B54A75}"/>
              </a:ext>
            </a:extLst>
          </p:cNvPr>
          <p:cNvCxnSpPr>
            <a:endCxn id="12" idx="1"/>
          </p:cNvCxnSpPr>
          <p:nvPr/>
        </p:nvCxnSpPr>
        <p:spPr>
          <a:xfrm flipV="1">
            <a:off x="8621934" y="2442426"/>
            <a:ext cx="1430605" cy="9865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A3773E5-C11D-6040-991E-63E2E9696944}"/>
              </a:ext>
            </a:extLst>
          </p:cNvPr>
          <p:cNvCxnSpPr>
            <a:stCxn id="9" idx="1"/>
            <a:endCxn id="14" idx="3"/>
          </p:cNvCxnSpPr>
          <p:nvPr/>
        </p:nvCxnSpPr>
        <p:spPr>
          <a:xfrm rot="10800000">
            <a:off x="2013081" y="2438654"/>
            <a:ext cx="1697705" cy="82544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C9B228F6-CC92-904D-B85E-3850D1C75DF7}"/>
              </a:ext>
            </a:extLst>
          </p:cNvPr>
          <p:cNvCxnSpPr>
            <a:stCxn id="9" idx="2"/>
            <a:endCxn id="13" idx="2"/>
          </p:cNvCxnSpPr>
          <p:nvPr/>
        </p:nvCxnSpPr>
        <p:spPr>
          <a:xfrm rot="5400000" flipH="1" flipV="1">
            <a:off x="7336637" y="1072587"/>
            <a:ext cx="670083" cy="5760984"/>
          </a:xfrm>
          <a:prstGeom prst="bentConnector3">
            <a:avLst>
              <a:gd name="adj1" fmla="val -277082"/>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Graphic 19">
            <a:extLst>
              <a:ext uri="{FF2B5EF4-FFF2-40B4-BE49-F238E27FC236}">
                <a16:creationId xmlns:a16="http://schemas.microsoft.com/office/drawing/2014/main" id="{68A5B03B-1C91-924B-A6DF-43DED6F5D1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52093" y="1906941"/>
            <a:ext cx="710953" cy="710953"/>
          </a:xfrm>
          <a:prstGeom prst="rect">
            <a:avLst/>
          </a:prstGeom>
        </p:spPr>
      </p:pic>
      <p:sp>
        <p:nvSpPr>
          <p:cNvPr id="22" name="TextBox 21">
            <a:extLst>
              <a:ext uri="{FF2B5EF4-FFF2-40B4-BE49-F238E27FC236}">
                <a16:creationId xmlns:a16="http://schemas.microsoft.com/office/drawing/2014/main" id="{9A9B9865-C933-A04B-8752-1A081D3A6877}"/>
              </a:ext>
            </a:extLst>
          </p:cNvPr>
          <p:cNvSpPr txBox="1"/>
          <p:nvPr/>
        </p:nvSpPr>
        <p:spPr>
          <a:xfrm>
            <a:off x="3122056" y="2464005"/>
            <a:ext cx="1571025" cy="307777"/>
          </a:xfrm>
          <a:prstGeom prst="rect">
            <a:avLst/>
          </a:prstGeom>
          <a:noFill/>
        </p:spPr>
        <p:txBody>
          <a:bodyPr wrap="square" rtlCol="0">
            <a:spAutoFit/>
          </a:bodyPr>
          <a:lstStyle/>
          <a:p>
            <a:pPr algn="ctr"/>
            <a:r>
              <a:rPr lang="en-US" sz="1400" dirty="0"/>
              <a:t>IAM Role</a:t>
            </a:r>
          </a:p>
        </p:txBody>
      </p:sp>
      <p:pic>
        <p:nvPicPr>
          <p:cNvPr id="24" name="Graphic 23">
            <a:extLst>
              <a:ext uri="{FF2B5EF4-FFF2-40B4-BE49-F238E27FC236}">
                <a16:creationId xmlns:a16="http://schemas.microsoft.com/office/drawing/2014/main" id="{80A80F8D-ECAA-A344-B54E-2B6B366BF6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63764" y="1906941"/>
            <a:ext cx="710953" cy="710953"/>
          </a:xfrm>
          <a:prstGeom prst="rect">
            <a:avLst/>
          </a:prstGeom>
        </p:spPr>
      </p:pic>
      <p:sp>
        <p:nvSpPr>
          <p:cNvPr id="25" name="TextBox 24">
            <a:extLst>
              <a:ext uri="{FF2B5EF4-FFF2-40B4-BE49-F238E27FC236}">
                <a16:creationId xmlns:a16="http://schemas.microsoft.com/office/drawing/2014/main" id="{313373F4-1D9C-1743-980D-B3973094D244}"/>
              </a:ext>
            </a:extLst>
          </p:cNvPr>
          <p:cNvSpPr txBox="1"/>
          <p:nvPr/>
        </p:nvSpPr>
        <p:spPr>
          <a:xfrm>
            <a:off x="5733727" y="2464005"/>
            <a:ext cx="1571025" cy="307777"/>
          </a:xfrm>
          <a:prstGeom prst="rect">
            <a:avLst/>
          </a:prstGeom>
          <a:noFill/>
        </p:spPr>
        <p:txBody>
          <a:bodyPr wrap="square" rtlCol="0">
            <a:spAutoFit/>
          </a:bodyPr>
          <a:lstStyle/>
          <a:p>
            <a:pPr algn="ctr"/>
            <a:r>
              <a:rPr lang="en-US" sz="1400" dirty="0"/>
              <a:t>IAM Role</a:t>
            </a:r>
          </a:p>
        </p:txBody>
      </p:sp>
      <p:pic>
        <p:nvPicPr>
          <p:cNvPr id="28" name="Content Placeholder 20">
            <a:extLst>
              <a:ext uri="{FF2B5EF4-FFF2-40B4-BE49-F238E27FC236}">
                <a16:creationId xmlns:a16="http://schemas.microsoft.com/office/drawing/2014/main" id="{2306CC2F-A677-DE44-BE69-58D88E8D6A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3769" y="5606226"/>
            <a:ext cx="1119018" cy="1119018"/>
          </a:xfrm>
          <a:prstGeom prst="rect">
            <a:avLst/>
          </a:prstGeom>
        </p:spPr>
      </p:pic>
    </p:spTree>
    <p:extLst>
      <p:ext uri="{BB962C8B-B14F-4D97-AF65-F5344CB8AC3E}">
        <p14:creationId xmlns:p14="http://schemas.microsoft.com/office/powerpoint/2010/main" val="154824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7DDDBD-827B-7246-BC07-1F13AFA88E8F}"/>
              </a:ext>
            </a:extLst>
          </p:cNvPr>
          <p:cNvSpPr/>
          <p:nvPr/>
        </p:nvSpPr>
        <p:spPr>
          <a:xfrm>
            <a:off x="0" y="5860165"/>
            <a:ext cx="8355483" cy="99783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1500" dirty="0"/>
          </a:p>
        </p:txBody>
      </p:sp>
      <p:sp>
        <p:nvSpPr>
          <p:cNvPr id="62" name="TextBox 61">
            <a:extLst>
              <a:ext uri="{FF2B5EF4-FFF2-40B4-BE49-F238E27FC236}">
                <a16:creationId xmlns:a16="http://schemas.microsoft.com/office/drawing/2014/main" id="{70866E74-6475-3D49-A605-989E9C3EA2F0}"/>
              </a:ext>
            </a:extLst>
          </p:cNvPr>
          <p:cNvSpPr txBox="1"/>
          <p:nvPr/>
        </p:nvSpPr>
        <p:spPr>
          <a:xfrm>
            <a:off x="9411489" y="5413887"/>
            <a:ext cx="2591693" cy="677108"/>
          </a:xfrm>
          <a:prstGeom prst="rect">
            <a:avLst/>
          </a:prstGeom>
          <a:noFill/>
          <a:ln>
            <a:noFill/>
          </a:ln>
        </p:spPr>
        <p:txBody>
          <a:bodyPr wrap="square" rtlCol="0">
            <a:spAutoFit/>
          </a:bodyPr>
          <a:lstStyle/>
          <a:p>
            <a:r>
              <a:rPr lang="en-US" sz="1900" b="1" dirty="0">
                <a:latin typeface="Calibri" charset="0"/>
                <a:ea typeface="Calibri" charset="0"/>
                <a:cs typeface="Calibri" charset="0"/>
              </a:rPr>
              <a:t>MANAGED BY</a:t>
            </a:r>
          </a:p>
          <a:p>
            <a:r>
              <a:rPr lang="en-US" sz="1900" b="1" dirty="0">
                <a:latin typeface="Calibri" charset="0"/>
                <a:ea typeface="Calibri" charset="0"/>
                <a:cs typeface="Calibri" charset="0"/>
              </a:rPr>
              <a:t>AWS</a:t>
            </a:r>
          </a:p>
        </p:txBody>
      </p:sp>
      <p:sp>
        <p:nvSpPr>
          <p:cNvPr id="63" name="TextBox 62">
            <a:extLst>
              <a:ext uri="{FF2B5EF4-FFF2-40B4-BE49-F238E27FC236}">
                <a16:creationId xmlns:a16="http://schemas.microsoft.com/office/drawing/2014/main" id="{D713E468-1472-524E-9137-6B281CAB2F5E}"/>
              </a:ext>
            </a:extLst>
          </p:cNvPr>
          <p:cNvSpPr txBox="1"/>
          <p:nvPr/>
        </p:nvSpPr>
        <p:spPr>
          <a:xfrm>
            <a:off x="9411489" y="2579442"/>
            <a:ext cx="2591693" cy="677108"/>
          </a:xfrm>
          <a:prstGeom prst="rect">
            <a:avLst/>
          </a:prstGeom>
          <a:noFill/>
          <a:ln>
            <a:noFill/>
          </a:ln>
        </p:spPr>
        <p:txBody>
          <a:bodyPr wrap="square" rtlCol="0">
            <a:spAutoFit/>
          </a:bodyPr>
          <a:lstStyle/>
          <a:p>
            <a:r>
              <a:rPr lang="en-US" sz="1900" b="1" dirty="0">
                <a:latin typeface="Calibri" charset="0"/>
                <a:ea typeface="Calibri" charset="0"/>
                <a:cs typeface="Calibri" charset="0"/>
              </a:rPr>
              <a:t>MANAGED BY</a:t>
            </a:r>
          </a:p>
          <a:p>
            <a:r>
              <a:rPr lang="en-US" sz="1900" b="1" dirty="0">
                <a:latin typeface="Calibri" charset="0"/>
                <a:ea typeface="Calibri" charset="0"/>
                <a:cs typeface="Calibri" charset="0"/>
              </a:rPr>
              <a:t>CUSTOMER</a:t>
            </a:r>
          </a:p>
        </p:txBody>
      </p:sp>
      <p:sp>
        <p:nvSpPr>
          <p:cNvPr id="64" name="Rectangle 63">
            <a:extLst>
              <a:ext uri="{FF2B5EF4-FFF2-40B4-BE49-F238E27FC236}">
                <a16:creationId xmlns:a16="http://schemas.microsoft.com/office/drawing/2014/main" id="{92BFC9F7-C434-D54B-AE5C-0CEC502371CC}"/>
              </a:ext>
            </a:extLst>
          </p:cNvPr>
          <p:cNvSpPr/>
          <p:nvPr/>
        </p:nvSpPr>
        <p:spPr>
          <a:xfrm rot="5400000">
            <a:off x="2854281" y="-1258318"/>
            <a:ext cx="3829240" cy="8104334"/>
          </a:xfrm>
          <a:prstGeom prst="rect">
            <a:avLst/>
          </a:prstGeom>
          <a:gradFill flip="none" rotWithShape="1">
            <a:gsLst>
              <a:gs pos="0">
                <a:srgbClr val="D2ECF9"/>
              </a:gs>
              <a:gs pos="77000">
                <a:schemeClr val="accent1">
                  <a:lumMod val="0"/>
                  <a:lumOff val="100000"/>
                </a:schemeClr>
              </a:gs>
            </a:gsLst>
            <a:lin ang="540000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mazon Ember" charset="0"/>
            </a:endParaRPr>
          </a:p>
        </p:txBody>
      </p:sp>
      <p:sp>
        <p:nvSpPr>
          <p:cNvPr id="65" name="Rectangle 64">
            <a:extLst>
              <a:ext uri="{FF2B5EF4-FFF2-40B4-BE49-F238E27FC236}">
                <a16:creationId xmlns:a16="http://schemas.microsoft.com/office/drawing/2014/main" id="{B9432F80-3253-134C-AE3E-FF5D622D8756}"/>
              </a:ext>
            </a:extLst>
          </p:cNvPr>
          <p:cNvSpPr/>
          <p:nvPr/>
        </p:nvSpPr>
        <p:spPr>
          <a:xfrm rot="5400000">
            <a:off x="3780002" y="1660956"/>
            <a:ext cx="1977803" cy="8104329"/>
          </a:xfrm>
          <a:prstGeom prst="rect">
            <a:avLst/>
          </a:prstGeom>
          <a:gradFill flip="none" rotWithShape="1">
            <a:gsLst>
              <a:gs pos="0">
                <a:srgbClr val="FDDBAF"/>
              </a:gs>
              <a:gs pos="77000">
                <a:schemeClr val="accent1">
                  <a:lumMod val="0"/>
                  <a:lumOff val="100000"/>
                </a:schemeClr>
              </a:gs>
            </a:gsLst>
            <a:lin ang="540000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mazon Ember" charset="0"/>
            </a:endParaRPr>
          </a:p>
        </p:txBody>
      </p:sp>
      <p:sp>
        <p:nvSpPr>
          <p:cNvPr id="66" name="Rectangle 65">
            <a:extLst>
              <a:ext uri="{FF2B5EF4-FFF2-40B4-BE49-F238E27FC236}">
                <a16:creationId xmlns:a16="http://schemas.microsoft.com/office/drawing/2014/main" id="{93E0B2A2-912A-9547-9EE4-D9659F682472}"/>
              </a:ext>
            </a:extLst>
          </p:cNvPr>
          <p:cNvSpPr/>
          <p:nvPr/>
        </p:nvSpPr>
        <p:spPr>
          <a:xfrm>
            <a:off x="1379201" y="5845806"/>
            <a:ext cx="5784959"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7" name="TextBox 66">
            <a:extLst>
              <a:ext uri="{FF2B5EF4-FFF2-40B4-BE49-F238E27FC236}">
                <a16:creationId xmlns:a16="http://schemas.microsoft.com/office/drawing/2014/main" id="{2D35C09F-E0CA-FA46-ACA1-0267FB80FD45}"/>
              </a:ext>
            </a:extLst>
          </p:cNvPr>
          <p:cNvSpPr txBox="1"/>
          <p:nvPr/>
        </p:nvSpPr>
        <p:spPr>
          <a:xfrm>
            <a:off x="1477039" y="5960852"/>
            <a:ext cx="2591693" cy="523220"/>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 GLOBAL</a:t>
            </a:r>
          </a:p>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INFRASTRUCTURE</a:t>
            </a:r>
          </a:p>
        </p:txBody>
      </p:sp>
      <p:sp>
        <p:nvSpPr>
          <p:cNvPr id="68" name="Rectangle 67">
            <a:extLst>
              <a:ext uri="{FF2B5EF4-FFF2-40B4-BE49-F238E27FC236}">
                <a16:creationId xmlns:a16="http://schemas.microsoft.com/office/drawing/2014/main" id="{4C65CBAC-5CED-984A-BFE0-6541251A49C8}"/>
              </a:ext>
            </a:extLst>
          </p:cNvPr>
          <p:cNvSpPr/>
          <p:nvPr/>
        </p:nvSpPr>
        <p:spPr>
          <a:xfrm>
            <a:off x="3675455" y="5961168"/>
            <a:ext cx="1075053"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REGIONS</a:t>
            </a:r>
          </a:p>
        </p:txBody>
      </p:sp>
      <p:sp>
        <p:nvSpPr>
          <p:cNvPr id="69" name="Rectangle 68">
            <a:extLst>
              <a:ext uri="{FF2B5EF4-FFF2-40B4-BE49-F238E27FC236}">
                <a16:creationId xmlns:a16="http://schemas.microsoft.com/office/drawing/2014/main" id="{F64CC80D-ED1C-C24C-B446-D31514060DC9}"/>
              </a:ext>
            </a:extLst>
          </p:cNvPr>
          <p:cNvSpPr/>
          <p:nvPr/>
        </p:nvSpPr>
        <p:spPr>
          <a:xfrm>
            <a:off x="4824517" y="5961168"/>
            <a:ext cx="1154763"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AVAILABILITY ZONES</a:t>
            </a:r>
          </a:p>
        </p:txBody>
      </p:sp>
      <p:sp>
        <p:nvSpPr>
          <p:cNvPr id="70" name="Rectangle 69">
            <a:extLst>
              <a:ext uri="{FF2B5EF4-FFF2-40B4-BE49-F238E27FC236}">
                <a16:creationId xmlns:a16="http://schemas.microsoft.com/office/drawing/2014/main" id="{5A6659A2-A04B-C84E-9612-38E5928EDAC7}"/>
              </a:ext>
            </a:extLst>
          </p:cNvPr>
          <p:cNvSpPr/>
          <p:nvPr/>
        </p:nvSpPr>
        <p:spPr>
          <a:xfrm>
            <a:off x="6055991" y="5965143"/>
            <a:ext cx="1027710"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EDGE LOCATIONS</a:t>
            </a:r>
          </a:p>
        </p:txBody>
      </p:sp>
      <p:sp>
        <p:nvSpPr>
          <p:cNvPr id="71" name="Rectangle 70">
            <a:extLst>
              <a:ext uri="{FF2B5EF4-FFF2-40B4-BE49-F238E27FC236}">
                <a16:creationId xmlns:a16="http://schemas.microsoft.com/office/drawing/2014/main" id="{1FB5B470-DA4F-E64E-93DB-3B6A10D07AD4}"/>
              </a:ext>
            </a:extLst>
          </p:cNvPr>
          <p:cNvSpPr/>
          <p:nvPr/>
        </p:nvSpPr>
        <p:spPr>
          <a:xfrm>
            <a:off x="1379201" y="5163851"/>
            <a:ext cx="5784959"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2" name="TextBox 71">
            <a:extLst>
              <a:ext uri="{FF2B5EF4-FFF2-40B4-BE49-F238E27FC236}">
                <a16:creationId xmlns:a16="http://schemas.microsoft.com/office/drawing/2014/main" id="{51B80B0B-990D-F245-868E-E97AFA983826}"/>
              </a:ext>
            </a:extLst>
          </p:cNvPr>
          <p:cNvSpPr txBox="1"/>
          <p:nvPr/>
        </p:nvSpPr>
        <p:spPr>
          <a:xfrm>
            <a:off x="1477039" y="5278895"/>
            <a:ext cx="2591693" cy="523220"/>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FOUNDATION</a:t>
            </a:r>
          </a:p>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SERVICES</a:t>
            </a:r>
          </a:p>
        </p:txBody>
      </p:sp>
      <p:sp>
        <p:nvSpPr>
          <p:cNvPr id="73" name="Rectangle 72">
            <a:extLst>
              <a:ext uri="{FF2B5EF4-FFF2-40B4-BE49-F238E27FC236}">
                <a16:creationId xmlns:a16="http://schemas.microsoft.com/office/drawing/2014/main" id="{38DD6951-39B9-F041-AC33-3932DB75EF94}"/>
              </a:ext>
            </a:extLst>
          </p:cNvPr>
          <p:cNvSpPr/>
          <p:nvPr/>
        </p:nvSpPr>
        <p:spPr>
          <a:xfrm>
            <a:off x="3809195" y="5266582"/>
            <a:ext cx="91528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74" name="Rectangle 73">
            <a:extLst>
              <a:ext uri="{FF2B5EF4-FFF2-40B4-BE49-F238E27FC236}">
                <a16:creationId xmlns:a16="http://schemas.microsoft.com/office/drawing/2014/main" id="{2204C181-4D7A-BF46-A988-B53CDA4AD137}"/>
              </a:ext>
            </a:extLst>
          </p:cNvPr>
          <p:cNvSpPr/>
          <p:nvPr/>
        </p:nvSpPr>
        <p:spPr>
          <a:xfrm>
            <a:off x="4799669" y="5266582"/>
            <a:ext cx="102924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75" name="Rectangle 74">
            <a:extLst>
              <a:ext uri="{FF2B5EF4-FFF2-40B4-BE49-F238E27FC236}">
                <a16:creationId xmlns:a16="http://schemas.microsoft.com/office/drawing/2014/main" id="{8530B0D3-EE40-9445-9DA6-3B13610E7BF5}"/>
              </a:ext>
            </a:extLst>
          </p:cNvPr>
          <p:cNvSpPr/>
          <p:nvPr/>
        </p:nvSpPr>
        <p:spPr>
          <a:xfrm>
            <a:off x="5904874" y="5270558"/>
            <a:ext cx="1178829"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76" name="Rectangle 75">
            <a:extLst>
              <a:ext uri="{FF2B5EF4-FFF2-40B4-BE49-F238E27FC236}">
                <a16:creationId xmlns:a16="http://schemas.microsoft.com/office/drawing/2014/main" id="{3A5ED68F-638F-CF48-9F94-1BBEB304FE34}"/>
              </a:ext>
            </a:extLst>
          </p:cNvPr>
          <p:cNvSpPr/>
          <p:nvPr/>
        </p:nvSpPr>
        <p:spPr>
          <a:xfrm>
            <a:off x="2817946" y="5267503"/>
            <a:ext cx="91528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BA535"/>
                </a:solidFill>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78" name="Rectangle 77">
            <a:extLst>
              <a:ext uri="{FF2B5EF4-FFF2-40B4-BE49-F238E27FC236}">
                <a16:creationId xmlns:a16="http://schemas.microsoft.com/office/drawing/2014/main" id="{EA05B0E5-907A-3844-8359-2C35B78C1AB1}"/>
              </a:ext>
            </a:extLst>
          </p:cNvPr>
          <p:cNvSpPr/>
          <p:nvPr/>
        </p:nvSpPr>
        <p:spPr>
          <a:xfrm rot="5400000">
            <a:off x="360744" y="5504880"/>
            <a:ext cx="1378373"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9" name="TextBox 78">
            <a:extLst>
              <a:ext uri="{FF2B5EF4-FFF2-40B4-BE49-F238E27FC236}">
                <a16:creationId xmlns:a16="http://schemas.microsoft.com/office/drawing/2014/main" id="{FA529DA1-1F72-F341-9589-D227FD465C5E}"/>
              </a:ext>
            </a:extLst>
          </p:cNvPr>
          <p:cNvSpPr txBox="1"/>
          <p:nvPr/>
        </p:nvSpPr>
        <p:spPr>
          <a:xfrm rot="5400000">
            <a:off x="-237215" y="5584197"/>
            <a:ext cx="2591693" cy="523220"/>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a:t>
            </a:r>
          </a:p>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ENDPOINTS</a:t>
            </a:r>
          </a:p>
        </p:txBody>
      </p:sp>
      <p:sp>
        <p:nvSpPr>
          <p:cNvPr id="80" name="Rectangle 79">
            <a:extLst>
              <a:ext uri="{FF2B5EF4-FFF2-40B4-BE49-F238E27FC236}">
                <a16:creationId xmlns:a16="http://schemas.microsoft.com/office/drawing/2014/main" id="{7ADB32EF-BFC3-8745-A51B-030C50A0E918}"/>
              </a:ext>
            </a:extLst>
          </p:cNvPr>
          <p:cNvSpPr/>
          <p:nvPr/>
        </p:nvSpPr>
        <p:spPr>
          <a:xfrm rot="5400000">
            <a:off x="6598869" y="5285014"/>
            <a:ext cx="1817903" cy="696314"/>
          </a:xfrm>
          <a:prstGeom prst="rect">
            <a:avLst/>
          </a:prstGeom>
          <a:solidFill>
            <a:srgbClr val="FBA53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2" name="TextBox 131">
            <a:extLst>
              <a:ext uri="{FF2B5EF4-FFF2-40B4-BE49-F238E27FC236}">
                <a16:creationId xmlns:a16="http://schemas.microsoft.com/office/drawing/2014/main" id="{043FE87D-2F42-394B-B16B-022ACEF4F86E}"/>
              </a:ext>
            </a:extLst>
          </p:cNvPr>
          <p:cNvSpPr txBox="1"/>
          <p:nvPr/>
        </p:nvSpPr>
        <p:spPr>
          <a:xfrm rot="5400000">
            <a:off x="5623241" y="5444646"/>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AWS IAM</a:t>
            </a:r>
          </a:p>
        </p:txBody>
      </p:sp>
      <p:grpSp>
        <p:nvGrpSpPr>
          <p:cNvPr id="141" name="Group 140">
            <a:extLst>
              <a:ext uri="{FF2B5EF4-FFF2-40B4-BE49-F238E27FC236}">
                <a16:creationId xmlns:a16="http://schemas.microsoft.com/office/drawing/2014/main" id="{F913A443-083E-CB4C-A6F8-6F7EF4474D13}"/>
              </a:ext>
            </a:extLst>
          </p:cNvPr>
          <p:cNvGrpSpPr/>
          <p:nvPr/>
        </p:nvGrpSpPr>
        <p:grpSpPr>
          <a:xfrm>
            <a:off x="8230645" y="5060255"/>
            <a:ext cx="1181333" cy="1181333"/>
            <a:chOff x="8947130" y="4674431"/>
            <a:chExt cx="1336565" cy="1336565"/>
          </a:xfrm>
        </p:grpSpPr>
        <p:sp>
          <p:nvSpPr>
            <p:cNvPr id="142" name="Oval 141">
              <a:extLst>
                <a:ext uri="{FF2B5EF4-FFF2-40B4-BE49-F238E27FC236}">
                  <a16:creationId xmlns:a16="http://schemas.microsoft.com/office/drawing/2014/main" id="{CEAF89A8-BAD8-1943-B71F-D94D49F3B72E}"/>
                </a:ext>
              </a:extLst>
            </p:cNvPr>
            <p:cNvSpPr/>
            <p:nvPr/>
          </p:nvSpPr>
          <p:spPr>
            <a:xfrm>
              <a:off x="8947130" y="4674431"/>
              <a:ext cx="1336565" cy="1336565"/>
            </a:xfrm>
            <a:prstGeom prst="ellipse">
              <a:avLst/>
            </a:prstGeom>
            <a:solidFill>
              <a:srgbClr val="FCDCAF"/>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43" name="Picture 142">
              <a:extLst>
                <a:ext uri="{FF2B5EF4-FFF2-40B4-BE49-F238E27FC236}">
                  <a16:creationId xmlns:a16="http://schemas.microsoft.com/office/drawing/2014/main" id="{DB739067-DB99-2647-A4BA-1425D5ED48B1}"/>
                </a:ext>
              </a:extLst>
            </p:cNvPr>
            <p:cNvPicPr>
              <a:picLocks noChangeAspect="1"/>
            </p:cNvPicPr>
            <p:nvPr/>
          </p:nvPicPr>
          <p:blipFill rotWithShape="1">
            <a:blip r:embed="rId3">
              <a:clrChange>
                <a:clrFrom>
                  <a:srgbClr val="FFFFFF"/>
                </a:clrFrom>
                <a:clrTo>
                  <a:srgbClr val="FFFFFF">
                    <a:alpha val="0"/>
                  </a:srgbClr>
                </a:clrTo>
              </a:clrChange>
            </a:blip>
            <a:srcRect l="73913" t="76576" r="18023" b="7530"/>
            <a:stretch/>
          </p:blipFill>
          <p:spPr>
            <a:xfrm>
              <a:off x="9129824" y="4941082"/>
              <a:ext cx="970624" cy="841733"/>
            </a:xfrm>
            <a:prstGeom prst="ellipse">
              <a:avLst/>
            </a:prstGeom>
            <a:solidFill>
              <a:schemeClr val="bg1"/>
            </a:solidFill>
            <a:ln w="12700">
              <a:noFill/>
            </a:ln>
          </p:spPr>
        </p:pic>
      </p:grpSp>
      <p:sp>
        <p:nvSpPr>
          <p:cNvPr id="144" name="Rectangle 143">
            <a:extLst>
              <a:ext uri="{FF2B5EF4-FFF2-40B4-BE49-F238E27FC236}">
                <a16:creationId xmlns:a16="http://schemas.microsoft.com/office/drawing/2014/main" id="{4F2D3214-1DB6-BF4E-8CCC-D97C3F255C12}"/>
              </a:ext>
            </a:extLst>
          </p:cNvPr>
          <p:cNvSpPr/>
          <p:nvPr/>
        </p:nvSpPr>
        <p:spPr>
          <a:xfrm>
            <a:off x="701773" y="3333679"/>
            <a:ext cx="6457890"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5" name="TextBox 144">
            <a:extLst>
              <a:ext uri="{FF2B5EF4-FFF2-40B4-BE49-F238E27FC236}">
                <a16:creationId xmlns:a16="http://schemas.microsoft.com/office/drawing/2014/main" id="{15253565-6B49-DB44-B4A3-E6F54216516D}"/>
              </a:ext>
            </a:extLst>
          </p:cNvPr>
          <p:cNvSpPr txBox="1"/>
          <p:nvPr/>
        </p:nvSpPr>
        <p:spPr>
          <a:xfrm>
            <a:off x="894029" y="3545475"/>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NETWORK CONFIGURATION</a:t>
            </a:r>
          </a:p>
        </p:txBody>
      </p:sp>
      <p:sp>
        <p:nvSpPr>
          <p:cNvPr id="146" name="Rectangle 145">
            <a:extLst>
              <a:ext uri="{FF2B5EF4-FFF2-40B4-BE49-F238E27FC236}">
                <a16:creationId xmlns:a16="http://schemas.microsoft.com/office/drawing/2014/main" id="{23E5D499-6A84-5340-8F75-331B07B3D114}"/>
              </a:ext>
            </a:extLst>
          </p:cNvPr>
          <p:cNvSpPr/>
          <p:nvPr/>
        </p:nvSpPr>
        <p:spPr>
          <a:xfrm>
            <a:off x="5620854" y="3445808"/>
            <a:ext cx="76901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ROUTE TABLES</a:t>
            </a:r>
          </a:p>
        </p:txBody>
      </p:sp>
      <p:sp>
        <p:nvSpPr>
          <p:cNvPr id="147" name="Rectangle 146">
            <a:extLst>
              <a:ext uri="{FF2B5EF4-FFF2-40B4-BE49-F238E27FC236}">
                <a16:creationId xmlns:a16="http://schemas.microsoft.com/office/drawing/2014/main" id="{98F92ABC-B99A-E04B-9A6C-9998022D28B8}"/>
              </a:ext>
            </a:extLst>
          </p:cNvPr>
          <p:cNvSpPr/>
          <p:nvPr/>
        </p:nvSpPr>
        <p:spPr>
          <a:xfrm>
            <a:off x="6458987" y="3449783"/>
            <a:ext cx="61366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VPC</a:t>
            </a:r>
          </a:p>
        </p:txBody>
      </p:sp>
      <p:sp>
        <p:nvSpPr>
          <p:cNvPr id="148" name="Rectangle 147">
            <a:extLst>
              <a:ext uri="{FF2B5EF4-FFF2-40B4-BE49-F238E27FC236}">
                <a16:creationId xmlns:a16="http://schemas.microsoft.com/office/drawing/2014/main" id="{F260DBD2-3B97-A740-9E48-7AFA86BB4D03}"/>
              </a:ext>
            </a:extLst>
          </p:cNvPr>
          <p:cNvSpPr/>
          <p:nvPr/>
        </p:nvSpPr>
        <p:spPr>
          <a:xfrm>
            <a:off x="701773" y="4724217"/>
            <a:ext cx="6451340" cy="431230"/>
          </a:xfrm>
          <a:prstGeom prst="rect">
            <a:avLst/>
          </a:prstGeom>
          <a:solidFill>
            <a:srgbClr val="FBA63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9" name="TextBox 148">
            <a:extLst>
              <a:ext uri="{FF2B5EF4-FFF2-40B4-BE49-F238E27FC236}">
                <a16:creationId xmlns:a16="http://schemas.microsoft.com/office/drawing/2014/main" id="{F5CFEDF9-854B-0746-899D-34BE8397D66A}"/>
              </a:ext>
            </a:extLst>
          </p:cNvPr>
          <p:cNvSpPr txBox="1"/>
          <p:nvPr/>
        </p:nvSpPr>
        <p:spPr>
          <a:xfrm>
            <a:off x="3000684" y="4803665"/>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ECS CONTROL PLANE</a:t>
            </a:r>
          </a:p>
        </p:txBody>
      </p:sp>
      <p:sp>
        <p:nvSpPr>
          <p:cNvPr id="151" name="Rectangle 150">
            <a:extLst>
              <a:ext uri="{FF2B5EF4-FFF2-40B4-BE49-F238E27FC236}">
                <a16:creationId xmlns:a16="http://schemas.microsoft.com/office/drawing/2014/main" id="{118F63BC-FE79-E743-9D6A-26FB545A028A}"/>
              </a:ext>
            </a:extLst>
          </p:cNvPr>
          <p:cNvSpPr/>
          <p:nvPr/>
        </p:nvSpPr>
        <p:spPr>
          <a:xfrm>
            <a:off x="3618606" y="3445808"/>
            <a:ext cx="76391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NACLs</a:t>
            </a:r>
          </a:p>
        </p:txBody>
      </p:sp>
      <p:sp>
        <p:nvSpPr>
          <p:cNvPr id="152" name="Rectangle 151">
            <a:extLst>
              <a:ext uri="{FF2B5EF4-FFF2-40B4-BE49-F238E27FC236}">
                <a16:creationId xmlns:a16="http://schemas.microsoft.com/office/drawing/2014/main" id="{F08B4951-9630-7E4C-A39B-6ACE0E6FB538}"/>
              </a:ext>
            </a:extLst>
          </p:cNvPr>
          <p:cNvSpPr/>
          <p:nvPr/>
        </p:nvSpPr>
        <p:spPr>
          <a:xfrm>
            <a:off x="1410764" y="2179563"/>
            <a:ext cx="5748898" cy="431230"/>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3" name="TextBox 152">
            <a:extLst>
              <a:ext uri="{FF2B5EF4-FFF2-40B4-BE49-F238E27FC236}">
                <a16:creationId xmlns:a16="http://schemas.microsoft.com/office/drawing/2014/main" id="{596AC8BB-170B-B449-AAD8-655985EE5A01}"/>
              </a:ext>
            </a:extLst>
          </p:cNvPr>
          <p:cNvSpPr txBox="1"/>
          <p:nvPr/>
        </p:nvSpPr>
        <p:spPr>
          <a:xfrm>
            <a:off x="3702701" y="2239515"/>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TASK</a:t>
            </a:r>
          </a:p>
        </p:txBody>
      </p:sp>
      <p:sp>
        <p:nvSpPr>
          <p:cNvPr id="154" name="Rectangle 153">
            <a:extLst>
              <a:ext uri="{FF2B5EF4-FFF2-40B4-BE49-F238E27FC236}">
                <a16:creationId xmlns:a16="http://schemas.microsoft.com/office/drawing/2014/main" id="{D423F33E-FA29-0C41-AF4D-54AD42956D35}"/>
              </a:ext>
            </a:extLst>
          </p:cNvPr>
          <p:cNvSpPr/>
          <p:nvPr/>
        </p:nvSpPr>
        <p:spPr>
          <a:xfrm>
            <a:off x="1402733" y="1470380"/>
            <a:ext cx="5757006"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5" name="TextBox 154">
            <a:extLst>
              <a:ext uri="{FF2B5EF4-FFF2-40B4-BE49-F238E27FC236}">
                <a16:creationId xmlns:a16="http://schemas.microsoft.com/office/drawing/2014/main" id="{6D763D09-1D52-AC4F-AA6E-AB5327B96B20}"/>
              </a:ext>
            </a:extLst>
          </p:cNvPr>
          <p:cNvSpPr txBox="1"/>
          <p:nvPr/>
        </p:nvSpPr>
        <p:spPr>
          <a:xfrm>
            <a:off x="1978337" y="1703937"/>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CONTAINER</a:t>
            </a:r>
          </a:p>
        </p:txBody>
      </p:sp>
      <p:sp>
        <p:nvSpPr>
          <p:cNvPr id="156" name="Rectangle 155">
            <a:extLst>
              <a:ext uri="{FF2B5EF4-FFF2-40B4-BE49-F238E27FC236}">
                <a16:creationId xmlns:a16="http://schemas.microsoft.com/office/drawing/2014/main" id="{F13C6EE8-9AAA-4D4C-B2A5-48BA78C3C549}"/>
              </a:ext>
            </a:extLst>
          </p:cNvPr>
          <p:cNvSpPr/>
          <p:nvPr/>
        </p:nvSpPr>
        <p:spPr>
          <a:xfrm>
            <a:off x="6120802" y="1575173"/>
            <a:ext cx="958479"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PATCHING</a:t>
            </a:r>
          </a:p>
        </p:txBody>
      </p:sp>
      <p:sp>
        <p:nvSpPr>
          <p:cNvPr id="157" name="Rectangle 156">
            <a:extLst>
              <a:ext uri="{FF2B5EF4-FFF2-40B4-BE49-F238E27FC236}">
                <a16:creationId xmlns:a16="http://schemas.microsoft.com/office/drawing/2014/main" id="{B578E903-D4EB-5542-B363-A358C63D51E4}"/>
              </a:ext>
            </a:extLst>
          </p:cNvPr>
          <p:cNvSpPr/>
          <p:nvPr/>
        </p:nvSpPr>
        <p:spPr>
          <a:xfrm>
            <a:off x="3675456" y="1575173"/>
            <a:ext cx="1117272"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HARDENING</a:t>
            </a:r>
          </a:p>
        </p:txBody>
      </p:sp>
      <p:sp>
        <p:nvSpPr>
          <p:cNvPr id="158" name="Rectangle 157">
            <a:extLst>
              <a:ext uri="{FF2B5EF4-FFF2-40B4-BE49-F238E27FC236}">
                <a16:creationId xmlns:a16="http://schemas.microsoft.com/office/drawing/2014/main" id="{9FE7F383-E605-834F-865B-4745B448494D}"/>
              </a:ext>
            </a:extLst>
          </p:cNvPr>
          <p:cNvSpPr/>
          <p:nvPr/>
        </p:nvSpPr>
        <p:spPr>
          <a:xfrm>
            <a:off x="4871136" y="1575173"/>
            <a:ext cx="118231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MONITORING</a:t>
            </a:r>
          </a:p>
        </p:txBody>
      </p:sp>
      <p:sp>
        <p:nvSpPr>
          <p:cNvPr id="159" name="Rectangle 158">
            <a:extLst>
              <a:ext uri="{FF2B5EF4-FFF2-40B4-BE49-F238E27FC236}">
                <a16:creationId xmlns:a16="http://schemas.microsoft.com/office/drawing/2014/main" id="{345CC713-E461-DA4E-AAF0-ED7881E9A9C5}"/>
              </a:ext>
            </a:extLst>
          </p:cNvPr>
          <p:cNvSpPr/>
          <p:nvPr/>
        </p:nvSpPr>
        <p:spPr>
          <a:xfrm>
            <a:off x="701773" y="4017224"/>
            <a:ext cx="6457890"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0" name="TextBox 159">
            <a:extLst>
              <a:ext uri="{FF2B5EF4-FFF2-40B4-BE49-F238E27FC236}">
                <a16:creationId xmlns:a16="http://schemas.microsoft.com/office/drawing/2014/main" id="{D13C2E5D-8779-4D49-91A7-18C287ACC952}"/>
              </a:ext>
            </a:extLst>
          </p:cNvPr>
          <p:cNvSpPr txBox="1"/>
          <p:nvPr/>
        </p:nvSpPr>
        <p:spPr>
          <a:xfrm>
            <a:off x="962119" y="4242629"/>
            <a:ext cx="2591693"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DATA</a:t>
            </a:r>
          </a:p>
        </p:txBody>
      </p:sp>
      <p:sp>
        <p:nvSpPr>
          <p:cNvPr id="161" name="Rectangle 160">
            <a:extLst>
              <a:ext uri="{FF2B5EF4-FFF2-40B4-BE49-F238E27FC236}">
                <a16:creationId xmlns:a16="http://schemas.microsoft.com/office/drawing/2014/main" id="{C87986D0-9B6A-4645-B3FE-7EC359B1A36B}"/>
              </a:ext>
            </a:extLst>
          </p:cNvPr>
          <p:cNvSpPr/>
          <p:nvPr/>
        </p:nvSpPr>
        <p:spPr>
          <a:xfrm>
            <a:off x="5363178" y="4116647"/>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NETWORK TRAFFIC PROTECTION</a:t>
            </a:r>
          </a:p>
        </p:txBody>
      </p:sp>
      <p:sp>
        <p:nvSpPr>
          <p:cNvPr id="162" name="Rectangle 161">
            <a:extLst>
              <a:ext uri="{FF2B5EF4-FFF2-40B4-BE49-F238E27FC236}">
                <a16:creationId xmlns:a16="http://schemas.microsoft.com/office/drawing/2014/main" id="{AC1DAD4B-145D-3C43-8DD4-6232FF31AAC8}"/>
              </a:ext>
            </a:extLst>
          </p:cNvPr>
          <p:cNvSpPr/>
          <p:nvPr/>
        </p:nvSpPr>
        <p:spPr>
          <a:xfrm>
            <a:off x="3584901" y="4116647"/>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SERVER-SIDE ENCRYPTION</a:t>
            </a:r>
          </a:p>
        </p:txBody>
      </p:sp>
      <p:sp>
        <p:nvSpPr>
          <p:cNvPr id="163" name="Rectangle 162">
            <a:extLst>
              <a:ext uri="{FF2B5EF4-FFF2-40B4-BE49-F238E27FC236}">
                <a16:creationId xmlns:a16="http://schemas.microsoft.com/office/drawing/2014/main" id="{5E0C0E18-E8DA-5B43-86F1-5848F9E398AE}"/>
              </a:ext>
            </a:extLst>
          </p:cNvPr>
          <p:cNvSpPr/>
          <p:nvPr/>
        </p:nvSpPr>
        <p:spPr>
          <a:xfrm>
            <a:off x="1806623" y="4120994"/>
            <a:ext cx="171610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CLIENT-SIDE ENCRYPTION</a:t>
            </a:r>
          </a:p>
        </p:txBody>
      </p:sp>
      <p:sp>
        <p:nvSpPr>
          <p:cNvPr id="164" name="Rectangle 163">
            <a:extLst>
              <a:ext uri="{FF2B5EF4-FFF2-40B4-BE49-F238E27FC236}">
                <a16:creationId xmlns:a16="http://schemas.microsoft.com/office/drawing/2014/main" id="{DECF0360-A31D-7A4C-91B2-180B9636DBC2}"/>
              </a:ext>
            </a:extLst>
          </p:cNvPr>
          <p:cNvSpPr/>
          <p:nvPr/>
        </p:nvSpPr>
        <p:spPr>
          <a:xfrm>
            <a:off x="701773" y="1036706"/>
            <a:ext cx="6457890" cy="431230"/>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5" name="TextBox 164">
            <a:extLst>
              <a:ext uri="{FF2B5EF4-FFF2-40B4-BE49-F238E27FC236}">
                <a16:creationId xmlns:a16="http://schemas.microsoft.com/office/drawing/2014/main" id="{60AF588A-E148-434D-BD39-70CCE6C6D487}"/>
              </a:ext>
            </a:extLst>
          </p:cNvPr>
          <p:cNvSpPr txBox="1"/>
          <p:nvPr/>
        </p:nvSpPr>
        <p:spPr>
          <a:xfrm>
            <a:off x="3405497" y="1119534"/>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APPLICATION</a:t>
            </a:r>
          </a:p>
        </p:txBody>
      </p:sp>
      <p:grpSp>
        <p:nvGrpSpPr>
          <p:cNvPr id="166" name="Group 165">
            <a:extLst>
              <a:ext uri="{FF2B5EF4-FFF2-40B4-BE49-F238E27FC236}">
                <a16:creationId xmlns:a16="http://schemas.microsoft.com/office/drawing/2014/main" id="{87CCD71C-92A1-3B48-A9CC-87D5C4CCBC2C}"/>
              </a:ext>
            </a:extLst>
          </p:cNvPr>
          <p:cNvGrpSpPr/>
          <p:nvPr/>
        </p:nvGrpSpPr>
        <p:grpSpPr>
          <a:xfrm>
            <a:off x="8230158" y="2250173"/>
            <a:ext cx="1181333" cy="1181333"/>
            <a:chOff x="9281719" y="2459364"/>
            <a:chExt cx="1336565" cy="1336565"/>
          </a:xfrm>
        </p:grpSpPr>
        <p:sp>
          <p:nvSpPr>
            <p:cNvPr id="167" name="Oval 166">
              <a:extLst>
                <a:ext uri="{FF2B5EF4-FFF2-40B4-BE49-F238E27FC236}">
                  <a16:creationId xmlns:a16="http://schemas.microsoft.com/office/drawing/2014/main" id="{6A80F949-D8EB-F148-895A-38BDFA8E11DD}"/>
                </a:ext>
              </a:extLst>
            </p:cNvPr>
            <p:cNvSpPr/>
            <p:nvPr/>
          </p:nvSpPr>
          <p:spPr>
            <a:xfrm>
              <a:off x="9281719" y="2459364"/>
              <a:ext cx="1336565" cy="1336565"/>
            </a:xfrm>
            <a:prstGeom prst="ellipse">
              <a:avLst/>
            </a:prstGeom>
            <a:solidFill>
              <a:srgbClr val="D3EBFA"/>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68" name="Picture 167">
              <a:extLst>
                <a:ext uri="{FF2B5EF4-FFF2-40B4-BE49-F238E27FC236}">
                  <a16:creationId xmlns:a16="http://schemas.microsoft.com/office/drawing/2014/main" id="{2BF998CB-3562-4445-A8CB-AE0E254A0364}"/>
                </a:ext>
              </a:extLst>
            </p:cNvPr>
            <p:cNvPicPr>
              <a:picLocks noChangeAspect="1"/>
            </p:cNvPicPr>
            <p:nvPr/>
          </p:nvPicPr>
          <p:blipFill rotWithShape="1">
            <a:blip r:embed="rId3">
              <a:clrChange>
                <a:clrFrom>
                  <a:srgbClr val="FFFFFF"/>
                </a:clrFrom>
                <a:clrTo>
                  <a:srgbClr val="FFFFFF">
                    <a:alpha val="0"/>
                  </a:srgbClr>
                </a:clrTo>
              </a:clrChange>
            </a:blip>
            <a:srcRect l="73630" t="25959" r="17446" b="56682"/>
            <a:stretch/>
          </p:blipFill>
          <p:spPr>
            <a:xfrm>
              <a:off x="9423512" y="2686474"/>
              <a:ext cx="1074243" cy="919268"/>
            </a:xfrm>
            <a:prstGeom prst="ellipse">
              <a:avLst/>
            </a:prstGeom>
            <a:solidFill>
              <a:schemeClr val="bg1"/>
            </a:solidFill>
            <a:ln w="12700">
              <a:noFill/>
            </a:ln>
          </p:spPr>
        </p:pic>
      </p:grpSp>
      <p:sp>
        <p:nvSpPr>
          <p:cNvPr id="169" name="Rectangle 168">
            <a:extLst>
              <a:ext uri="{FF2B5EF4-FFF2-40B4-BE49-F238E27FC236}">
                <a16:creationId xmlns:a16="http://schemas.microsoft.com/office/drawing/2014/main" id="{C0FD96F1-84EA-6345-99BE-D95A47633CBF}"/>
              </a:ext>
            </a:extLst>
          </p:cNvPr>
          <p:cNvSpPr/>
          <p:nvPr/>
        </p:nvSpPr>
        <p:spPr>
          <a:xfrm rot="5400000">
            <a:off x="5664495" y="2532255"/>
            <a:ext cx="3687408" cy="696314"/>
          </a:xfrm>
          <a:prstGeom prst="rect">
            <a:avLst/>
          </a:prstGeom>
          <a:solidFill>
            <a:srgbClr val="A3D7F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TextBox 169">
            <a:extLst>
              <a:ext uri="{FF2B5EF4-FFF2-40B4-BE49-F238E27FC236}">
                <a16:creationId xmlns:a16="http://schemas.microsoft.com/office/drawing/2014/main" id="{A7F234F5-409D-9B45-9860-E5AFBB16BC46}"/>
              </a:ext>
            </a:extLst>
          </p:cNvPr>
          <p:cNvSpPr txBox="1"/>
          <p:nvPr/>
        </p:nvSpPr>
        <p:spPr>
          <a:xfrm rot="5400000">
            <a:off x="5613405" y="2448151"/>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CUSTOMER IAM</a:t>
            </a:r>
          </a:p>
        </p:txBody>
      </p:sp>
      <p:sp>
        <p:nvSpPr>
          <p:cNvPr id="171" name="Rectangle 170">
            <a:extLst>
              <a:ext uri="{FF2B5EF4-FFF2-40B4-BE49-F238E27FC236}">
                <a16:creationId xmlns:a16="http://schemas.microsoft.com/office/drawing/2014/main" id="{9C4BFF88-6364-6743-AAC0-A6DF798DA404}"/>
              </a:ext>
            </a:extLst>
          </p:cNvPr>
          <p:cNvSpPr/>
          <p:nvPr/>
        </p:nvSpPr>
        <p:spPr>
          <a:xfrm rot="5400000">
            <a:off x="266591" y="1481584"/>
            <a:ext cx="1562111" cy="696314"/>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2" name="TextBox 171">
            <a:extLst>
              <a:ext uri="{FF2B5EF4-FFF2-40B4-BE49-F238E27FC236}">
                <a16:creationId xmlns:a16="http://schemas.microsoft.com/office/drawing/2014/main" id="{F24B711A-0D06-DB46-B90B-467C392D3474}"/>
              </a:ext>
            </a:extLst>
          </p:cNvPr>
          <p:cNvSpPr txBox="1"/>
          <p:nvPr/>
        </p:nvSpPr>
        <p:spPr>
          <a:xfrm rot="5400000">
            <a:off x="-848973" y="1717555"/>
            <a:ext cx="3771594" cy="307777"/>
          </a:xfrm>
          <a:prstGeom prst="rect">
            <a:avLst/>
          </a:prstGeom>
          <a:noFill/>
          <a:ln>
            <a:noFill/>
          </a:ln>
        </p:spPr>
        <p:txBody>
          <a:bodyPr wrap="square" rtlCol="0">
            <a:spAutoFit/>
          </a:bodyPr>
          <a:lstStyle/>
          <a:p>
            <a:pPr algn="ctr"/>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ECS AGENT</a:t>
            </a:r>
          </a:p>
        </p:txBody>
      </p:sp>
      <p:sp>
        <p:nvSpPr>
          <p:cNvPr id="173" name="Rectangle 172">
            <a:extLst>
              <a:ext uri="{FF2B5EF4-FFF2-40B4-BE49-F238E27FC236}">
                <a16:creationId xmlns:a16="http://schemas.microsoft.com/office/drawing/2014/main" id="{D5D5E9B7-CA44-1043-A24F-2D71AD8A262E}"/>
              </a:ext>
            </a:extLst>
          </p:cNvPr>
          <p:cNvSpPr/>
          <p:nvPr/>
        </p:nvSpPr>
        <p:spPr>
          <a:xfrm>
            <a:off x="7252320" y="4376777"/>
            <a:ext cx="910821" cy="23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AWS IAM</a:t>
            </a:r>
          </a:p>
        </p:txBody>
      </p:sp>
      <p:sp>
        <p:nvSpPr>
          <p:cNvPr id="174" name="Rectangle 173">
            <a:extLst>
              <a:ext uri="{FF2B5EF4-FFF2-40B4-BE49-F238E27FC236}">
                <a16:creationId xmlns:a16="http://schemas.microsoft.com/office/drawing/2014/main" id="{DBBB1D37-983D-734C-B497-91C4507A32C2}"/>
              </a:ext>
            </a:extLst>
          </p:cNvPr>
          <p:cNvSpPr/>
          <p:nvPr/>
        </p:nvSpPr>
        <p:spPr>
          <a:xfrm>
            <a:off x="7252319" y="4081677"/>
            <a:ext cx="910822" cy="231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HOST</a:t>
            </a:r>
          </a:p>
        </p:txBody>
      </p:sp>
      <p:sp>
        <p:nvSpPr>
          <p:cNvPr id="176" name="Rectangle 175">
            <a:extLst>
              <a:ext uri="{FF2B5EF4-FFF2-40B4-BE49-F238E27FC236}">
                <a16:creationId xmlns:a16="http://schemas.microsoft.com/office/drawing/2014/main" id="{F549116D-E352-0341-9AF0-83D7E0DF5699}"/>
              </a:ext>
            </a:extLst>
          </p:cNvPr>
          <p:cNvSpPr/>
          <p:nvPr/>
        </p:nvSpPr>
        <p:spPr>
          <a:xfrm>
            <a:off x="7249071" y="3766265"/>
            <a:ext cx="914069" cy="23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APP</a:t>
            </a:r>
          </a:p>
        </p:txBody>
      </p:sp>
      <p:sp>
        <p:nvSpPr>
          <p:cNvPr id="177" name="Rectangle 176">
            <a:extLst>
              <a:ext uri="{FF2B5EF4-FFF2-40B4-BE49-F238E27FC236}">
                <a16:creationId xmlns:a16="http://schemas.microsoft.com/office/drawing/2014/main" id="{26A165EE-FA31-5244-B512-8035502A1280}"/>
              </a:ext>
            </a:extLst>
          </p:cNvPr>
          <p:cNvSpPr/>
          <p:nvPr/>
        </p:nvSpPr>
        <p:spPr>
          <a:xfrm>
            <a:off x="701773" y="2628254"/>
            <a:ext cx="6457890" cy="696314"/>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8" name="TextBox 177">
            <a:extLst>
              <a:ext uri="{FF2B5EF4-FFF2-40B4-BE49-F238E27FC236}">
                <a16:creationId xmlns:a16="http://schemas.microsoft.com/office/drawing/2014/main" id="{C9ED49AD-10DF-5144-91B3-C6598FE387DA}"/>
              </a:ext>
            </a:extLst>
          </p:cNvPr>
          <p:cNvSpPr txBox="1"/>
          <p:nvPr/>
        </p:nvSpPr>
        <p:spPr>
          <a:xfrm>
            <a:off x="716735" y="2866956"/>
            <a:ext cx="3254929" cy="307777"/>
          </a:xfrm>
          <a:prstGeom prst="rect">
            <a:avLst/>
          </a:prstGeom>
          <a:noFill/>
          <a:ln>
            <a:noFill/>
          </a:ln>
        </p:spPr>
        <p:txBody>
          <a:bodyPr wrap="square" rtlCol="0">
            <a:spAutoFit/>
          </a:bodyPr>
          <a:lstStyle/>
          <a:p>
            <a:r>
              <a:rPr lang="en-US" sz="1400" dirty="0">
                <a:latin typeface="Amazon Ember Medium" panose="020B0603020204020204" pitchFamily="34" charset="0"/>
                <a:ea typeface="Amazon Ember Medium" panose="020B0603020204020204" pitchFamily="34" charset="0"/>
                <a:cs typeface="Amazon Ember Medium" panose="020B0603020204020204" pitchFamily="34" charset="0"/>
              </a:rPr>
              <a:t>CONTAINER INSTANCE CONFIG.</a:t>
            </a:r>
          </a:p>
        </p:txBody>
      </p:sp>
      <p:sp>
        <p:nvSpPr>
          <p:cNvPr id="179" name="Rectangle 178">
            <a:extLst>
              <a:ext uri="{FF2B5EF4-FFF2-40B4-BE49-F238E27FC236}">
                <a16:creationId xmlns:a16="http://schemas.microsoft.com/office/drawing/2014/main" id="{06C7A67B-D7D3-9F41-8538-8350143ACAC3}"/>
              </a:ext>
            </a:extLst>
          </p:cNvPr>
          <p:cNvSpPr/>
          <p:nvPr/>
        </p:nvSpPr>
        <p:spPr>
          <a:xfrm>
            <a:off x="6120801" y="2733048"/>
            <a:ext cx="951854"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PATCHING</a:t>
            </a:r>
          </a:p>
        </p:txBody>
      </p:sp>
      <p:sp>
        <p:nvSpPr>
          <p:cNvPr id="180" name="Rectangle 179">
            <a:extLst>
              <a:ext uri="{FF2B5EF4-FFF2-40B4-BE49-F238E27FC236}">
                <a16:creationId xmlns:a16="http://schemas.microsoft.com/office/drawing/2014/main" id="{F85DB5CA-5E75-3541-BD53-A3140283959B}"/>
              </a:ext>
            </a:extLst>
          </p:cNvPr>
          <p:cNvSpPr/>
          <p:nvPr/>
        </p:nvSpPr>
        <p:spPr>
          <a:xfrm>
            <a:off x="3676480" y="2733048"/>
            <a:ext cx="1120738"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HARDENING</a:t>
            </a:r>
          </a:p>
        </p:txBody>
      </p:sp>
      <p:sp>
        <p:nvSpPr>
          <p:cNvPr id="181" name="Rectangle 180">
            <a:extLst>
              <a:ext uri="{FF2B5EF4-FFF2-40B4-BE49-F238E27FC236}">
                <a16:creationId xmlns:a16="http://schemas.microsoft.com/office/drawing/2014/main" id="{B9C4DE10-CCE7-8B46-8C98-34560C7A5FB0}"/>
              </a:ext>
            </a:extLst>
          </p:cNvPr>
          <p:cNvSpPr/>
          <p:nvPr/>
        </p:nvSpPr>
        <p:spPr>
          <a:xfrm>
            <a:off x="4871135" y="2733048"/>
            <a:ext cx="117569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MONITORING</a:t>
            </a:r>
          </a:p>
        </p:txBody>
      </p:sp>
      <p:sp>
        <p:nvSpPr>
          <p:cNvPr id="77" name="Shape 774">
            <a:extLst>
              <a:ext uri="{FF2B5EF4-FFF2-40B4-BE49-F238E27FC236}">
                <a16:creationId xmlns:a16="http://schemas.microsoft.com/office/drawing/2014/main" id="{6E8A7C71-099B-1F42-B1CE-5A93025D6200}"/>
              </a:ext>
            </a:extLst>
          </p:cNvPr>
          <p:cNvSpPr txBox="1">
            <a:spLocks/>
          </p:cNvSpPr>
          <p:nvPr/>
        </p:nvSpPr>
        <p:spPr>
          <a:xfrm>
            <a:off x="689391" y="171050"/>
            <a:ext cx="10216502" cy="545192"/>
          </a:xfrm>
          <a:prstGeom prst="rect">
            <a:avLst/>
          </a:prstGeom>
        </p:spPr>
        <p:txBody>
          <a:bodyPr vert="horz"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34323">
              <a:defRPr sz="3040" spc="-95"/>
            </a:pPr>
            <a:r>
              <a:rPr lang="en-US" sz="3000" b="1" spc="-9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Shared responsibility model: Amazon ECS for AWS </a:t>
            </a:r>
            <a:r>
              <a:rPr lang="en-US" sz="3000" b="1" spc="-95"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Fargate</a:t>
            </a:r>
            <a:endParaRPr lang="en-US" sz="3000" b="1" spc="-95"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Rectangle 81">
            <a:extLst>
              <a:ext uri="{FF2B5EF4-FFF2-40B4-BE49-F238E27FC236}">
                <a16:creationId xmlns:a16="http://schemas.microsoft.com/office/drawing/2014/main" id="{E292D072-0722-FC45-96B6-E89AF081C86C}"/>
              </a:ext>
            </a:extLst>
          </p:cNvPr>
          <p:cNvSpPr/>
          <p:nvPr/>
        </p:nvSpPr>
        <p:spPr>
          <a:xfrm>
            <a:off x="4451642" y="3445808"/>
            <a:ext cx="1100091" cy="489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20000"/>
                    <a:lumOff val="80000"/>
                  </a:schemeClr>
                </a:solidFill>
              </a:rPr>
              <a:t>SECURITY GROUPS</a:t>
            </a:r>
          </a:p>
        </p:txBody>
      </p:sp>
    </p:spTree>
    <p:extLst>
      <p:ext uri="{BB962C8B-B14F-4D97-AF65-F5344CB8AC3E}">
        <p14:creationId xmlns:p14="http://schemas.microsoft.com/office/powerpoint/2010/main" val="1512035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89C06-B442-7B4B-BC09-836C9154B4DC}"/>
              </a:ext>
            </a:extLst>
          </p:cNvPr>
          <p:cNvSpPr>
            <a:spLocks noGrp="1"/>
          </p:cNvSpPr>
          <p:nvPr>
            <p:ph type="title"/>
          </p:nvPr>
        </p:nvSpPr>
        <p:spPr/>
        <p:txBody>
          <a:bodyPr/>
          <a:lstStyle/>
          <a:p>
            <a:r>
              <a:rPr lang="en-AU" dirty="0"/>
              <a:t>Security: Benefits of </a:t>
            </a:r>
            <a:r>
              <a:rPr lang="en-AU" dirty="0" err="1"/>
              <a:t>Fargate</a:t>
            </a:r>
            <a:endParaRPr lang="en-US" dirty="0"/>
          </a:p>
        </p:txBody>
      </p:sp>
      <p:sp>
        <p:nvSpPr>
          <p:cNvPr id="3" name="Content Placeholder 2">
            <a:extLst>
              <a:ext uri="{FF2B5EF4-FFF2-40B4-BE49-F238E27FC236}">
                <a16:creationId xmlns:a16="http://schemas.microsoft.com/office/drawing/2014/main" id="{CA3BC38E-C1AE-D54B-BDF2-7F6BA992B549}"/>
              </a:ext>
            </a:extLst>
          </p:cNvPr>
          <p:cNvSpPr>
            <a:spLocks noGrp="1"/>
          </p:cNvSpPr>
          <p:nvPr>
            <p:ph idx="1"/>
          </p:nvPr>
        </p:nvSpPr>
        <p:spPr>
          <a:xfrm>
            <a:off x="269243" y="1189178"/>
            <a:ext cx="7879336" cy="4928144"/>
          </a:xfrm>
        </p:spPr>
        <p:txBody>
          <a:bodyPr/>
          <a:lstStyle/>
          <a:p>
            <a:pPr marL="0" indent="0">
              <a:buNone/>
            </a:pPr>
            <a:r>
              <a:rPr lang="en-AU" sz="2667" dirty="0"/>
              <a:t>We do more, you do less.</a:t>
            </a:r>
          </a:p>
          <a:p>
            <a:endParaRPr lang="en-AU" sz="2667" dirty="0"/>
          </a:p>
          <a:p>
            <a:pPr marL="609576" indent="-609576"/>
            <a:r>
              <a:rPr lang="en-AU" sz="2667" dirty="0"/>
              <a:t>Patching (OS, Docker, ECS Agent, etc.)</a:t>
            </a:r>
          </a:p>
          <a:p>
            <a:pPr marL="609576" indent="-609576"/>
            <a:r>
              <a:rPr lang="en-AU" sz="2667" dirty="0"/>
              <a:t>Task isolation (via Clusters)</a:t>
            </a:r>
          </a:p>
          <a:p>
            <a:pPr marL="609576" indent="-609576"/>
            <a:r>
              <a:rPr lang="en-AU" sz="2667" dirty="0"/>
              <a:t>No </a:t>
            </a:r>
            <a:r>
              <a:rPr lang="en-AU" sz="2667" dirty="0">
                <a:latin typeface="Courier New" panose="02070309020205020404" pitchFamily="49" charset="0"/>
                <a:cs typeface="Courier New" panose="02070309020205020404" pitchFamily="49" charset="0"/>
              </a:rPr>
              <a:t>--privileged </a:t>
            </a:r>
            <a:r>
              <a:rPr lang="en-AU" sz="2667" dirty="0"/>
              <a:t>mode for containers</a:t>
            </a:r>
          </a:p>
          <a:p>
            <a:pPr marL="609576" indent="-609576"/>
            <a:r>
              <a:rPr lang="en-AU" sz="2667" dirty="0"/>
              <a:t>Requires </a:t>
            </a:r>
            <a:r>
              <a:rPr lang="en-AU" sz="2667" dirty="0" err="1"/>
              <a:t>awsvpc</a:t>
            </a:r>
            <a:r>
              <a:rPr lang="en-AU" sz="2667" dirty="0"/>
              <a:t> network mode so there is an ENI and SG per Task</a:t>
            </a:r>
          </a:p>
          <a:p>
            <a:pPr marL="609576" indent="-609576"/>
            <a:r>
              <a:rPr lang="en-AU" sz="2667" dirty="0"/>
              <a:t>No runtime access for users (</a:t>
            </a:r>
            <a:r>
              <a:rPr lang="en-AU" sz="2667" dirty="0" err="1"/>
              <a:t>ssh</a:t>
            </a:r>
            <a:r>
              <a:rPr lang="en-AU" sz="2667" dirty="0"/>
              <a:t> or interactive container shell)</a:t>
            </a:r>
          </a:p>
          <a:p>
            <a:endParaRPr lang="en-US" dirty="0"/>
          </a:p>
        </p:txBody>
      </p:sp>
      <p:pic>
        <p:nvPicPr>
          <p:cNvPr id="4" name="Graphic 7">
            <a:extLst>
              <a:ext uri="{FF2B5EF4-FFF2-40B4-BE49-F238E27FC236}">
                <a16:creationId xmlns:a16="http://schemas.microsoft.com/office/drawing/2014/main" id="{8BA1AA01-09B3-E64C-ABD1-C10362432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925" y="2471139"/>
            <a:ext cx="2901263" cy="2901263"/>
          </a:xfrm>
          <a:prstGeom prst="rect">
            <a:avLst/>
          </a:prstGeom>
        </p:spPr>
      </p:pic>
    </p:spTree>
    <p:extLst>
      <p:ext uri="{BB962C8B-B14F-4D97-AF65-F5344CB8AC3E}">
        <p14:creationId xmlns:p14="http://schemas.microsoft.com/office/powerpoint/2010/main" val="26406934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Questions?</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solidFill>
                  <a:schemeClr val="tx1"/>
                </a:solidFill>
              </a:rPr>
              <a:t>Introduction to Amazon ECS and AWS </a:t>
            </a:r>
            <a:r>
              <a:rPr lang="en-AU" dirty="0" err="1">
                <a:solidFill>
                  <a:schemeClr val="tx1"/>
                </a:solidFill>
              </a:rPr>
              <a:t>Fargate</a:t>
            </a:r>
            <a:endParaRPr lang="en-AU" dirty="0">
              <a:solidFill>
                <a:schemeClr val="tx1"/>
              </a:solidFill>
            </a:endParaRPr>
          </a:p>
        </p:txBody>
      </p:sp>
    </p:spTree>
    <p:extLst>
      <p:ext uri="{BB962C8B-B14F-4D97-AF65-F5344CB8AC3E}">
        <p14:creationId xmlns:p14="http://schemas.microsoft.com/office/powerpoint/2010/main" val="3030535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Containers Immersion Day: Hands-on labs </a:t>
            </a:r>
          </a:p>
        </p:txBody>
      </p:sp>
      <p:pic>
        <p:nvPicPr>
          <p:cNvPr id="3" name="Picture 2" descr="mysfits-welcome">
            <a:extLst>
              <a:ext uri="{FF2B5EF4-FFF2-40B4-BE49-F238E27FC236}">
                <a16:creationId xmlns:a16="http://schemas.microsoft.com/office/drawing/2014/main" id="{66A28136-A7E9-DC4B-8E9F-3AB914888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813"/>
            <a:ext cx="12192000" cy="299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833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1F3EB2-26CC-4E4D-8F41-F12AB998D982}"/>
              </a:ext>
            </a:extLst>
          </p:cNvPr>
          <p:cNvPicPr>
            <a:picLocks noChangeAspect="1"/>
          </p:cNvPicPr>
          <p:nvPr/>
        </p:nvPicPr>
        <p:blipFill>
          <a:blip r:embed="rId3"/>
          <a:stretch>
            <a:fillRect/>
          </a:stretch>
        </p:blipFill>
        <p:spPr>
          <a:xfrm>
            <a:off x="5949742" y="5148267"/>
            <a:ext cx="1729117" cy="1729117"/>
          </a:xfrm>
          <a:prstGeom prst="rect">
            <a:avLst/>
          </a:prstGeom>
        </p:spPr>
      </p:pic>
      <p:pic>
        <p:nvPicPr>
          <p:cNvPr id="8" name="Picture 7">
            <a:extLst>
              <a:ext uri="{FF2B5EF4-FFF2-40B4-BE49-F238E27FC236}">
                <a16:creationId xmlns:a16="http://schemas.microsoft.com/office/drawing/2014/main" id="{4A7D4BE0-D3A9-A842-9FD9-3D43C13B643F}"/>
              </a:ext>
            </a:extLst>
          </p:cNvPr>
          <p:cNvPicPr>
            <a:picLocks noChangeAspect="1"/>
          </p:cNvPicPr>
          <p:nvPr/>
        </p:nvPicPr>
        <p:blipFill>
          <a:blip r:embed="rId4"/>
          <a:stretch>
            <a:fillRect/>
          </a:stretch>
        </p:blipFill>
        <p:spPr>
          <a:xfrm flipH="1">
            <a:off x="878270" y="1344546"/>
            <a:ext cx="2180843" cy="2180843"/>
          </a:xfrm>
          <a:prstGeom prst="rect">
            <a:avLst/>
          </a:prstGeom>
        </p:spPr>
      </p:pic>
      <p:sp>
        <p:nvSpPr>
          <p:cNvPr id="3" name="Content Placeholder 2">
            <a:extLst>
              <a:ext uri="{FF2B5EF4-FFF2-40B4-BE49-F238E27FC236}">
                <a16:creationId xmlns:a16="http://schemas.microsoft.com/office/drawing/2014/main" id="{C534BB58-72E4-374F-B571-2643674F9CCE}"/>
              </a:ext>
            </a:extLst>
          </p:cNvPr>
          <p:cNvSpPr>
            <a:spLocks noGrp="1"/>
          </p:cNvSpPr>
          <p:nvPr>
            <p:ph idx="1"/>
          </p:nvPr>
        </p:nvSpPr>
        <p:spPr>
          <a:xfrm>
            <a:off x="269241" y="1189180"/>
            <a:ext cx="11762338" cy="5091266"/>
          </a:xfrm>
        </p:spPr>
        <p:txBody>
          <a:bodyPr/>
          <a:lstStyle/>
          <a:p>
            <a:r>
              <a:rPr lang="en-US" sz="2000" b="1" dirty="0">
                <a:solidFill>
                  <a:schemeClr val="accent1"/>
                </a:solidFill>
              </a:rPr>
              <a:t>Our mission:</a:t>
            </a:r>
            <a:r>
              <a:rPr lang="en-US" sz="2000" dirty="0"/>
              <a:t> Ethical, mythical creature care. </a:t>
            </a:r>
          </a:p>
          <a:p>
            <a:r>
              <a:rPr lang="en-US" sz="2000" b="1" dirty="0">
                <a:solidFill>
                  <a:schemeClr val="accent1"/>
                </a:solidFill>
              </a:rPr>
              <a:t>Our priority:</a:t>
            </a:r>
            <a:r>
              <a:rPr lang="en-US" sz="2000" dirty="0"/>
              <a:t> Find homes for the abandoned, and often misunderstood, mythical creatures in our community. </a:t>
            </a:r>
          </a:p>
          <a:p>
            <a:endParaRPr lang="en-US" sz="2000" dirty="0"/>
          </a:p>
          <a:p>
            <a:pPr algn="ctr"/>
            <a:r>
              <a:rPr lang="en-US" i="1" dirty="0"/>
              <a:t>Help us find their </a:t>
            </a:r>
            <a:r>
              <a:rPr lang="en-US" i="1" dirty="0">
                <a:solidFill>
                  <a:srgbClr val="FFFFFF"/>
                </a:solidFill>
              </a:rPr>
              <a:t>forever</a:t>
            </a:r>
            <a:r>
              <a:rPr lang="en-US" i="1" dirty="0"/>
              <a:t> homes!</a:t>
            </a:r>
          </a:p>
          <a:p>
            <a:endParaRPr lang="en-US" sz="2000" dirty="0"/>
          </a:p>
          <a:p>
            <a:r>
              <a:rPr lang="en-US" sz="2000" b="1" dirty="0">
                <a:solidFill>
                  <a:schemeClr val="accent1"/>
                </a:solidFill>
              </a:rPr>
              <a:t>Your mission:</a:t>
            </a:r>
            <a:r>
              <a:rPr lang="en-US" sz="2000" dirty="0">
                <a:solidFill>
                  <a:schemeClr val="accent1"/>
                </a:solidFill>
              </a:rPr>
              <a:t>  </a:t>
            </a:r>
            <a:r>
              <a:rPr lang="en-US" sz="2000" dirty="0"/>
              <a:t>Modernize and innovate on the Mythical stack. </a:t>
            </a:r>
            <a:endParaRPr lang="en-US" sz="1833" dirty="0"/>
          </a:p>
          <a:p>
            <a:endParaRPr lang="en-US" sz="1833" dirty="0"/>
          </a:p>
          <a:p>
            <a:r>
              <a:rPr lang="en-US" sz="1833" b="1" strike="sngStrike" dirty="0">
                <a:solidFill>
                  <a:schemeClr val="accent1"/>
                </a:solidFill>
              </a:rPr>
              <a:t>Lab 1: </a:t>
            </a:r>
            <a:r>
              <a:rPr lang="en-US" sz="1833" strike="sngStrike" dirty="0"/>
              <a:t>Containerize the monolithic </a:t>
            </a:r>
            <a:r>
              <a:rPr lang="en-US" sz="1833" strike="sngStrike" dirty="0">
                <a:solidFill>
                  <a:srgbClr val="FFFFFF"/>
                </a:solidFill>
              </a:rPr>
              <a:t>application.</a:t>
            </a:r>
            <a:endParaRPr lang="en-US" sz="1833" strike="sngStrike" dirty="0">
              <a:solidFill>
                <a:srgbClr val="FFFFFF"/>
              </a:solidFill>
              <a:latin typeface="Amazon Ember" panose="02000000000000000000" pitchFamily="2" charset="0"/>
            </a:endParaRPr>
          </a:p>
          <a:p>
            <a:r>
              <a:rPr lang="en-US" sz="1833" b="1" dirty="0">
                <a:solidFill>
                  <a:schemeClr val="accent1"/>
                </a:solidFill>
              </a:rPr>
              <a:t>Lab 2:</a:t>
            </a:r>
            <a:r>
              <a:rPr lang="en-US" sz="1833" dirty="0"/>
              <a:t> Deploy containers using </a:t>
            </a:r>
            <a:r>
              <a:rPr lang="en-US" sz="1833" dirty="0">
                <a:solidFill>
                  <a:srgbClr val="FFFFFF"/>
                </a:solidFill>
              </a:rPr>
              <a:t>AWS Fargate.</a:t>
            </a:r>
            <a:endParaRPr lang="en-US" sz="1833" dirty="0">
              <a:solidFill>
                <a:srgbClr val="FFFFFF"/>
              </a:solidFill>
              <a:latin typeface="Amazon Ember" panose="02000000000000000000" pitchFamily="2" charset="0"/>
            </a:endParaRPr>
          </a:p>
          <a:p>
            <a:r>
              <a:rPr lang="en-US" sz="1833" b="1" dirty="0">
                <a:solidFill>
                  <a:schemeClr val="accent1"/>
                </a:solidFill>
              </a:rPr>
              <a:t>Lab 3:</a:t>
            </a:r>
            <a:r>
              <a:rPr lang="en-US" sz="1833" dirty="0"/>
              <a:t> Scale and lay the foundation for microservices with an AWS Application Load Balancer. </a:t>
            </a:r>
          </a:p>
          <a:p>
            <a:r>
              <a:rPr lang="en-US" sz="1833" b="1" dirty="0">
                <a:solidFill>
                  <a:schemeClr val="accent1"/>
                </a:solidFill>
              </a:rPr>
              <a:t>Lab 4: </a:t>
            </a:r>
            <a:r>
              <a:rPr lang="en-US" sz="1833" dirty="0"/>
              <a:t>Our developers completed Project </a:t>
            </a:r>
            <a:r>
              <a:rPr lang="en-US" sz="1833" dirty="0">
                <a:solidFill>
                  <a:srgbClr val="FFFFFF"/>
                </a:solidFill>
              </a:rPr>
              <a:t>Cuddle which</a:t>
            </a:r>
            <a:r>
              <a:rPr lang="en-US" sz="1833" dirty="0"/>
              <a:t> adds a “like” feature to the </a:t>
            </a:r>
            <a:r>
              <a:rPr lang="en-US" sz="1833" dirty="0">
                <a:solidFill>
                  <a:srgbClr val="FFFFFF"/>
                </a:solidFill>
              </a:rPr>
              <a:t>application</a:t>
            </a:r>
            <a:r>
              <a:rPr lang="en-US" sz="1833" dirty="0"/>
              <a:t>. </a:t>
            </a:r>
            <a:r>
              <a:rPr lang="en-US" sz="1833" dirty="0">
                <a:solidFill>
                  <a:srgbClr val="FFFFFF"/>
                </a:solidFill>
              </a:rPr>
              <a:t>Since</a:t>
            </a:r>
            <a:r>
              <a:rPr lang="en-US" sz="1833" dirty="0"/>
              <a:t> we want to move to a microservices design, help us break this functionality from the monolith and deploy it with </a:t>
            </a:r>
            <a:r>
              <a:rPr lang="en-US" sz="1833" dirty="0">
                <a:solidFill>
                  <a:srgbClr val="FFFFFF"/>
                </a:solidFill>
              </a:rPr>
              <a:t>AWS Fargate</a:t>
            </a:r>
            <a:r>
              <a:rPr lang="en-US" sz="1833" dirty="0"/>
              <a:t> as its own containerized </a:t>
            </a:r>
            <a:r>
              <a:rPr lang="en-US" sz="1833" dirty="0">
                <a:solidFill>
                  <a:srgbClr val="FFFFFF"/>
                </a:solidFill>
              </a:rPr>
              <a:t>microservice</a:t>
            </a:r>
            <a:r>
              <a:rPr lang="en-US" sz="1833" dirty="0"/>
              <a:t>.</a:t>
            </a:r>
          </a:p>
        </p:txBody>
      </p:sp>
      <p:pic>
        <p:nvPicPr>
          <p:cNvPr id="5" name="Picture 4">
            <a:extLst>
              <a:ext uri="{FF2B5EF4-FFF2-40B4-BE49-F238E27FC236}">
                <a16:creationId xmlns:a16="http://schemas.microsoft.com/office/drawing/2014/main" id="{D0B2CDFB-AB6C-FE4D-A707-562F7194033F}"/>
              </a:ext>
            </a:extLst>
          </p:cNvPr>
          <p:cNvPicPr>
            <a:picLocks noChangeAspect="1"/>
          </p:cNvPicPr>
          <p:nvPr/>
        </p:nvPicPr>
        <p:blipFill>
          <a:blip r:embed="rId5"/>
          <a:stretch>
            <a:fillRect/>
          </a:stretch>
        </p:blipFill>
        <p:spPr>
          <a:xfrm>
            <a:off x="9571810" y="5148267"/>
            <a:ext cx="1729117" cy="1729117"/>
          </a:xfrm>
          <a:prstGeom prst="rect">
            <a:avLst/>
          </a:prstGeom>
        </p:spPr>
      </p:pic>
      <p:sp>
        <p:nvSpPr>
          <p:cNvPr id="2" name="Title 1">
            <a:extLst>
              <a:ext uri="{FF2B5EF4-FFF2-40B4-BE49-F238E27FC236}">
                <a16:creationId xmlns:a16="http://schemas.microsoft.com/office/drawing/2014/main" id="{C2109829-8579-3240-9488-5CEC113EB9C4}"/>
              </a:ext>
            </a:extLst>
          </p:cNvPr>
          <p:cNvSpPr>
            <a:spLocks noGrp="1"/>
          </p:cNvSpPr>
          <p:nvPr>
            <p:ph type="title"/>
          </p:nvPr>
        </p:nvSpPr>
        <p:spPr/>
        <p:txBody>
          <a:bodyPr/>
          <a:lstStyle/>
          <a:p>
            <a:r>
              <a:rPr lang="en-US" dirty="0"/>
              <a:t>Welcome to Mythical </a:t>
            </a:r>
            <a:r>
              <a:rPr lang="en-US" dirty="0">
                <a:solidFill>
                  <a:srgbClr val="FFFFFF"/>
                </a:solidFill>
              </a:rPr>
              <a:t>Mysfits</a:t>
            </a:r>
          </a:p>
        </p:txBody>
      </p:sp>
      <p:pic>
        <p:nvPicPr>
          <p:cNvPr id="4" name="Picture 3">
            <a:extLst>
              <a:ext uri="{FF2B5EF4-FFF2-40B4-BE49-F238E27FC236}">
                <a16:creationId xmlns:a16="http://schemas.microsoft.com/office/drawing/2014/main" id="{84FA73CE-E32F-B846-B91F-57EC1C056A67}"/>
              </a:ext>
            </a:extLst>
          </p:cNvPr>
          <p:cNvPicPr>
            <a:picLocks noChangeAspect="1"/>
          </p:cNvPicPr>
          <p:nvPr/>
        </p:nvPicPr>
        <p:blipFill>
          <a:blip r:embed="rId6"/>
          <a:stretch>
            <a:fillRect/>
          </a:stretch>
        </p:blipFill>
        <p:spPr>
          <a:xfrm>
            <a:off x="9495015" y="1465608"/>
            <a:ext cx="2180843" cy="2180843"/>
          </a:xfrm>
          <a:prstGeom prst="rect">
            <a:avLst/>
          </a:prstGeom>
        </p:spPr>
      </p:pic>
      <p:pic>
        <p:nvPicPr>
          <p:cNvPr id="7" name="Picture 6">
            <a:extLst>
              <a:ext uri="{FF2B5EF4-FFF2-40B4-BE49-F238E27FC236}">
                <a16:creationId xmlns:a16="http://schemas.microsoft.com/office/drawing/2014/main" id="{4D8A5B14-262B-1F43-AE47-80EFA1875CB7}"/>
              </a:ext>
            </a:extLst>
          </p:cNvPr>
          <p:cNvPicPr>
            <a:picLocks noChangeAspect="1"/>
          </p:cNvPicPr>
          <p:nvPr/>
        </p:nvPicPr>
        <p:blipFill>
          <a:blip r:embed="rId7"/>
          <a:stretch>
            <a:fillRect/>
          </a:stretch>
        </p:blipFill>
        <p:spPr>
          <a:xfrm>
            <a:off x="7073203" y="-512868"/>
            <a:ext cx="2180843" cy="2180843"/>
          </a:xfrm>
          <a:prstGeom prst="rect">
            <a:avLst/>
          </a:prstGeom>
        </p:spPr>
      </p:pic>
    </p:spTree>
    <p:extLst>
      <p:ext uri="{BB962C8B-B14F-4D97-AF65-F5344CB8AC3E}">
        <p14:creationId xmlns:p14="http://schemas.microsoft.com/office/powerpoint/2010/main" val="409032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D6823F42-2E96-F640-91B7-FC8AA0C0EA1E}"/>
              </a:ext>
            </a:extLst>
          </p:cNvPr>
          <p:cNvSpPr/>
          <p:nvPr/>
        </p:nvSpPr>
        <p:spPr>
          <a:xfrm>
            <a:off x="4386424" y="3346693"/>
            <a:ext cx="2673310" cy="225718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6EAD45"/>
                </a:solidFill>
              </a:rPr>
              <a:t>Public subnet</a:t>
            </a:r>
          </a:p>
        </p:txBody>
      </p:sp>
      <p:sp>
        <p:nvSpPr>
          <p:cNvPr id="65" name="TextBox 64">
            <a:extLst>
              <a:ext uri="{FF2B5EF4-FFF2-40B4-BE49-F238E27FC236}">
                <a16:creationId xmlns:a16="http://schemas.microsoft.com/office/drawing/2014/main" id="{1D59E05D-F63C-8D4B-BF0A-6470F753B2CF}"/>
              </a:ext>
            </a:extLst>
          </p:cNvPr>
          <p:cNvSpPr txBox="1"/>
          <p:nvPr/>
        </p:nvSpPr>
        <p:spPr>
          <a:xfrm>
            <a:off x="5350868" y="3719854"/>
            <a:ext cx="1918253" cy="271934"/>
          </a:xfrm>
          <a:prstGeom prst="rect">
            <a:avLst/>
          </a:prstGeom>
          <a:noFill/>
        </p:spPr>
        <p:txBody>
          <a:bodyPr wrap="square" rtlCol="0">
            <a:spAutoFit/>
          </a:bodyPr>
          <a:lstStyle/>
          <a:p>
            <a:pPr algn="ctr"/>
            <a:r>
              <a:rPr lang="en-US" sz="1167" b="1" i="1" dirty="0">
                <a:solidFill>
                  <a:schemeClr val="accent1"/>
                </a:solidFill>
              </a:rPr>
              <a:t>Monolith</a:t>
            </a:r>
          </a:p>
        </p:txBody>
      </p:sp>
      <p:sp>
        <p:nvSpPr>
          <p:cNvPr id="37" name="Rectangle 36">
            <a:extLst>
              <a:ext uri="{FF2B5EF4-FFF2-40B4-BE49-F238E27FC236}">
                <a16:creationId xmlns:a16="http://schemas.microsoft.com/office/drawing/2014/main" id="{B1052822-F309-8F46-8691-D4B7485A3DC5}"/>
              </a:ext>
            </a:extLst>
          </p:cNvPr>
          <p:cNvSpPr/>
          <p:nvPr/>
        </p:nvSpPr>
        <p:spPr>
          <a:xfrm>
            <a:off x="7267212" y="3346693"/>
            <a:ext cx="2669435" cy="225718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pic>
        <p:nvPicPr>
          <p:cNvPr id="42" name="Graphic 41">
            <a:extLst>
              <a:ext uri="{FF2B5EF4-FFF2-40B4-BE49-F238E27FC236}">
                <a16:creationId xmlns:a16="http://schemas.microsoft.com/office/drawing/2014/main" id="{FA286BDF-8963-6C4C-AE3E-7CAB002E7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7212" y="3339998"/>
            <a:ext cx="228600" cy="228600"/>
          </a:xfrm>
          <a:prstGeom prst="rect">
            <a:avLst/>
          </a:prstGeom>
        </p:spPr>
      </p:pic>
      <p:pic>
        <p:nvPicPr>
          <p:cNvPr id="67" name="Graphic 66">
            <a:extLst>
              <a:ext uri="{FF2B5EF4-FFF2-40B4-BE49-F238E27FC236}">
                <a16:creationId xmlns:a16="http://schemas.microsoft.com/office/drawing/2014/main" id="{106C22E8-A2CA-7346-A89E-65BB56124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6423" y="3339998"/>
            <a:ext cx="228600" cy="228600"/>
          </a:xfrm>
          <a:prstGeom prst="rect">
            <a:avLst/>
          </a:prstGeom>
        </p:spPr>
      </p:pic>
      <p:sp>
        <p:nvSpPr>
          <p:cNvPr id="53" name="Rectangle 52">
            <a:extLst>
              <a:ext uri="{FF2B5EF4-FFF2-40B4-BE49-F238E27FC236}">
                <a16:creationId xmlns:a16="http://schemas.microsoft.com/office/drawing/2014/main" id="{8264BE43-63CA-284D-BC4E-87072BA917F4}"/>
              </a:ext>
            </a:extLst>
          </p:cNvPr>
          <p:cNvSpPr/>
          <p:nvPr/>
        </p:nvSpPr>
        <p:spPr>
          <a:xfrm>
            <a:off x="4175125" y="2088840"/>
            <a:ext cx="5969000" cy="3769034"/>
          </a:xfrm>
          <a:prstGeom prst="rect">
            <a:avLst/>
          </a:prstGeom>
          <a:noFill/>
          <a:ln w="12700">
            <a:solidFill>
              <a:srgbClr val="6EAD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6EAD45"/>
                </a:solidFill>
              </a:rPr>
              <a:t>VPC</a:t>
            </a:r>
          </a:p>
        </p:txBody>
      </p:sp>
      <p:sp>
        <p:nvSpPr>
          <p:cNvPr id="40" name="Rectangle 39">
            <a:extLst>
              <a:ext uri="{FF2B5EF4-FFF2-40B4-BE49-F238E27FC236}">
                <a16:creationId xmlns:a16="http://schemas.microsoft.com/office/drawing/2014/main" id="{D9E98D3E-8E89-1445-9CCF-4DD4D139E364}"/>
              </a:ext>
            </a:extLst>
          </p:cNvPr>
          <p:cNvSpPr/>
          <p:nvPr/>
        </p:nvSpPr>
        <p:spPr>
          <a:xfrm>
            <a:off x="2631572" y="1189174"/>
            <a:ext cx="8893678" cy="482497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FAFAFA"/>
                </a:solidFill>
              </a:rPr>
              <a:t>AWS Cloud</a:t>
            </a:r>
          </a:p>
        </p:txBody>
      </p:sp>
      <p:sp>
        <p:nvSpPr>
          <p:cNvPr id="2" name="Title 1">
            <a:extLst>
              <a:ext uri="{FF2B5EF4-FFF2-40B4-BE49-F238E27FC236}">
                <a16:creationId xmlns:a16="http://schemas.microsoft.com/office/drawing/2014/main" id="{7830F857-8CE6-7042-96AF-A1279FAE94C2}"/>
              </a:ext>
            </a:extLst>
          </p:cNvPr>
          <p:cNvSpPr>
            <a:spLocks noGrp="1"/>
          </p:cNvSpPr>
          <p:nvPr>
            <p:ph type="title"/>
          </p:nvPr>
        </p:nvSpPr>
        <p:spPr/>
        <p:txBody>
          <a:bodyPr/>
          <a:lstStyle/>
          <a:p>
            <a:r>
              <a:rPr lang="en-US" dirty="0"/>
              <a:t>Lab 2: Deploy monolith with Fargate</a:t>
            </a:r>
          </a:p>
        </p:txBody>
      </p:sp>
      <p:cxnSp>
        <p:nvCxnSpPr>
          <p:cNvPr id="47" name="Elbow Connector 46">
            <a:extLst>
              <a:ext uri="{FF2B5EF4-FFF2-40B4-BE49-F238E27FC236}">
                <a16:creationId xmlns:a16="http://schemas.microsoft.com/office/drawing/2014/main" id="{C94EA41D-DE46-8942-AB2B-F0D18EDDD3E8}"/>
              </a:ext>
            </a:extLst>
          </p:cNvPr>
          <p:cNvCxnSpPr>
            <a:cxnSpLocks/>
            <a:stCxn id="39" idx="2"/>
            <a:endCxn id="38" idx="1"/>
          </p:cNvCxnSpPr>
          <p:nvPr/>
        </p:nvCxnSpPr>
        <p:spPr>
          <a:xfrm rot="16200000" flipH="1">
            <a:off x="8351565" y="2895681"/>
            <a:ext cx="175254" cy="4258395"/>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65A2E4F0-38E8-DC46-BF9F-38C67DDC3C2A}"/>
              </a:ext>
            </a:extLst>
          </p:cNvPr>
          <p:cNvPicPr>
            <a:picLocks noChangeAspect="1"/>
          </p:cNvPicPr>
          <p:nvPr/>
        </p:nvPicPr>
        <p:blipFill>
          <a:blip r:embed="rId7"/>
          <a:stretch>
            <a:fillRect/>
          </a:stretch>
        </p:blipFill>
        <p:spPr>
          <a:xfrm>
            <a:off x="1185926" y="5721483"/>
            <a:ext cx="1322917" cy="1322917"/>
          </a:xfrm>
          <a:prstGeom prst="rect">
            <a:avLst/>
          </a:prstGeom>
        </p:spPr>
      </p:pic>
      <p:pic>
        <p:nvPicPr>
          <p:cNvPr id="119" name="Picture 118">
            <a:extLst>
              <a:ext uri="{FF2B5EF4-FFF2-40B4-BE49-F238E27FC236}">
                <a16:creationId xmlns:a16="http://schemas.microsoft.com/office/drawing/2014/main" id="{DB76F314-EA73-B048-89E1-18CAC78C5BC6}"/>
              </a:ext>
            </a:extLst>
          </p:cNvPr>
          <p:cNvPicPr>
            <a:picLocks noChangeAspect="1"/>
          </p:cNvPicPr>
          <p:nvPr/>
        </p:nvPicPr>
        <p:blipFill>
          <a:blip r:embed="rId8"/>
          <a:stretch>
            <a:fillRect/>
          </a:stretch>
        </p:blipFill>
        <p:spPr>
          <a:xfrm rot="10800000">
            <a:off x="7645382" y="-200053"/>
            <a:ext cx="1322917" cy="1322917"/>
          </a:xfrm>
          <a:prstGeom prst="rect">
            <a:avLst/>
          </a:prstGeom>
        </p:spPr>
      </p:pic>
      <p:pic>
        <p:nvPicPr>
          <p:cNvPr id="120" name="Picture 119">
            <a:extLst>
              <a:ext uri="{FF2B5EF4-FFF2-40B4-BE49-F238E27FC236}">
                <a16:creationId xmlns:a16="http://schemas.microsoft.com/office/drawing/2014/main" id="{3D88C408-10F0-3346-8D30-A6C201C4F1B8}"/>
              </a:ext>
            </a:extLst>
          </p:cNvPr>
          <p:cNvPicPr>
            <a:picLocks noChangeAspect="1"/>
          </p:cNvPicPr>
          <p:nvPr/>
        </p:nvPicPr>
        <p:blipFill>
          <a:blip r:embed="rId9"/>
          <a:stretch>
            <a:fillRect/>
          </a:stretch>
        </p:blipFill>
        <p:spPr>
          <a:xfrm flipH="1">
            <a:off x="-39673" y="3594962"/>
            <a:ext cx="1322917" cy="1322917"/>
          </a:xfrm>
          <a:prstGeom prst="rect">
            <a:avLst/>
          </a:prstGeom>
        </p:spPr>
      </p:pic>
      <p:pic>
        <p:nvPicPr>
          <p:cNvPr id="122" name="Picture 121">
            <a:extLst>
              <a:ext uri="{FF2B5EF4-FFF2-40B4-BE49-F238E27FC236}">
                <a16:creationId xmlns:a16="http://schemas.microsoft.com/office/drawing/2014/main" id="{9326FBBB-BBE7-2D4E-A356-D183E47D7B35}"/>
              </a:ext>
            </a:extLst>
          </p:cNvPr>
          <p:cNvPicPr>
            <a:picLocks noChangeAspect="1"/>
          </p:cNvPicPr>
          <p:nvPr/>
        </p:nvPicPr>
        <p:blipFill>
          <a:blip r:embed="rId10"/>
          <a:stretch>
            <a:fillRect/>
          </a:stretch>
        </p:blipFill>
        <p:spPr>
          <a:xfrm>
            <a:off x="10202333" y="-231371"/>
            <a:ext cx="1322917" cy="1322917"/>
          </a:xfrm>
          <a:prstGeom prst="rect">
            <a:avLst/>
          </a:prstGeom>
        </p:spPr>
      </p:pic>
      <p:pic>
        <p:nvPicPr>
          <p:cNvPr id="123" name="Picture 122">
            <a:extLst>
              <a:ext uri="{FF2B5EF4-FFF2-40B4-BE49-F238E27FC236}">
                <a16:creationId xmlns:a16="http://schemas.microsoft.com/office/drawing/2014/main" id="{F895AD1B-0801-344C-A359-A4593EBB0038}"/>
              </a:ext>
            </a:extLst>
          </p:cNvPr>
          <p:cNvPicPr>
            <a:picLocks noChangeAspect="1"/>
          </p:cNvPicPr>
          <p:nvPr/>
        </p:nvPicPr>
        <p:blipFill>
          <a:blip r:embed="rId11"/>
          <a:stretch>
            <a:fillRect/>
          </a:stretch>
        </p:blipFill>
        <p:spPr>
          <a:xfrm>
            <a:off x="8879417" y="5617277"/>
            <a:ext cx="1322917" cy="1322917"/>
          </a:xfrm>
          <a:prstGeom prst="rect">
            <a:avLst/>
          </a:prstGeom>
        </p:spPr>
      </p:pic>
      <p:cxnSp>
        <p:nvCxnSpPr>
          <p:cNvPr id="57" name="Elbow Connector 56">
            <a:extLst>
              <a:ext uri="{FF2B5EF4-FFF2-40B4-BE49-F238E27FC236}">
                <a16:creationId xmlns:a16="http://schemas.microsoft.com/office/drawing/2014/main" id="{D39032EC-0E05-C64F-B2F7-5DB4976CF6BB}"/>
              </a:ext>
            </a:extLst>
          </p:cNvPr>
          <p:cNvCxnSpPr>
            <a:cxnSpLocks/>
            <a:stCxn id="62" idx="3"/>
          </p:cNvCxnSpPr>
          <p:nvPr/>
        </p:nvCxnSpPr>
        <p:spPr>
          <a:xfrm flipV="1">
            <a:off x="3736695" y="4476750"/>
            <a:ext cx="2276966" cy="656538"/>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782D5D1-A1E6-C749-8463-E1690FF3EAEB}"/>
              </a:ext>
            </a:extLst>
          </p:cNvPr>
          <p:cNvGrpSpPr/>
          <p:nvPr/>
        </p:nvGrpSpPr>
        <p:grpSpPr>
          <a:xfrm>
            <a:off x="10236993" y="4816172"/>
            <a:ext cx="1255460" cy="1077907"/>
            <a:chOff x="12284391" y="5779405"/>
            <a:chExt cx="1506552" cy="1293488"/>
          </a:xfrm>
        </p:grpSpPr>
        <p:sp>
          <p:nvSpPr>
            <p:cNvPr id="36" name="TextBox 35">
              <a:extLst>
                <a:ext uri="{FF2B5EF4-FFF2-40B4-BE49-F238E27FC236}">
                  <a16:creationId xmlns:a16="http://schemas.microsoft.com/office/drawing/2014/main" id="{2731B5D7-BED3-C64D-9048-CA6AF4B14E18}"/>
                </a:ext>
              </a:extLst>
            </p:cNvPr>
            <p:cNvSpPr txBox="1"/>
            <p:nvPr/>
          </p:nvSpPr>
          <p:spPr>
            <a:xfrm>
              <a:off x="12284391" y="6531052"/>
              <a:ext cx="1506552" cy="541841"/>
            </a:xfrm>
            <a:prstGeom prst="rect">
              <a:avLst/>
            </a:prstGeom>
            <a:noFill/>
          </p:spPr>
          <p:txBody>
            <a:bodyPr wrap="square" rtlCol="0">
              <a:spAutoFit/>
            </a:bodyPr>
            <a:lstStyle/>
            <a:p>
              <a:pPr algn="ctr"/>
              <a:r>
                <a:rPr lang="en-US" sz="1167" dirty="0"/>
                <a:t>Amazon DynamoDB</a:t>
              </a:r>
            </a:p>
          </p:txBody>
        </p:sp>
        <p:pic>
          <p:nvPicPr>
            <p:cNvPr id="38" name="Graphic 37">
              <a:extLst>
                <a:ext uri="{FF2B5EF4-FFF2-40B4-BE49-F238E27FC236}">
                  <a16:creationId xmlns:a16="http://schemas.microsoft.com/office/drawing/2014/main" id="{73BF340C-4CDC-AF47-8C8A-3F4CE52904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682067" y="5779405"/>
              <a:ext cx="711200" cy="711200"/>
            </a:xfrm>
            <a:prstGeom prst="rect">
              <a:avLst/>
            </a:prstGeom>
          </p:spPr>
        </p:pic>
      </p:grpSp>
      <p:pic>
        <p:nvPicPr>
          <p:cNvPr id="41" name="Graphic 40">
            <a:extLst>
              <a:ext uri="{FF2B5EF4-FFF2-40B4-BE49-F238E27FC236}">
                <a16:creationId xmlns:a16="http://schemas.microsoft.com/office/drawing/2014/main" id="{9A3C9FA5-2386-2B49-9D98-9C65DF699C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31572" y="1205227"/>
            <a:ext cx="275167" cy="275167"/>
          </a:xfrm>
          <a:prstGeom prst="rect">
            <a:avLst/>
          </a:prstGeom>
        </p:spPr>
      </p:pic>
      <p:grpSp>
        <p:nvGrpSpPr>
          <p:cNvPr id="11" name="Group 10">
            <a:extLst>
              <a:ext uri="{FF2B5EF4-FFF2-40B4-BE49-F238E27FC236}">
                <a16:creationId xmlns:a16="http://schemas.microsoft.com/office/drawing/2014/main" id="{359F302A-30D2-9647-9537-CF308BE753FF}"/>
              </a:ext>
            </a:extLst>
          </p:cNvPr>
          <p:cNvGrpSpPr/>
          <p:nvPr/>
        </p:nvGrpSpPr>
        <p:grpSpPr>
          <a:xfrm>
            <a:off x="537453" y="2955111"/>
            <a:ext cx="893958" cy="691666"/>
            <a:chOff x="644943" y="3546131"/>
            <a:chExt cx="1072750" cy="829998"/>
          </a:xfrm>
        </p:grpSpPr>
        <p:pic>
          <p:nvPicPr>
            <p:cNvPr id="48" name="Graphic 47">
              <a:extLst>
                <a:ext uri="{FF2B5EF4-FFF2-40B4-BE49-F238E27FC236}">
                  <a16:creationId xmlns:a16="http://schemas.microsoft.com/office/drawing/2014/main" id="{615DDCFD-0113-7643-B0F3-66C8C697853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939525" y="3546131"/>
              <a:ext cx="483586" cy="469900"/>
            </a:xfrm>
            <a:prstGeom prst="rect">
              <a:avLst/>
            </a:prstGeom>
          </p:spPr>
        </p:pic>
        <p:sp>
          <p:nvSpPr>
            <p:cNvPr id="49" name="TextBox 48">
              <a:extLst>
                <a:ext uri="{FF2B5EF4-FFF2-40B4-BE49-F238E27FC236}">
                  <a16:creationId xmlns:a16="http://schemas.microsoft.com/office/drawing/2014/main" id="{7628D79F-AEB1-4045-A3D9-96D7810CE777}"/>
                </a:ext>
              </a:extLst>
            </p:cNvPr>
            <p:cNvSpPr txBox="1"/>
            <p:nvPr/>
          </p:nvSpPr>
          <p:spPr>
            <a:xfrm>
              <a:off x="644943" y="4049808"/>
              <a:ext cx="1072750" cy="326321"/>
            </a:xfrm>
            <a:prstGeom prst="rect">
              <a:avLst/>
            </a:prstGeom>
            <a:noFill/>
          </p:spPr>
          <p:txBody>
            <a:bodyPr wrap="square" rtlCol="0">
              <a:spAutoFit/>
            </a:bodyPr>
            <a:lstStyle/>
            <a:p>
              <a:pPr algn="ctr"/>
              <a:r>
                <a:rPr lang="en-US" sz="1167" dirty="0">
                  <a:solidFill>
                    <a:srgbClr val="FFFFFF"/>
                  </a:solidFill>
                </a:rPr>
                <a:t>Users</a:t>
              </a:r>
              <a:endParaRPr lang="en-US" sz="1167" dirty="0">
                <a:solidFill>
                  <a:srgbClr val="FFFFFF"/>
                </a:solidFill>
                <a:latin typeface="Amazon Ember" panose="02000000000000000000" pitchFamily="2" charset="0"/>
              </a:endParaRPr>
            </a:p>
          </p:txBody>
        </p:sp>
      </p:grpSp>
      <p:pic>
        <p:nvPicPr>
          <p:cNvPr id="54" name="Graphic 53">
            <a:extLst>
              <a:ext uri="{FF2B5EF4-FFF2-40B4-BE49-F238E27FC236}">
                <a16:creationId xmlns:a16="http://schemas.microsoft.com/office/drawing/2014/main" id="{7E92DEB3-BEDA-764C-BCCD-9B253EE8C1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5125" y="2094582"/>
            <a:ext cx="275167" cy="275167"/>
          </a:xfrm>
          <a:prstGeom prst="rect">
            <a:avLst/>
          </a:prstGeom>
        </p:spPr>
      </p:pic>
      <p:grpSp>
        <p:nvGrpSpPr>
          <p:cNvPr id="15" name="Group 14">
            <a:extLst>
              <a:ext uri="{FF2B5EF4-FFF2-40B4-BE49-F238E27FC236}">
                <a16:creationId xmlns:a16="http://schemas.microsoft.com/office/drawing/2014/main" id="{F4EA36C9-4403-DE42-8311-23B65B9C5C90}"/>
              </a:ext>
            </a:extLst>
          </p:cNvPr>
          <p:cNvGrpSpPr/>
          <p:nvPr/>
        </p:nvGrpSpPr>
        <p:grpSpPr>
          <a:xfrm>
            <a:off x="2678023" y="3552858"/>
            <a:ext cx="1524677" cy="1075140"/>
            <a:chOff x="2090381" y="1257143"/>
            <a:chExt cx="1829612" cy="1290168"/>
          </a:xfrm>
        </p:grpSpPr>
        <p:sp>
          <p:nvSpPr>
            <p:cNvPr id="55" name="TextBox 54">
              <a:extLst>
                <a:ext uri="{FF2B5EF4-FFF2-40B4-BE49-F238E27FC236}">
                  <a16:creationId xmlns:a16="http://schemas.microsoft.com/office/drawing/2014/main" id="{C52ADF8F-9B3F-084E-B82A-E7A94DF112B3}"/>
                </a:ext>
              </a:extLst>
            </p:cNvPr>
            <p:cNvSpPr txBox="1"/>
            <p:nvPr/>
          </p:nvSpPr>
          <p:spPr>
            <a:xfrm>
              <a:off x="2090381" y="2005470"/>
              <a:ext cx="1829612" cy="541841"/>
            </a:xfrm>
            <a:prstGeom prst="rect">
              <a:avLst/>
            </a:prstGeom>
            <a:noFill/>
          </p:spPr>
          <p:txBody>
            <a:bodyPr wrap="square" rtlCol="0">
              <a:spAutoFit/>
            </a:bodyPr>
            <a:lstStyle/>
            <a:p>
              <a:pPr algn="ctr"/>
              <a:r>
                <a:rPr lang="en-US" sz="1167" dirty="0"/>
                <a:t>Amazon CloudWatch</a:t>
              </a:r>
            </a:p>
          </p:txBody>
        </p:sp>
        <p:pic>
          <p:nvPicPr>
            <p:cNvPr id="60" name="Graphic 59">
              <a:extLst>
                <a:ext uri="{FF2B5EF4-FFF2-40B4-BE49-F238E27FC236}">
                  <a16:creationId xmlns:a16="http://schemas.microsoft.com/office/drawing/2014/main" id="{542099AF-9790-5D4C-B104-2A89D96E92D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49587" y="1257143"/>
              <a:ext cx="711200" cy="711200"/>
            </a:xfrm>
            <a:prstGeom prst="rect">
              <a:avLst/>
            </a:prstGeom>
          </p:spPr>
        </p:pic>
      </p:grpSp>
      <p:grpSp>
        <p:nvGrpSpPr>
          <p:cNvPr id="8" name="Group 7">
            <a:extLst>
              <a:ext uri="{FF2B5EF4-FFF2-40B4-BE49-F238E27FC236}">
                <a16:creationId xmlns:a16="http://schemas.microsoft.com/office/drawing/2014/main" id="{A12A8690-B2D9-9943-BE19-360B0D7E779B}"/>
              </a:ext>
            </a:extLst>
          </p:cNvPr>
          <p:cNvGrpSpPr/>
          <p:nvPr/>
        </p:nvGrpSpPr>
        <p:grpSpPr>
          <a:xfrm>
            <a:off x="2736715" y="4836958"/>
            <a:ext cx="1407296" cy="883974"/>
            <a:chOff x="3284057" y="5804346"/>
            <a:chExt cx="1688755" cy="1060768"/>
          </a:xfrm>
        </p:grpSpPr>
        <p:sp>
          <p:nvSpPr>
            <p:cNvPr id="61" name="TextBox 60">
              <a:extLst>
                <a:ext uri="{FF2B5EF4-FFF2-40B4-BE49-F238E27FC236}">
                  <a16:creationId xmlns:a16="http://schemas.microsoft.com/office/drawing/2014/main" id="{F53B452C-51EB-324A-93D3-E73A08F3B4A2}"/>
                </a:ext>
              </a:extLst>
            </p:cNvPr>
            <p:cNvSpPr txBox="1"/>
            <p:nvPr/>
          </p:nvSpPr>
          <p:spPr>
            <a:xfrm>
              <a:off x="3284057" y="6538793"/>
              <a:ext cx="1688755" cy="326321"/>
            </a:xfrm>
            <a:prstGeom prst="rect">
              <a:avLst/>
            </a:prstGeom>
            <a:noFill/>
          </p:spPr>
          <p:txBody>
            <a:bodyPr wrap="square" rtlCol="0">
              <a:spAutoFit/>
            </a:bodyPr>
            <a:lstStyle/>
            <a:p>
              <a:pPr algn="ctr"/>
              <a:r>
                <a:rPr lang="en-US" sz="1167" dirty="0">
                  <a:solidFill>
                    <a:srgbClr val="FFFFFF"/>
                  </a:solidFill>
                </a:rPr>
                <a:t>Amazon ECR</a:t>
              </a:r>
              <a:endParaRPr lang="en-US" sz="1167" dirty="0">
                <a:solidFill>
                  <a:srgbClr val="FFFFFF"/>
                </a:solidFill>
                <a:latin typeface="Amazon Ember" panose="02000000000000000000" pitchFamily="2" charset="0"/>
              </a:endParaRPr>
            </a:p>
          </p:txBody>
        </p:sp>
        <p:pic>
          <p:nvPicPr>
            <p:cNvPr id="62" name="Graphic 61">
              <a:extLst>
                <a:ext uri="{FF2B5EF4-FFF2-40B4-BE49-F238E27FC236}">
                  <a16:creationId xmlns:a16="http://schemas.microsoft.com/office/drawing/2014/main" id="{AD1E5240-3C8D-2C44-B32A-7599B04D34F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72834" y="5804346"/>
              <a:ext cx="711200" cy="711200"/>
            </a:xfrm>
            <a:prstGeom prst="rect">
              <a:avLst/>
            </a:prstGeom>
          </p:spPr>
        </p:pic>
      </p:grpSp>
      <p:pic>
        <p:nvPicPr>
          <p:cNvPr id="43" name="Graphic 42">
            <a:extLst>
              <a:ext uri="{FF2B5EF4-FFF2-40B4-BE49-F238E27FC236}">
                <a16:creationId xmlns:a16="http://schemas.microsoft.com/office/drawing/2014/main" id="{04E69F06-D7A5-824A-AFA4-0FE8EB921B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44028" y="2253460"/>
            <a:ext cx="592667" cy="592667"/>
          </a:xfrm>
          <a:prstGeom prst="rect">
            <a:avLst/>
          </a:prstGeom>
        </p:spPr>
      </p:pic>
      <p:sp>
        <p:nvSpPr>
          <p:cNvPr id="44" name="TextBox 43">
            <a:extLst>
              <a:ext uri="{FF2B5EF4-FFF2-40B4-BE49-F238E27FC236}">
                <a16:creationId xmlns:a16="http://schemas.microsoft.com/office/drawing/2014/main" id="{9B37EFB4-F4FB-594B-BDD7-443B7B954F90}"/>
              </a:ext>
            </a:extLst>
          </p:cNvPr>
          <p:cNvSpPr txBox="1"/>
          <p:nvPr/>
        </p:nvSpPr>
        <p:spPr>
          <a:xfrm>
            <a:off x="2659966" y="2885542"/>
            <a:ext cx="1560792" cy="271934"/>
          </a:xfrm>
          <a:prstGeom prst="rect">
            <a:avLst/>
          </a:prstGeom>
          <a:noFill/>
        </p:spPr>
        <p:txBody>
          <a:bodyPr wrap="square" rtlCol="0">
            <a:spAutoFit/>
          </a:bodyPr>
          <a:lstStyle/>
          <a:p>
            <a:pPr algn="ctr"/>
            <a:r>
              <a:rPr lang="en-US" sz="1167" dirty="0">
                <a:solidFill>
                  <a:srgbClr val="FFFFFF"/>
                </a:solidFill>
              </a:rPr>
              <a:t>Amazon S3</a:t>
            </a:r>
            <a:endParaRPr lang="en-US" sz="1167" dirty="0"/>
          </a:p>
        </p:txBody>
      </p:sp>
      <p:cxnSp>
        <p:nvCxnSpPr>
          <p:cNvPr id="46" name="Elbow Connector 45">
            <a:extLst>
              <a:ext uri="{FF2B5EF4-FFF2-40B4-BE49-F238E27FC236}">
                <a16:creationId xmlns:a16="http://schemas.microsoft.com/office/drawing/2014/main" id="{461305EA-55D7-1245-AD76-5C4715CF86C6}"/>
              </a:ext>
            </a:extLst>
          </p:cNvPr>
          <p:cNvCxnSpPr>
            <a:cxnSpLocks/>
            <a:stCxn id="48" idx="1"/>
            <a:endCxn id="43" idx="1"/>
          </p:cNvCxnSpPr>
          <p:nvPr/>
        </p:nvCxnSpPr>
        <p:spPr>
          <a:xfrm flipV="1">
            <a:off x="1185926" y="2549794"/>
            <a:ext cx="1958103" cy="601108"/>
          </a:xfrm>
          <a:prstGeom prst="bentConnector3">
            <a:avLst>
              <a:gd name="adj1" fmla="val 50000"/>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F558C7-8A41-4B4A-A865-C51605B43B05}"/>
              </a:ext>
            </a:extLst>
          </p:cNvPr>
          <p:cNvSpPr txBox="1"/>
          <p:nvPr/>
        </p:nvSpPr>
        <p:spPr>
          <a:xfrm>
            <a:off x="5350868" y="4665318"/>
            <a:ext cx="1918253" cy="271934"/>
          </a:xfrm>
          <a:prstGeom prst="rect">
            <a:avLst/>
          </a:prstGeom>
          <a:noFill/>
        </p:spPr>
        <p:txBody>
          <a:bodyPr wrap="square" rtlCol="0">
            <a:spAutoFit/>
          </a:bodyPr>
          <a:lstStyle/>
          <a:p>
            <a:pPr algn="ctr"/>
            <a:r>
              <a:rPr lang="en-US" sz="1167" dirty="0">
                <a:solidFill>
                  <a:srgbClr val="FFFFFF"/>
                </a:solidFill>
              </a:rPr>
              <a:t>Fargate</a:t>
            </a:r>
            <a:endParaRPr lang="en-US" sz="1167" dirty="0">
              <a:solidFill>
                <a:srgbClr val="FFFFFF"/>
              </a:solidFill>
              <a:latin typeface="Amazon Ember" panose="02000000000000000000" pitchFamily="2" charset="0"/>
            </a:endParaRPr>
          </a:p>
        </p:txBody>
      </p:sp>
      <p:cxnSp>
        <p:nvCxnSpPr>
          <p:cNvPr id="50" name="Elbow Connector 49">
            <a:extLst>
              <a:ext uri="{FF2B5EF4-FFF2-40B4-BE49-F238E27FC236}">
                <a16:creationId xmlns:a16="http://schemas.microsoft.com/office/drawing/2014/main" id="{7B50C4B6-4B53-7043-AE05-CA42C6E0355F}"/>
              </a:ext>
            </a:extLst>
          </p:cNvPr>
          <p:cNvCxnSpPr>
            <a:cxnSpLocks/>
            <a:stCxn id="45" idx="1"/>
            <a:endCxn id="60" idx="3"/>
          </p:cNvCxnSpPr>
          <p:nvPr/>
        </p:nvCxnSpPr>
        <p:spPr>
          <a:xfrm rot="10800000">
            <a:off x="3736696" y="3849191"/>
            <a:ext cx="2276966" cy="473097"/>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666591-8AE1-6F46-BDCC-50AC0C6910BC}"/>
              </a:ext>
            </a:extLst>
          </p:cNvPr>
          <p:cNvSpPr txBox="1"/>
          <p:nvPr/>
        </p:nvSpPr>
        <p:spPr>
          <a:xfrm>
            <a:off x="4846314" y="4095093"/>
            <a:ext cx="1560792" cy="246221"/>
          </a:xfrm>
          <a:prstGeom prst="rect">
            <a:avLst/>
          </a:prstGeom>
          <a:noFill/>
        </p:spPr>
        <p:txBody>
          <a:bodyPr wrap="square" rtlCol="0">
            <a:spAutoFit/>
          </a:bodyPr>
          <a:lstStyle/>
          <a:p>
            <a:pPr algn="ctr"/>
            <a:r>
              <a:rPr lang="en-US" sz="1000" i="1" dirty="0"/>
              <a:t>Logs</a:t>
            </a:r>
          </a:p>
        </p:txBody>
      </p:sp>
      <p:pic>
        <p:nvPicPr>
          <p:cNvPr id="45" name="Graphic 44">
            <a:extLst>
              <a:ext uri="{FF2B5EF4-FFF2-40B4-BE49-F238E27FC236}">
                <a16:creationId xmlns:a16="http://schemas.microsoft.com/office/drawing/2014/main" id="{2D43C561-FD7F-6A4C-A8AC-47178F75F2C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13661" y="4025954"/>
            <a:ext cx="592667" cy="592667"/>
          </a:xfrm>
          <a:prstGeom prst="rect">
            <a:avLst/>
          </a:prstGeom>
        </p:spPr>
      </p:pic>
      <p:cxnSp>
        <p:nvCxnSpPr>
          <p:cNvPr id="58" name="Elbow Connector 57">
            <a:extLst>
              <a:ext uri="{FF2B5EF4-FFF2-40B4-BE49-F238E27FC236}">
                <a16:creationId xmlns:a16="http://schemas.microsoft.com/office/drawing/2014/main" id="{CCB0213C-A0FB-AF4D-854D-7A3CF9C1203D}"/>
              </a:ext>
            </a:extLst>
          </p:cNvPr>
          <p:cNvCxnSpPr>
            <a:cxnSpLocks/>
            <a:stCxn id="43" idx="3"/>
            <a:endCxn id="65" idx="0"/>
          </p:cNvCxnSpPr>
          <p:nvPr/>
        </p:nvCxnSpPr>
        <p:spPr>
          <a:xfrm>
            <a:off x="3736695" y="2549794"/>
            <a:ext cx="2573300" cy="1170060"/>
          </a:xfrm>
          <a:prstGeom prst="bentConnector2">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6922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1928426-EC37-664D-BA3E-84E1BA789061}"/>
              </a:ext>
            </a:extLst>
          </p:cNvPr>
          <p:cNvSpPr/>
          <p:nvPr/>
        </p:nvSpPr>
        <p:spPr>
          <a:xfrm>
            <a:off x="4390468" y="3346694"/>
            <a:ext cx="2669435" cy="2264183"/>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pic>
        <p:nvPicPr>
          <p:cNvPr id="64" name="Graphic 63">
            <a:extLst>
              <a:ext uri="{FF2B5EF4-FFF2-40B4-BE49-F238E27FC236}">
                <a16:creationId xmlns:a16="http://schemas.microsoft.com/office/drawing/2014/main" id="{4E823E08-BF31-8C45-B571-7BC212E6B8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0468" y="3347001"/>
            <a:ext cx="228600" cy="228600"/>
          </a:xfrm>
          <a:prstGeom prst="rect">
            <a:avLst/>
          </a:prstGeom>
        </p:spPr>
      </p:pic>
      <p:sp>
        <p:nvSpPr>
          <p:cNvPr id="37" name="Rectangle 36">
            <a:extLst>
              <a:ext uri="{FF2B5EF4-FFF2-40B4-BE49-F238E27FC236}">
                <a16:creationId xmlns:a16="http://schemas.microsoft.com/office/drawing/2014/main" id="{B1052822-F309-8F46-8691-D4B7485A3DC5}"/>
              </a:ext>
            </a:extLst>
          </p:cNvPr>
          <p:cNvSpPr/>
          <p:nvPr/>
        </p:nvSpPr>
        <p:spPr>
          <a:xfrm>
            <a:off x="7267212" y="3346693"/>
            <a:ext cx="2669435" cy="225718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sp>
        <p:nvSpPr>
          <p:cNvPr id="53" name="Rectangle 52">
            <a:extLst>
              <a:ext uri="{FF2B5EF4-FFF2-40B4-BE49-F238E27FC236}">
                <a16:creationId xmlns:a16="http://schemas.microsoft.com/office/drawing/2014/main" id="{8264BE43-63CA-284D-BC4E-87072BA917F4}"/>
              </a:ext>
            </a:extLst>
          </p:cNvPr>
          <p:cNvSpPr/>
          <p:nvPr/>
        </p:nvSpPr>
        <p:spPr>
          <a:xfrm>
            <a:off x="4175125" y="2088840"/>
            <a:ext cx="5969000" cy="3769034"/>
          </a:xfrm>
          <a:prstGeom prst="rect">
            <a:avLst/>
          </a:prstGeom>
          <a:noFill/>
          <a:ln w="12700">
            <a:solidFill>
              <a:srgbClr val="6EAD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6EAD45"/>
                </a:solidFill>
              </a:rPr>
              <a:t>VPC</a:t>
            </a:r>
          </a:p>
        </p:txBody>
      </p:sp>
      <p:sp>
        <p:nvSpPr>
          <p:cNvPr id="40" name="Rectangle 39">
            <a:extLst>
              <a:ext uri="{FF2B5EF4-FFF2-40B4-BE49-F238E27FC236}">
                <a16:creationId xmlns:a16="http://schemas.microsoft.com/office/drawing/2014/main" id="{D9E98D3E-8E89-1445-9CCF-4DD4D139E364}"/>
              </a:ext>
            </a:extLst>
          </p:cNvPr>
          <p:cNvSpPr/>
          <p:nvPr/>
        </p:nvSpPr>
        <p:spPr>
          <a:xfrm>
            <a:off x="2631572" y="1189174"/>
            <a:ext cx="8893678" cy="482497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FAFAFA"/>
                </a:solidFill>
              </a:rPr>
              <a:t>AWS Cloud</a:t>
            </a:r>
          </a:p>
        </p:txBody>
      </p:sp>
      <p:sp>
        <p:nvSpPr>
          <p:cNvPr id="2" name="Title 1">
            <a:extLst>
              <a:ext uri="{FF2B5EF4-FFF2-40B4-BE49-F238E27FC236}">
                <a16:creationId xmlns:a16="http://schemas.microsoft.com/office/drawing/2014/main" id="{7830F857-8CE6-7042-96AF-A1279FAE94C2}"/>
              </a:ext>
            </a:extLst>
          </p:cNvPr>
          <p:cNvSpPr>
            <a:spLocks noGrp="1"/>
          </p:cNvSpPr>
          <p:nvPr>
            <p:ph type="title"/>
          </p:nvPr>
        </p:nvSpPr>
        <p:spPr/>
        <p:txBody>
          <a:bodyPr/>
          <a:lstStyle/>
          <a:p>
            <a:r>
              <a:rPr lang="en-US" dirty="0"/>
              <a:t>Lab 3: Scale with an </a:t>
            </a:r>
            <a:r>
              <a:rPr lang="en-US" dirty="0">
                <a:solidFill>
                  <a:srgbClr val="FFFFFF"/>
                </a:solidFill>
              </a:rPr>
              <a:t>Application Load Balancer</a:t>
            </a:r>
            <a:r>
              <a:rPr lang="en-US" dirty="0"/>
              <a:t> </a:t>
            </a:r>
          </a:p>
        </p:txBody>
      </p:sp>
      <p:cxnSp>
        <p:nvCxnSpPr>
          <p:cNvPr id="47" name="Elbow Connector 46">
            <a:extLst>
              <a:ext uri="{FF2B5EF4-FFF2-40B4-BE49-F238E27FC236}">
                <a16:creationId xmlns:a16="http://schemas.microsoft.com/office/drawing/2014/main" id="{C94EA41D-DE46-8942-AB2B-F0D18EDDD3E8}"/>
              </a:ext>
            </a:extLst>
          </p:cNvPr>
          <p:cNvCxnSpPr>
            <a:cxnSpLocks/>
            <a:stCxn id="39" idx="2"/>
            <a:endCxn id="38" idx="1"/>
          </p:cNvCxnSpPr>
          <p:nvPr/>
        </p:nvCxnSpPr>
        <p:spPr>
          <a:xfrm rot="16200000" flipH="1">
            <a:off x="8351565" y="2895681"/>
            <a:ext cx="175254" cy="4258395"/>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65A2E4F0-38E8-DC46-BF9F-38C67DDC3C2A}"/>
              </a:ext>
            </a:extLst>
          </p:cNvPr>
          <p:cNvPicPr>
            <a:picLocks noChangeAspect="1"/>
          </p:cNvPicPr>
          <p:nvPr/>
        </p:nvPicPr>
        <p:blipFill>
          <a:blip r:embed="rId5"/>
          <a:stretch>
            <a:fillRect/>
          </a:stretch>
        </p:blipFill>
        <p:spPr>
          <a:xfrm>
            <a:off x="975369" y="5133288"/>
            <a:ext cx="1322917" cy="1322917"/>
          </a:xfrm>
          <a:prstGeom prst="rect">
            <a:avLst/>
          </a:prstGeom>
        </p:spPr>
      </p:pic>
      <p:pic>
        <p:nvPicPr>
          <p:cNvPr id="119" name="Picture 118">
            <a:extLst>
              <a:ext uri="{FF2B5EF4-FFF2-40B4-BE49-F238E27FC236}">
                <a16:creationId xmlns:a16="http://schemas.microsoft.com/office/drawing/2014/main" id="{DB76F314-EA73-B048-89E1-18CAC78C5BC6}"/>
              </a:ext>
            </a:extLst>
          </p:cNvPr>
          <p:cNvPicPr>
            <a:picLocks noChangeAspect="1"/>
          </p:cNvPicPr>
          <p:nvPr/>
        </p:nvPicPr>
        <p:blipFill>
          <a:blip r:embed="rId6"/>
          <a:stretch>
            <a:fillRect/>
          </a:stretch>
        </p:blipFill>
        <p:spPr>
          <a:xfrm rot="10800000">
            <a:off x="-331246" y="-209521"/>
            <a:ext cx="1322917" cy="1322917"/>
          </a:xfrm>
          <a:prstGeom prst="rect">
            <a:avLst/>
          </a:prstGeom>
        </p:spPr>
      </p:pic>
      <p:pic>
        <p:nvPicPr>
          <p:cNvPr id="120" name="Picture 119">
            <a:extLst>
              <a:ext uri="{FF2B5EF4-FFF2-40B4-BE49-F238E27FC236}">
                <a16:creationId xmlns:a16="http://schemas.microsoft.com/office/drawing/2014/main" id="{3D88C408-10F0-3346-8D30-A6C201C4F1B8}"/>
              </a:ext>
            </a:extLst>
          </p:cNvPr>
          <p:cNvPicPr>
            <a:picLocks noChangeAspect="1"/>
          </p:cNvPicPr>
          <p:nvPr/>
        </p:nvPicPr>
        <p:blipFill>
          <a:blip r:embed="rId7"/>
          <a:stretch>
            <a:fillRect/>
          </a:stretch>
        </p:blipFill>
        <p:spPr>
          <a:xfrm flipH="1">
            <a:off x="-39673" y="3594962"/>
            <a:ext cx="1322917" cy="1322917"/>
          </a:xfrm>
          <a:prstGeom prst="rect">
            <a:avLst/>
          </a:prstGeom>
        </p:spPr>
      </p:pic>
      <p:pic>
        <p:nvPicPr>
          <p:cNvPr id="122" name="Picture 121">
            <a:extLst>
              <a:ext uri="{FF2B5EF4-FFF2-40B4-BE49-F238E27FC236}">
                <a16:creationId xmlns:a16="http://schemas.microsoft.com/office/drawing/2014/main" id="{9326FBBB-BBE7-2D4E-A356-D183E47D7B35}"/>
              </a:ext>
            </a:extLst>
          </p:cNvPr>
          <p:cNvPicPr>
            <a:picLocks noChangeAspect="1"/>
          </p:cNvPicPr>
          <p:nvPr/>
        </p:nvPicPr>
        <p:blipFill>
          <a:blip r:embed="rId8"/>
          <a:stretch>
            <a:fillRect/>
          </a:stretch>
        </p:blipFill>
        <p:spPr>
          <a:xfrm>
            <a:off x="10202333" y="-231371"/>
            <a:ext cx="1322917" cy="1322917"/>
          </a:xfrm>
          <a:prstGeom prst="rect">
            <a:avLst/>
          </a:prstGeom>
        </p:spPr>
      </p:pic>
      <p:pic>
        <p:nvPicPr>
          <p:cNvPr id="123" name="Picture 122">
            <a:extLst>
              <a:ext uri="{FF2B5EF4-FFF2-40B4-BE49-F238E27FC236}">
                <a16:creationId xmlns:a16="http://schemas.microsoft.com/office/drawing/2014/main" id="{F895AD1B-0801-344C-A359-A4593EBB0038}"/>
              </a:ext>
            </a:extLst>
          </p:cNvPr>
          <p:cNvPicPr>
            <a:picLocks noChangeAspect="1"/>
          </p:cNvPicPr>
          <p:nvPr/>
        </p:nvPicPr>
        <p:blipFill>
          <a:blip r:embed="rId9"/>
          <a:stretch>
            <a:fillRect/>
          </a:stretch>
        </p:blipFill>
        <p:spPr>
          <a:xfrm>
            <a:off x="8879417" y="5617277"/>
            <a:ext cx="1322917" cy="1322917"/>
          </a:xfrm>
          <a:prstGeom prst="rect">
            <a:avLst/>
          </a:prstGeom>
        </p:spPr>
      </p:pic>
      <p:cxnSp>
        <p:nvCxnSpPr>
          <p:cNvPr id="57" name="Elbow Connector 56">
            <a:extLst>
              <a:ext uri="{FF2B5EF4-FFF2-40B4-BE49-F238E27FC236}">
                <a16:creationId xmlns:a16="http://schemas.microsoft.com/office/drawing/2014/main" id="{D39032EC-0E05-C64F-B2F7-5DB4976CF6BB}"/>
              </a:ext>
            </a:extLst>
          </p:cNvPr>
          <p:cNvCxnSpPr>
            <a:cxnSpLocks/>
            <a:stCxn id="62" idx="3"/>
          </p:cNvCxnSpPr>
          <p:nvPr/>
        </p:nvCxnSpPr>
        <p:spPr>
          <a:xfrm flipV="1">
            <a:off x="3736695" y="4476750"/>
            <a:ext cx="2276966" cy="656538"/>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782D5D1-A1E6-C749-8463-E1690FF3EAEB}"/>
              </a:ext>
            </a:extLst>
          </p:cNvPr>
          <p:cNvGrpSpPr/>
          <p:nvPr/>
        </p:nvGrpSpPr>
        <p:grpSpPr>
          <a:xfrm>
            <a:off x="10236993" y="4816172"/>
            <a:ext cx="1255460" cy="1077907"/>
            <a:chOff x="12284391" y="5779405"/>
            <a:chExt cx="1506552" cy="1293488"/>
          </a:xfrm>
        </p:grpSpPr>
        <p:sp>
          <p:nvSpPr>
            <p:cNvPr id="36" name="TextBox 35">
              <a:extLst>
                <a:ext uri="{FF2B5EF4-FFF2-40B4-BE49-F238E27FC236}">
                  <a16:creationId xmlns:a16="http://schemas.microsoft.com/office/drawing/2014/main" id="{2731B5D7-BED3-C64D-9048-CA6AF4B14E18}"/>
                </a:ext>
              </a:extLst>
            </p:cNvPr>
            <p:cNvSpPr txBox="1"/>
            <p:nvPr/>
          </p:nvSpPr>
          <p:spPr>
            <a:xfrm>
              <a:off x="12284391" y="6531052"/>
              <a:ext cx="1506552" cy="541841"/>
            </a:xfrm>
            <a:prstGeom prst="rect">
              <a:avLst/>
            </a:prstGeom>
            <a:noFill/>
          </p:spPr>
          <p:txBody>
            <a:bodyPr wrap="square" rtlCol="0">
              <a:spAutoFit/>
            </a:bodyPr>
            <a:lstStyle/>
            <a:p>
              <a:pPr algn="ctr"/>
              <a:r>
                <a:rPr lang="en-US" sz="1167" dirty="0"/>
                <a:t>Amazon DynamoDB</a:t>
              </a:r>
            </a:p>
          </p:txBody>
        </p:sp>
        <p:pic>
          <p:nvPicPr>
            <p:cNvPr id="38" name="Graphic 37">
              <a:extLst>
                <a:ext uri="{FF2B5EF4-FFF2-40B4-BE49-F238E27FC236}">
                  <a16:creationId xmlns:a16="http://schemas.microsoft.com/office/drawing/2014/main" id="{73BF340C-4CDC-AF47-8C8A-3F4CE5290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82067" y="5779405"/>
              <a:ext cx="711200" cy="711200"/>
            </a:xfrm>
            <a:prstGeom prst="rect">
              <a:avLst/>
            </a:prstGeom>
          </p:spPr>
        </p:pic>
      </p:grpSp>
      <p:pic>
        <p:nvPicPr>
          <p:cNvPr id="41" name="Graphic 40">
            <a:extLst>
              <a:ext uri="{FF2B5EF4-FFF2-40B4-BE49-F238E27FC236}">
                <a16:creationId xmlns:a16="http://schemas.microsoft.com/office/drawing/2014/main" id="{9A3C9FA5-2386-2B49-9D98-9C65DF699C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1572" y="1205227"/>
            <a:ext cx="275167" cy="275167"/>
          </a:xfrm>
          <a:prstGeom prst="rect">
            <a:avLst/>
          </a:prstGeom>
        </p:spPr>
      </p:pic>
      <p:grpSp>
        <p:nvGrpSpPr>
          <p:cNvPr id="11" name="Group 10">
            <a:extLst>
              <a:ext uri="{FF2B5EF4-FFF2-40B4-BE49-F238E27FC236}">
                <a16:creationId xmlns:a16="http://schemas.microsoft.com/office/drawing/2014/main" id="{359F302A-30D2-9647-9537-CF308BE753FF}"/>
              </a:ext>
            </a:extLst>
          </p:cNvPr>
          <p:cNvGrpSpPr/>
          <p:nvPr/>
        </p:nvGrpSpPr>
        <p:grpSpPr>
          <a:xfrm>
            <a:off x="537453" y="2955111"/>
            <a:ext cx="893958" cy="691666"/>
            <a:chOff x="644943" y="3546131"/>
            <a:chExt cx="1072750" cy="829998"/>
          </a:xfrm>
        </p:grpSpPr>
        <p:pic>
          <p:nvPicPr>
            <p:cNvPr id="48" name="Graphic 47">
              <a:extLst>
                <a:ext uri="{FF2B5EF4-FFF2-40B4-BE49-F238E27FC236}">
                  <a16:creationId xmlns:a16="http://schemas.microsoft.com/office/drawing/2014/main" id="{615DDCFD-0113-7643-B0F3-66C8C69785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939525" y="3546131"/>
              <a:ext cx="483586" cy="469900"/>
            </a:xfrm>
            <a:prstGeom prst="rect">
              <a:avLst/>
            </a:prstGeom>
          </p:spPr>
        </p:pic>
        <p:sp>
          <p:nvSpPr>
            <p:cNvPr id="49" name="TextBox 48">
              <a:extLst>
                <a:ext uri="{FF2B5EF4-FFF2-40B4-BE49-F238E27FC236}">
                  <a16:creationId xmlns:a16="http://schemas.microsoft.com/office/drawing/2014/main" id="{7628D79F-AEB1-4045-A3D9-96D7810CE777}"/>
                </a:ext>
              </a:extLst>
            </p:cNvPr>
            <p:cNvSpPr txBox="1"/>
            <p:nvPr/>
          </p:nvSpPr>
          <p:spPr>
            <a:xfrm>
              <a:off x="644943" y="4049808"/>
              <a:ext cx="1072750" cy="326321"/>
            </a:xfrm>
            <a:prstGeom prst="rect">
              <a:avLst/>
            </a:prstGeom>
            <a:noFill/>
          </p:spPr>
          <p:txBody>
            <a:bodyPr wrap="square" rtlCol="0">
              <a:spAutoFit/>
            </a:bodyPr>
            <a:lstStyle/>
            <a:p>
              <a:pPr algn="ctr"/>
              <a:r>
                <a:rPr lang="en-US" sz="1167" dirty="0">
                  <a:solidFill>
                    <a:srgbClr val="FFFFFF"/>
                  </a:solidFill>
                </a:rPr>
                <a:t>Users</a:t>
              </a:r>
              <a:endParaRPr lang="en-US" sz="1167" dirty="0">
                <a:solidFill>
                  <a:srgbClr val="FFFFFF"/>
                </a:solidFill>
                <a:latin typeface="Amazon Ember" panose="02000000000000000000" pitchFamily="2" charset="0"/>
              </a:endParaRPr>
            </a:p>
          </p:txBody>
        </p:sp>
      </p:grpSp>
      <p:pic>
        <p:nvPicPr>
          <p:cNvPr id="54" name="Graphic 53">
            <a:extLst>
              <a:ext uri="{FF2B5EF4-FFF2-40B4-BE49-F238E27FC236}">
                <a16:creationId xmlns:a16="http://schemas.microsoft.com/office/drawing/2014/main" id="{7E92DEB3-BEDA-764C-BCCD-9B253EE8C1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75125" y="2094582"/>
            <a:ext cx="275167" cy="275167"/>
          </a:xfrm>
          <a:prstGeom prst="rect">
            <a:avLst/>
          </a:prstGeom>
        </p:spPr>
      </p:pic>
      <p:grpSp>
        <p:nvGrpSpPr>
          <p:cNvPr id="15" name="Group 14">
            <a:extLst>
              <a:ext uri="{FF2B5EF4-FFF2-40B4-BE49-F238E27FC236}">
                <a16:creationId xmlns:a16="http://schemas.microsoft.com/office/drawing/2014/main" id="{F4EA36C9-4403-DE42-8311-23B65B9C5C90}"/>
              </a:ext>
            </a:extLst>
          </p:cNvPr>
          <p:cNvGrpSpPr/>
          <p:nvPr/>
        </p:nvGrpSpPr>
        <p:grpSpPr>
          <a:xfrm>
            <a:off x="2678023" y="3552858"/>
            <a:ext cx="1524677" cy="1075140"/>
            <a:chOff x="2090381" y="1257143"/>
            <a:chExt cx="1829612" cy="1290168"/>
          </a:xfrm>
        </p:grpSpPr>
        <p:sp>
          <p:nvSpPr>
            <p:cNvPr id="55" name="TextBox 54">
              <a:extLst>
                <a:ext uri="{FF2B5EF4-FFF2-40B4-BE49-F238E27FC236}">
                  <a16:creationId xmlns:a16="http://schemas.microsoft.com/office/drawing/2014/main" id="{C52ADF8F-9B3F-084E-B82A-E7A94DF112B3}"/>
                </a:ext>
              </a:extLst>
            </p:cNvPr>
            <p:cNvSpPr txBox="1"/>
            <p:nvPr/>
          </p:nvSpPr>
          <p:spPr>
            <a:xfrm>
              <a:off x="2090381" y="2005470"/>
              <a:ext cx="1829612" cy="541841"/>
            </a:xfrm>
            <a:prstGeom prst="rect">
              <a:avLst/>
            </a:prstGeom>
            <a:noFill/>
          </p:spPr>
          <p:txBody>
            <a:bodyPr wrap="square" rtlCol="0">
              <a:spAutoFit/>
            </a:bodyPr>
            <a:lstStyle/>
            <a:p>
              <a:pPr algn="ctr"/>
              <a:r>
                <a:rPr lang="en-US" sz="1167" dirty="0"/>
                <a:t>Amazon CloudWatch</a:t>
              </a:r>
            </a:p>
          </p:txBody>
        </p:sp>
        <p:pic>
          <p:nvPicPr>
            <p:cNvPr id="60" name="Graphic 59">
              <a:extLst>
                <a:ext uri="{FF2B5EF4-FFF2-40B4-BE49-F238E27FC236}">
                  <a16:creationId xmlns:a16="http://schemas.microsoft.com/office/drawing/2014/main" id="{542099AF-9790-5D4C-B104-2A89D96E92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9587" y="1257143"/>
              <a:ext cx="711200" cy="711200"/>
            </a:xfrm>
            <a:prstGeom prst="rect">
              <a:avLst/>
            </a:prstGeom>
          </p:spPr>
        </p:pic>
      </p:grpSp>
      <p:grpSp>
        <p:nvGrpSpPr>
          <p:cNvPr id="8" name="Group 7">
            <a:extLst>
              <a:ext uri="{FF2B5EF4-FFF2-40B4-BE49-F238E27FC236}">
                <a16:creationId xmlns:a16="http://schemas.microsoft.com/office/drawing/2014/main" id="{A12A8690-B2D9-9943-BE19-360B0D7E779B}"/>
              </a:ext>
            </a:extLst>
          </p:cNvPr>
          <p:cNvGrpSpPr/>
          <p:nvPr/>
        </p:nvGrpSpPr>
        <p:grpSpPr>
          <a:xfrm>
            <a:off x="2736715" y="4836958"/>
            <a:ext cx="1407296" cy="883974"/>
            <a:chOff x="3284057" y="5804346"/>
            <a:chExt cx="1688755" cy="1060768"/>
          </a:xfrm>
        </p:grpSpPr>
        <p:sp>
          <p:nvSpPr>
            <p:cNvPr id="61" name="TextBox 60">
              <a:extLst>
                <a:ext uri="{FF2B5EF4-FFF2-40B4-BE49-F238E27FC236}">
                  <a16:creationId xmlns:a16="http://schemas.microsoft.com/office/drawing/2014/main" id="{F53B452C-51EB-324A-93D3-E73A08F3B4A2}"/>
                </a:ext>
              </a:extLst>
            </p:cNvPr>
            <p:cNvSpPr txBox="1"/>
            <p:nvPr/>
          </p:nvSpPr>
          <p:spPr>
            <a:xfrm>
              <a:off x="3284057" y="6538793"/>
              <a:ext cx="1688755" cy="326321"/>
            </a:xfrm>
            <a:prstGeom prst="rect">
              <a:avLst/>
            </a:prstGeom>
            <a:noFill/>
          </p:spPr>
          <p:txBody>
            <a:bodyPr wrap="square" rtlCol="0">
              <a:spAutoFit/>
            </a:bodyPr>
            <a:lstStyle/>
            <a:p>
              <a:pPr algn="ctr"/>
              <a:r>
                <a:rPr lang="en-US" sz="1167" dirty="0">
                  <a:solidFill>
                    <a:srgbClr val="FFFFFF"/>
                  </a:solidFill>
                </a:rPr>
                <a:t>Amazon ECR</a:t>
              </a:r>
              <a:endParaRPr lang="en-US" sz="1167" dirty="0">
                <a:solidFill>
                  <a:srgbClr val="FFFFFF"/>
                </a:solidFill>
                <a:latin typeface="Amazon Ember" panose="02000000000000000000" pitchFamily="2" charset="0"/>
              </a:endParaRPr>
            </a:p>
          </p:txBody>
        </p:sp>
        <p:pic>
          <p:nvPicPr>
            <p:cNvPr id="62" name="Graphic 61">
              <a:extLst>
                <a:ext uri="{FF2B5EF4-FFF2-40B4-BE49-F238E27FC236}">
                  <a16:creationId xmlns:a16="http://schemas.microsoft.com/office/drawing/2014/main" id="{AD1E5240-3C8D-2C44-B32A-7599B04D34F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2834" y="5804346"/>
              <a:ext cx="711200" cy="711200"/>
            </a:xfrm>
            <a:prstGeom prst="rect">
              <a:avLst/>
            </a:prstGeom>
          </p:spPr>
        </p:pic>
      </p:grpSp>
      <p:pic>
        <p:nvPicPr>
          <p:cNvPr id="42" name="Graphic 41">
            <a:extLst>
              <a:ext uri="{FF2B5EF4-FFF2-40B4-BE49-F238E27FC236}">
                <a16:creationId xmlns:a16="http://schemas.microsoft.com/office/drawing/2014/main" id="{FA286BDF-8963-6C4C-AE3E-7CAB002E7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7212" y="3347001"/>
            <a:ext cx="228600" cy="228600"/>
          </a:xfrm>
          <a:prstGeom prst="rect">
            <a:avLst/>
          </a:prstGeom>
        </p:spPr>
      </p:pic>
      <p:pic>
        <p:nvPicPr>
          <p:cNvPr id="43" name="Graphic 42">
            <a:extLst>
              <a:ext uri="{FF2B5EF4-FFF2-40B4-BE49-F238E27FC236}">
                <a16:creationId xmlns:a16="http://schemas.microsoft.com/office/drawing/2014/main" id="{04E69F06-D7A5-824A-AFA4-0FE8EB921B2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44028" y="2253460"/>
            <a:ext cx="592667" cy="592667"/>
          </a:xfrm>
          <a:prstGeom prst="rect">
            <a:avLst/>
          </a:prstGeom>
        </p:spPr>
      </p:pic>
      <p:sp>
        <p:nvSpPr>
          <p:cNvPr id="44" name="TextBox 43">
            <a:extLst>
              <a:ext uri="{FF2B5EF4-FFF2-40B4-BE49-F238E27FC236}">
                <a16:creationId xmlns:a16="http://schemas.microsoft.com/office/drawing/2014/main" id="{9B37EFB4-F4FB-594B-BDD7-443B7B954F90}"/>
              </a:ext>
            </a:extLst>
          </p:cNvPr>
          <p:cNvSpPr txBox="1"/>
          <p:nvPr/>
        </p:nvSpPr>
        <p:spPr>
          <a:xfrm>
            <a:off x="2659966" y="2885542"/>
            <a:ext cx="1560792" cy="271934"/>
          </a:xfrm>
          <a:prstGeom prst="rect">
            <a:avLst/>
          </a:prstGeom>
          <a:noFill/>
        </p:spPr>
        <p:txBody>
          <a:bodyPr wrap="square" rtlCol="0">
            <a:spAutoFit/>
          </a:bodyPr>
          <a:lstStyle/>
          <a:p>
            <a:pPr algn="ctr"/>
            <a:r>
              <a:rPr lang="en-US" sz="1167" dirty="0">
                <a:solidFill>
                  <a:srgbClr val="FFFFFF"/>
                </a:solidFill>
              </a:rPr>
              <a:t>Amazon S3</a:t>
            </a:r>
            <a:endParaRPr lang="en-US" sz="1167" dirty="0"/>
          </a:p>
        </p:txBody>
      </p:sp>
      <p:cxnSp>
        <p:nvCxnSpPr>
          <p:cNvPr id="46" name="Elbow Connector 45">
            <a:extLst>
              <a:ext uri="{FF2B5EF4-FFF2-40B4-BE49-F238E27FC236}">
                <a16:creationId xmlns:a16="http://schemas.microsoft.com/office/drawing/2014/main" id="{461305EA-55D7-1245-AD76-5C4715CF86C6}"/>
              </a:ext>
            </a:extLst>
          </p:cNvPr>
          <p:cNvCxnSpPr>
            <a:cxnSpLocks/>
            <a:stCxn id="48" idx="1"/>
            <a:endCxn id="43" idx="1"/>
          </p:cNvCxnSpPr>
          <p:nvPr/>
        </p:nvCxnSpPr>
        <p:spPr>
          <a:xfrm flipV="1">
            <a:off x="1185926" y="2549794"/>
            <a:ext cx="1958103" cy="601108"/>
          </a:xfrm>
          <a:prstGeom prst="bentConnector3">
            <a:avLst>
              <a:gd name="adj1" fmla="val 50000"/>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F558C7-8A41-4B4A-A865-C51605B43B05}"/>
              </a:ext>
            </a:extLst>
          </p:cNvPr>
          <p:cNvSpPr txBox="1"/>
          <p:nvPr/>
        </p:nvSpPr>
        <p:spPr>
          <a:xfrm>
            <a:off x="5350868" y="4665318"/>
            <a:ext cx="1918253" cy="271934"/>
          </a:xfrm>
          <a:prstGeom prst="rect">
            <a:avLst/>
          </a:prstGeom>
          <a:noFill/>
        </p:spPr>
        <p:txBody>
          <a:bodyPr wrap="square" rtlCol="0">
            <a:spAutoFit/>
          </a:bodyPr>
          <a:lstStyle/>
          <a:p>
            <a:pPr algn="ctr"/>
            <a:r>
              <a:rPr lang="en-US" sz="1167" dirty="0">
                <a:solidFill>
                  <a:srgbClr val="FFFFFF"/>
                </a:solidFill>
              </a:rPr>
              <a:t>Fargate</a:t>
            </a:r>
            <a:endParaRPr lang="en-US" sz="1167" dirty="0">
              <a:solidFill>
                <a:srgbClr val="FFFFFF"/>
              </a:solidFill>
              <a:latin typeface="Amazon Ember" panose="02000000000000000000" pitchFamily="2" charset="0"/>
            </a:endParaRPr>
          </a:p>
        </p:txBody>
      </p:sp>
      <p:cxnSp>
        <p:nvCxnSpPr>
          <p:cNvPr id="50" name="Elbow Connector 49">
            <a:extLst>
              <a:ext uri="{FF2B5EF4-FFF2-40B4-BE49-F238E27FC236}">
                <a16:creationId xmlns:a16="http://schemas.microsoft.com/office/drawing/2014/main" id="{7B50C4B6-4B53-7043-AE05-CA42C6E0355F}"/>
              </a:ext>
            </a:extLst>
          </p:cNvPr>
          <p:cNvCxnSpPr>
            <a:cxnSpLocks/>
            <a:stCxn id="45" idx="1"/>
            <a:endCxn id="60" idx="3"/>
          </p:cNvCxnSpPr>
          <p:nvPr/>
        </p:nvCxnSpPr>
        <p:spPr>
          <a:xfrm rot="10800000">
            <a:off x="3736696" y="3849191"/>
            <a:ext cx="2276966" cy="473097"/>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666591-8AE1-6F46-BDCC-50AC0C6910BC}"/>
              </a:ext>
            </a:extLst>
          </p:cNvPr>
          <p:cNvSpPr txBox="1"/>
          <p:nvPr/>
        </p:nvSpPr>
        <p:spPr>
          <a:xfrm>
            <a:off x="4846314" y="4095093"/>
            <a:ext cx="1560792" cy="246221"/>
          </a:xfrm>
          <a:prstGeom prst="rect">
            <a:avLst/>
          </a:prstGeom>
          <a:noFill/>
        </p:spPr>
        <p:txBody>
          <a:bodyPr wrap="square" rtlCol="0">
            <a:spAutoFit/>
          </a:bodyPr>
          <a:lstStyle/>
          <a:p>
            <a:pPr algn="ctr"/>
            <a:r>
              <a:rPr lang="en-US" sz="1000" i="1" dirty="0"/>
              <a:t>Logs</a:t>
            </a:r>
          </a:p>
        </p:txBody>
      </p:sp>
      <p:pic>
        <p:nvPicPr>
          <p:cNvPr id="45" name="Graphic 44">
            <a:extLst>
              <a:ext uri="{FF2B5EF4-FFF2-40B4-BE49-F238E27FC236}">
                <a16:creationId xmlns:a16="http://schemas.microsoft.com/office/drawing/2014/main" id="{2D43C561-FD7F-6A4C-A8AC-47178F75F2C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3661" y="4025954"/>
            <a:ext cx="592667" cy="592667"/>
          </a:xfrm>
          <a:prstGeom prst="rect">
            <a:avLst/>
          </a:prstGeom>
        </p:spPr>
      </p:pic>
      <p:cxnSp>
        <p:nvCxnSpPr>
          <p:cNvPr id="52" name="Elbow Connector 58">
            <a:extLst>
              <a:ext uri="{FF2B5EF4-FFF2-40B4-BE49-F238E27FC236}">
                <a16:creationId xmlns:a16="http://schemas.microsoft.com/office/drawing/2014/main" id="{8EEB85EE-FAFB-2943-A05B-0215F656F15C}"/>
              </a:ext>
            </a:extLst>
          </p:cNvPr>
          <p:cNvCxnSpPr>
            <a:cxnSpLocks/>
            <a:endCxn id="65" idx="1"/>
          </p:cNvCxnSpPr>
          <p:nvPr/>
        </p:nvCxnSpPr>
        <p:spPr>
          <a:xfrm>
            <a:off x="3736696" y="2549794"/>
            <a:ext cx="3095859" cy="2786"/>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45583B0-4479-C94A-859C-E397285AF465}"/>
              </a:ext>
            </a:extLst>
          </p:cNvPr>
          <p:cNvGrpSpPr/>
          <p:nvPr/>
        </p:nvGrpSpPr>
        <p:grpSpPr>
          <a:xfrm>
            <a:off x="6832554" y="2256246"/>
            <a:ext cx="1952118" cy="592667"/>
            <a:chOff x="8199065" y="2836087"/>
            <a:chExt cx="2342542" cy="711200"/>
          </a:xfrm>
        </p:grpSpPr>
        <p:sp>
          <p:nvSpPr>
            <p:cNvPr id="59" name="TextBox 58">
              <a:extLst>
                <a:ext uri="{FF2B5EF4-FFF2-40B4-BE49-F238E27FC236}">
                  <a16:creationId xmlns:a16="http://schemas.microsoft.com/office/drawing/2014/main" id="{19E46AC1-550B-6B41-9762-B43FD569B231}"/>
                </a:ext>
              </a:extLst>
            </p:cNvPr>
            <p:cNvSpPr txBox="1"/>
            <p:nvPr/>
          </p:nvSpPr>
          <p:spPr>
            <a:xfrm>
              <a:off x="8796237" y="2934114"/>
              <a:ext cx="1745370" cy="541840"/>
            </a:xfrm>
            <a:prstGeom prst="rect">
              <a:avLst/>
            </a:prstGeom>
            <a:noFill/>
          </p:spPr>
          <p:txBody>
            <a:bodyPr wrap="square" rtlCol="0">
              <a:spAutoFit/>
            </a:bodyPr>
            <a:lstStyle/>
            <a:p>
              <a:pPr algn="ctr"/>
              <a:r>
                <a:rPr lang="en-US" sz="1167" dirty="0"/>
                <a:t>Application Load Balancer </a:t>
              </a:r>
            </a:p>
          </p:txBody>
        </p:sp>
        <p:pic>
          <p:nvPicPr>
            <p:cNvPr id="65" name="Graphic 64">
              <a:extLst>
                <a:ext uri="{FF2B5EF4-FFF2-40B4-BE49-F238E27FC236}">
                  <a16:creationId xmlns:a16="http://schemas.microsoft.com/office/drawing/2014/main" id="{76516E86-E7BB-0F44-8056-B30076FA37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99065" y="2836087"/>
              <a:ext cx="711200" cy="711200"/>
            </a:xfrm>
            <a:prstGeom prst="rect">
              <a:avLst/>
            </a:prstGeom>
          </p:spPr>
        </p:pic>
      </p:grpSp>
      <p:sp>
        <p:nvSpPr>
          <p:cNvPr id="66" name="TextBox 65">
            <a:extLst>
              <a:ext uri="{FF2B5EF4-FFF2-40B4-BE49-F238E27FC236}">
                <a16:creationId xmlns:a16="http://schemas.microsoft.com/office/drawing/2014/main" id="{52184A38-CB29-F64F-8E31-7C68E01971CC}"/>
              </a:ext>
            </a:extLst>
          </p:cNvPr>
          <p:cNvSpPr txBox="1"/>
          <p:nvPr/>
        </p:nvSpPr>
        <p:spPr>
          <a:xfrm>
            <a:off x="5350868" y="3719854"/>
            <a:ext cx="1918253" cy="271934"/>
          </a:xfrm>
          <a:prstGeom prst="rect">
            <a:avLst/>
          </a:prstGeom>
          <a:noFill/>
        </p:spPr>
        <p:txBody>
          <a:bodyPr wrap="square" rtlCol="0">
            <a:spAutoFit/>
          </a:bodyPr>
          <a:lstStyle/>
          <a:p>
            <a:pPr algn="ctr"/>
            <a:r>
              <a:rPr lang="en-US" sz="1167" b="1" i="1" dirty="0">
                <a:solidFill>
                  <a:schemeClr val="accent1"/>
                </a:solidFill>
              </a:rPr>
              <a:t>Monolith</a:t>
            </a:r>
          </a:p>
        </p:txBody>
      </p:sp>
      <p:cxnSp>
        <p:nvCxnSpPr>
          <p:cNvPr id="67" name="Elbow Connector 66">
            <a:extLst>
              <a:ext uri="{FF2B5EF4-FFF2-40B4-BE49-F238E27FC236}">
                <a16:creationId xmlns:a16="http://schemas.microsoft.com/office/drawing/2014/main" id="{83FC849B-2A36-3545-AC6C-6725F60E4366}"/>
              </a:ext>
            </a:extLst>
          </p:cNvPr>
          <p:cNvCxnSpPr>
            <a:cxnSpLocks/>
            <a:stCxn id="65" idx="2"/>
            <a:endCxn id="66" idx="0"/>
          </p:cNvCxnSpPr>
          <p:nvPr/>
        </p:nvCxnSpPr>
        <p:spPr>
          <a:xfrm rot="5400000">
            <a:off x="6283972" y="2874937"/>
            <a:ext cx="870941" cy="818893"/>
          </a:xfrm>
          <a:prstGeom prst="bentConnector3">
            <a:avLst>
              <a:gd name="adj1" fmla="val 50000"/>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DE39E99-0100-1E43-9A9F-2A3989551271}"/>
              </a:ext>
            </a:extLst>
          </p:cNvPr>
          <p:cNvSpPr txBox="1"/>
          <p:nvPr/>
        </p:nvSpPr>
        <p:spPr>
          <a:xfrm>
            <a:off x="5695536" y="2928412"/>
            <a:ext cx="1560792" cy="271934"/>
          </a:xfrm>
          <a:prstGeom prst="rect">
            <a:avLst/>
          </a:prstGeom>
          <a:noFill/>
        </p:spPr>
        <p:txBody>
          <a:bodyPr wrap="square" rtlCol="0">
            <a:spAutoFit/>
          </a:bodyPr>
          <a:lstStyle/>
          <a:p>
            <a:pPr algn="ctr"/>
            <a:r>
              <a:rPr lang="en-US" sz="1167" b="1" dirty="0">
                <a:solidFill>
                  <a:schemeClr val="accent1"/>
                </a:solidFill>
              </a:rPr>
              <a:t>/</a:t>
            </a:r>
          </a:p>
        </p:txBody>
      </p:sp>
    </p:spTree>
    <p:extLst>
      <p:ext uri="{BB962C8B-B14F-4D97-AF65-F5344CB8AC3E}">
        <p14:creationId xmlns:p14="http://schemas.microsoft.com/office/powerpoint/2010/main" val="38822289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1928426-EC37-664D-BA3E-84E1BA789061}"/>
              </a:ext>
            </a:extLst>
          </p:cNvPr>
          <p:cNvSpPr/>
          <p:nvPr/>
        </p:nvSpPr>
        <p:spPr>
          <a:xfrm>
            <a:off x="4390468" y="3346694"/>
            <a:ext cx="2669435" cy="2264183"/>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pic>
        <p:nvPicPr>
          <p:cNvPr id="64" name="Graphic 63">
            <a:extLst>
              <a:ext uri="{FF2B5EF4-FFF2-40B4-BE49-F238E27FC236}">
                <a16:creationId xmlns:a16="http://schemas.microsoft.com/office/drawing/2014/main" id="{4E823E08-BF31-8C45-B571-7BC212E6B8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0468" y="3347001"/>
            <a:ext cx="228600" cy="228600"/>
          </a:xfrm>
          <a:prstGeom prst="rect">
            <a:avLst/>
          </a:prstGeom>
        </p:spPr>
      </p:pic>
      <p:sp>
        <p:nvSpPr>
          <p:cNvPr id="37" name="Rectangle 36">
            <a:extLst>
              <a:ext uri="{FF2B5EF4-FFF2-40B4-BE49-F238E27FC236}">
                <a16:creationId xmlns:a16="http://schemas.microsoft.com/office/drawing/2014/main" id="{B1052822-F309-8F46-8691-D4B7485A3DC5}"/>
              </a:ext>
            </a:extLst>
          </p:cNvPr>
          <p:cNvSpPr/>
          <p:nvPr/>
        </p:nvSpPr>
        <p:spPr>
          <a:xfrm>
            <a:off x="7267212" y="3346693"/>
            <a:ext cx="2669435" cy="225718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rgbClr val="00BBC9"/>
                </a:solidFill>
              </a:rPr>
              <a:t>Private subnet</a:t>
            </a:r>
          </a:p>
        </p:txBody>
      </p:sp>
      <p:sp>
        <p:nvSpPr>
          <p:cNvPr id="53" name="Rectangle 52">
            <a:extLst>
              <a:ext uri="{FF2B5EF4-FFF2-40B4-BE49-F238E27FC236}">
                <a16:creationId xmlns:a16="http://schemas.microsoft.com/office/drawing/2014/main" id="{8264BE43-63CA-284D-BC4E-87072BA917F4}"/>
              </a:ext>
            </a:extLst>
          </p:cNvPr>
          <p:cNvSpPr/>
          <p:nvPr/>
        </p:nvSpPr>
        <p:spPr>
          <a:xfrm>
            <a:off x="4175125" y="2088840"/>
            <a:ext cx="5969000" cy="3769034"/>
          </a:xfrm>
          <a:prstGeom prst="rect">
            <a:avLst/>
          </a:prstGeom>
          <a:noFill/>
          <a:ln w="12700">
            <a:solidFill>
              <a:srgbClr val="6EAD4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6EAD45"/>
                </a:solidFill>
              </a:rPr>
              <a:t>VPC</a:t>
            </a:r>
          </a:p>
        </p:txBody>
      </p:sp>
      <p:sp>
        <p:nvSpPr>
          <p:cNvPr id="40" name="Rectangle 39">
            <a:extLst>
              <a:ext uri="{FF2B5EF4-FFF2-40B4-BE49-F238E27FC236}">
                <a16:creationId xmlns:a16="http://schemas.microsoft.com/office/drawing/2014/main" id="{D9E98D3E-8E89-1445-9CCF-4DD4D139E364}"/>
              </a:ext>
            </a:extLst>
          </p:cNvPr>
          <p:cNvSpPr/>
          <p:nvPr/>
        </p:nvSpPr>
        <p:spPr>
          <a:xfrm>
            <a:off x="2631572" y="1189174"/>
            <a:ext cx="8893678" cy="482497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rgbClr val="FAFAFA"/>
                </a:solidFill>
              </a:rPr>
              <a:t>AWS Cloud</a:t>
            </a:r>
          </a:p>
        </p:txBody>
      </p:sp>
      <p:sp>
        <p:nvSpPr>
          <p:cNvPr id="2" name="Title 1">
            <a:extLst>
              <a:ext uri="{FF2B5EF4-FFF2-40B4-BE49-F238E27FC236}">
                <a16:creationId xmlns:a16="http://schemas.microsoft.com/office/drawing/2014/main" id="{7830F857-8CE6-7042-96AF-A1279FAE94C2}"/>
              </a:ext>
            </a:extLst>
          </p:cNvPr>
          <p:cNvSpPr>
            <a:spLocks noGrp="1"/>
          </p:cNvSpPr>
          <p:nvPr>
            <p:ph type="title"/>
          </p:nvPr>
        </p:nvSpPr>
        <p:spPr/>
        <p:txBody>
          <a:bodyPr/>
          <a:lstStyle/>
          <a:p>
            <a:r>
              <a:rPr lang="en-US" dirty="0"/>
              <a:t>Lab 4: Deploy ”like” microservice</a:t>
            </a:r>
          </a:p>
        </p:txBody>
      </p:sp>
      <p:cxnSp>
        <p:nvCxnSpPr>
          <p:cNvPr id="47" name="Elbow Connector 46">
            <a:extLst>
              <a:ext uri="{FF2B5EF4-FFF2-40B4-BE49-F238E27FC236}">
                <a16:creationId xmlns:a16="http://schemas.microsoft.com/office/drawing/2014/main" id="{C94EA41D-DE46-8942-AB2B-F0D18EDDD3E8}"/>
              </a:ext>
            </a:extLst>
          </p:cNvPr>
          <p:cNvCxnSpPr>
            <a:cxnSpLocks/>
            <a:stCxn id="39" idx="2"/>
            <a:endCxn id="38" idx="1"/>
          </p:cNvCxnSpPr>
          <p:nvPr/>
        </p:nvCxnSpPr>
        <p:spPr>
          <a:xfrm rot="16200000" flipH="1">
            <a:off x="8351565" y="2895681"/>
            <a:ext cx="175254" cy="4258395"/>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65A2E4F0-38E8-DC46-BF9F-38C67DDC3C2A}"/>
              </a:ext>
            </a:extLst>
          </p:cNvPr>
          <p:cNvPicPr>
            <a:picLocks noChangeAspect="1"/>
          </p:cNvPicPr>
          <p:nvPr/>
        </p:nvPicPr>
        <p:blipFill>
          <a:blip r:embed="rId5"/>
          <a:stretch>
            <a:fillRect/>
          </a:stretch>
        </p:blipFill>
        <p:spPr>
          <a:xfrm>
            <a:off x="940439" y="4937251"/>
            <a:ext cx="1322917" cy="1322917"/>
          </a:xfrm>
          <a:prstGeom prst="rect">
            <a:avLst/>
          </a:prstGeom>
        </p:spPr>
      </p:pic>
      <p:pic>
        <p:nvPicPr>
          <p:cNvPr id="119" name="Picture 118">
            <a:extLst>
              <a:ext uri="{FF2B5EF4-FFF2-40B4-BE49-F238E27FC236}">
                <a16:creationId xmlns:a16="http://schemas.microsoft.com/office/drawing/2014/main" id="{DB76F314-EA73-B048-89E1-18CAC78C5BC6}"/>
              </a:ext>
            </a:extLst>
          </p:cNvPr>
          <p:cNvPicPr>
            <a:picLocks noChangeAspect="1"/>
          </p:cNvPicPr>
          <p:nvPr/>
        </p:nvPicPr>
        <p:blipFill>
          <a:blip r:embed="rId6"/>
          <a:stretch>
            <a:fillRect/>
          </a:stretch>
        </p:blipFill>
        <p:spPr>
          <a:xfrm rot="10800000">
            <a:off x="7032400" y="-201144"/>
            <a:ext cx="1322917" cy="1322917"/>
          </a:xfrm>
          <a:prstGeom prst="rect">
            <a:avLst/>
          </a:prstGeom>
        </p:spPr>
      </p:pic>
      <p:pic>
        <p:nvPicPr>
          <p:cNvPr id="120" name="Picture 119">
            <a:extLst>
              <a:ext uri="{FF2B5EF4-FFF2-40B4-BE49-F238E27FC236}">
                <a16:creationId xmlns:a16="http://schemas.microsoft.com/office/drawing/2014/main" id="{3D88C408-10F0-3346-8D30-A6C201C4F1B8}"/>
              </a:ext>
            </a:extLst>
          </p:cNvPr>
          <p:cNvPicPr>
            <a:picLocks noChangeAspect="1"/>
          </p:cNvPicPr>
          <p:nvPr/>
        </p:nvPicPr>
        <p:blipFill>
          <a:blip r:embed="rId7"/>
          <a:stretch>
            <a:fillRect/>
          </a:stretch>
        </p:blipFill>
        <p:spPr>
          <a:xfrm flipH="1">
            <a:off x="-39673" y="3594962"/>
            <a:ext cx="1322917" cy="1322917"/>
          </a:xfrm>
          <a:prstGeom prst="rect">
            <a:avLst/>
          </a:prstGeom>
        </p:spPr>
      </p:pic>
      <p:pic>
        <p:nvPicPr>
          <p:cNvPr id="122" name="Picture 121">
            <a:extLst>
              <a:ext uri="{FF2B5EF4-FFF2-40B4-BE49-F238E27FC236}">
                <a16:creationId xmlns:a16="http://schemas.microsoft.com/office/drawing/2014/main" id="{9326FBBB-BBE7-2D4E-A356-D183E47D7B35}"/>
              </a:ext>
            </a:extLst>
          </p:cNvPr>
          <p:cNvPicPr>
            <a:picLocks noChangeAspect="1"/>
          </p:cNvPicPr>
          <p:nvPr/>
        </p:nvPicPr>
        <p:blipFill>
          <a:blip r:embed="rId8"/>
          <a:stretch>
            <a:fillRect/>
          </a:stretch>
        </p:blipFill>
        <p:spPr>
          <a:xfrm>
            <a:off x="10202333" y="-231371"/>
            <a:ext cx="1322917" cy="1322917"/>
          </a:xfrm>
          <a:prstGeom prst="rect">
            <a:avLst/>
          </a:prstGeom>
        </p:spPr>
      </p:pic>
      <p:pic>
        <p:nvPicPr>
          <p:cNvPr id="123" name="Picture 122">
            <a:extLst>
              <a:ext uri="{FF2B5EF4-FFF2-40B4-BE49-F238E27FC236}">
                <a16:creationId xmlns:a16="http://schemas.microsoft.com/office/drawing/2014/main" id="{F895AD1B-0801-344C-A359-A4593EBB0038}"/>
              </a:ext>
            </a:extLst>
          </p:cNvPr>
          <p:cNvPicPr>
            <a:picLocks noChangeAspect="1"/>
          </p:cNvPicPr>
          <p:nvPr/>
        </p:nvPicPr>
        <p:blipFill>
          <a:blip r:embed="rId9"/>
          <a:stretch>
            <a:fillRect/>
          </a:stretch>
        </p:blipFill>
        <p:spPr>
          <a:xfrm>
            <a:off x="8879417" y="5617277"/>
            <a:ext cx="1322917" cy="1322917"/>
          </a:xfrm>
          <a:prstGeom prst="rect">
            <a:avLst/>
          </a:prstGeom>
        </p:spPr>
      </p:pic>
      <p:grpSp>
        <p:nvGrpSpPr>
          <p:cNvPr id="17" name="Group 16">
            <a:extLst>
              <a:ext uri="{FF2B5EF4-FFF2-40B4-BE49-F238E27FC236}">
                <a16:creationId xmlns:a16="http://schemas.microsoft.com/office/drawing/2014/main" id="{D782D5D1-A1E6-C749-8463-E1690FF3EAEB}"/>
              </a:ext>
            </a:extLst>
          </p:cNvPr>
          <p:cNvGrpSpPr/>
          <p:nvPr/>
        </p:nvGrpSpPr>
        <p:grpSpPr>
          <a:xfrm>
            <a:off x="10236993" y="4816172"/>
            <a:ext cx="1255460" cy="1077907"/>
            <a:chOff x="12284391" y="5779405"/>
            <a:chExt cx="1506552" cy="1293488"/>
          </a:xfrm>
        </p:grpSpPr>
        <p:sp>
          <p:nvSpPr>
            <p:cNvPr id="36" name="TextBox 35">
              <a:extLst>
                <a:ext uri="{FF2B5EF4-FFF2-40B4-BE49-F238E27FC236}">
                  <a16:creationId xmlns:a16="http://schemas.microsoft.com/office/drawing/2014/main" id="{2731B5D7-BED3-C64D-9048-CA6AF4B14E18}"/>
                </a:ext>
              </a:extLst>
            </p:cNvPr>
            <p:cNvSpPr txBox="1"/>
            <p:nvPr/>
          </p:nvSpPr>
          <p:spPr>
            <a:xfrm>
              <a:off x="12284391" y="6531052"/>
              <a:ext cx="1506552" cy="541841"/>
            </a:xfrm>
            <a:prstGeom prst="rect">
              <a:avLst/>
            </a:prstGeom>
            <a:noFill/>
          </p:spPr>
          <p:txBody>
            <a:bodyPr wrap="square" rtlCol="0">
              <a:spAutoFit/>
            </a:bodyPr>
            <a:lstStyle/>
            <a:p>
              <a:pPr algn="ctr"/>
              <a:r>
                <a:rPr lang="en-US" sz="1167" dirty="0"/>
                <a:t>Amazon DynamoDB</a:t>
              </a:r>
            </a:p>
          </p:txBody>
        </p:sp>
        <p:pic>
          <p:nvPicPr>
            <p:cNvPr id="38" name="Graphic 37">
              <a:extLst>
                <a:ext uri="{FF2B5EF4-FFF2-40B4-BE49-F238E27FC236}">
                  <a16:creationId xmlns:a16="http://schemas.microsoft.com/office/drawing/2014/main" id="{73BF340C-4CDC-AF47-8C8A-3F4CE5290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82067" y="5779405"/>
              <a:ext cx="711200" cy="711200"/>
            </a:xfrm>
            <a:prstGeom prst="rect">
              <a:avLst/>
            </a:prstGeom>
          </p:spPr>
        </p:pic>
      </p:grpSp>
      <p:pic>
        <p:nvPicPr>
          <p:cNvPr id="41" name="Graphic 40">
            <a:extLst>
              <a:ext uri="{FF2B5EF4-FFF2-40B4-BE49-F238E27FC236}">
                <a16:creationId xmlns:a16="http://schemas.microsoft.com/office/drawing/2014/main" id="{9A3C9FA5-2386-2B49-9D98-9C65DF699C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31572" y="1205227"/>
            <a:ext cx="275167" cy="275167"/>
          </a:xfrm>
          <a:prstGeom prst="rect">
            <a:avLst/>
          </a:prstGeom>
        </p:spPr>
      </p:pic>
      <p:grpSp>
        <p:nvGrpSpPr>
          <p:cNvPr id="11" name="Group 10">
            <a:extLst>
              <a:ext uri="{FF2B5EF4-FFF2-40B4-BE49-F238E27FC236}">
                <a16:creationId xmlns:a16="http://schemas.microsoft.com/office/drawing/2014/main" id="{359F302A-30D2-9647-9537-CF308BE753FF}"/>
              </a:ext>
            </a:extLst>
          </p:cNvPr>
          <p:cNvGrpSpPr/>
          <p:nvPr/>
        </p:nvGrpSpPr>
        <p:grpSpPr>
          <a:xfrm>
            <a:off x="537453" y="2955111"/>
            <a:ext cx="893958" cy="691666"/>
            <a:chOff x="644943" y="3546131"/>
            <a:chExt cx="1072750" cy="829998"/>
          </a:xfrm>
        </p:grpSpPr>
        <p:pic>
          <p:nvPicPr>
            <p:cNvPr id="48" name="Graphic 47">
              <a:extLst>
                <a:ext uri="{FF2B5EF4-FFF2-40B4-BE49-F238E27FC236}">
                  <a16:creationId xmlns:a16="http://schemas.microsoft.com/office/drawing/2014/main" id="{615DDCFD-0113-7643-B0F3-66C8C69785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939525" y="3546131"/>
              <a:ext cx="483586" cy="469900"/>
            </a:xfrm>
            <a:prstGeom prst="rect">
              <a:avLst/>
            </a:prstGeom>
          </p:spPr>
        </p:pic>
        <p:sp>
          <p:nvSpPr>
            <p:cNvPr id="49" name="TextBox 48">
              <a:extLst>
                <a:ext uri="{FF2B5EF4-FFF2-40B4-BE49-F238E27FC236}">
                  <a16:creationId xmlns:a16="http://schemas.microsoft.com/office/drawing/2014/main" id="{7628D79F-AEB1-4045-A3D9-96D7810CE777}"/>
                </a:ext>
              </a:extLst>
            </p:cNvPr>
            <p:cNvSpPr txBox="1"/>
            <p:nvPr/>
          </p:nvSpPr>
          <p:spPr>
            <a:xfrm>
              <a:off x="644943" y="4049808"/>
              <a:ext cx="1072750" cy="326321"/>
            </a:xfrm>
            <a:prstGeom prst="rect">
              <a:avLst/>
            </a:prstGeom>
            <a:noFill/>
          </p:spPr>
          <p:txBody>
            <a:bodyPr wrap="square" rtlCol="0">
              <a:spAutoFit/>
            </a:bodyPr>
            <a:lstStyle/>
            <a:p>
              <a:pPr algn="ctr"/>
              <a:r>
                <a:rPr lang="en-US" sz="1167" dirty="0">
                  <a:solidFill>
                    <a:srgbClr val="FFFFFF"/>
                  </a:solidFill>
                </a:rPr>
                <a:t>Users</a:t>
              </a:r>
              <a:endParaRPr lang="en-US" sz="1167" dirty="0">
                <a:solidFill>
                  <a:srgbClr val="FFFFFF"/>
                </a:solidFill>
                <a:latin typeface="Amazon Ember" panose="02000000000000000000" pitchFamily="2" charset="0"/>
              </a:endParaRPr>
            </a:p>
          </p:txBody>
        </p:sp>
      </p:grpSp>
      <p:pic>
        <p:nvPicPr>
          <p:cNvPr id="54" name="Graphic 53">
            <a:extLst>
              <a:ext uri="{FF2B5EF4-FFF2-40B4-BE49-F238E27FC236}">
                <a16:creationId xmlns:a16="http://schemas.microsoft.com/office/drawing/2014/main" id="{7E92DEB3-BEDA-764C-BCCD-9B253EE8C1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75125" y="2094582"/>
            <a:ext cx="275167" cy="275167"/>
          </a:xfrm>
          <a:prstGeom prst="rect">
            <a:avLst/>
          </a:prstGeom>
        </p:spPr>
      </p:pic>
      <p:grpSp>
        <p:nvGrpSpPr>
          <p:cNvPr id="15" name="Group 14">
            <a:extLst>
              <a:ext uri="{FF2B5EF4-FFF2-40B4-BE49-F238E27FC236}">
                <a16:creationId xmlns:a16="http://schemas.microsoft.com/office/drawing/2014/main" id="{F4EA36C9-4403-DE42-8311-23B65B9C5C90}"/>
              </a:ext>
            </a:extLst>
          </p:cNvPr>
          <p:cNvGrpSpPr/>
          <p:nvPr/>
        </p:nvGrpSpPr>
        <p:grpSpPr>
          <a:xfrm>
            <a:off x="2678023" y="3552858"/>
            <a:ext cx="1524677" cy="1075140"/>
            <a:chOff x="2090381" y="1257143"/>
            <a:chExt cx="1829612" cy="1290168"/>
          </a:xfrm>
        </p:grpSpPr>
        <p:sp>
          <p:nvSpPr>
            <p:cNvPr id="55" name="TextBox 54">
              <a:extLst>
                <a:ext uri="{FF2B5EF4-FFF2-40B4-BE49-F238E27FC236}">
                  <a16:creationId xmlns:a16="http://schemas.microsoft.com/office/drawing/2014/main" id="{C52ADF8F-9B3F-084E-B82A-E7A94DF112B3}"/>
                </a:ext>
              </a:extLst>
            </p:cNvPr>
            <p:cNvSpPr txBox="1"/>
            <p:nvPr/>
          </p:nvSpPr>
          <p:spPr>
            <a:xfrm>
              <a:off x="2090381" y="2005470"/>
              <a:ext cx="1829612" cy="541841"/>
            </a:xfrm>
            <a:prstGeom prst="rect">
              <a:avLst/>
            </a:prstGeom>
            <a:noFill/>
          </p:spPr>
          <p:txBody>
            <a:bodyPr wrap="square" rtlCol="0">
              <a:spAutoFit/>
            </a:bodyPr>
            <a:lstStyle/>
            <a:p>
              <a:pPr algn="ctr"/>
              <a:r>
                <a:rPr lang="en-US" sz="1167" dirty="0"/>
                <a:t>Amazon CloudWatch</a:t>
              </a:r>
            </a:p>
          </p:txBody>
        </p:sp>
        <p:pic>
          <p:nvPicPr>
            <p:cNvPr id="60" name="Graphic 59">
              <a:extLst>
                <a:ext uri="{FF2B5EF4-FFF2-40B4-BE49-F238E27FC236}">
                  <a16:creationId xmlns:a16="http://schemas.microsoft.com/office/drawing/2014/main" id="{542099AF-9790-5D4C-B104-2A89D96E92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9587" y="1257143"/>
              <a:ext cx="711200" cy="711200"/>
            </a:xfrm>
            <a:prstGeom prst="rect">
              <a:avLst/>
            </a:prstGeom>
          </p:spPr>
        </p:pic>
      </p:grpSp>
      <p:grpSp>
        <p:nvGrpSpPr>
          <p:cNvPr id="8" name="Group 7">
            <a:extLst>
              <a:ext uri="{FF2B5EF4-FFF2-40B4-BE49-F238E27FC236}">
                <a16:creationId xmlns:a16="http://schemas.microsoft.com/office/drawing/2014/main" id="{A12A8690-B2D9-9943-BE19-360B0D7E779B}"/>
              </a:ext>
            </a:extLst>
          </p:cNvPr>
          <p:cNvGrpSpPr/>
          <p:nvPr/>
        </p:nvGrpSpPr>
        <p:grpSpPr>
          <a:xfrm>
            <a:off x="2736715" y="4836958"/>
            <a:ext cx="1407296" cy="883974"/>
            <a:chOff x="3284057" y="5804346"/>
            <a:chExt cx="1688755" cy="1060768"/>
          </a:xfrm>
        </p:grpSpPr>
        <p:sp>
          <p:nvSpPr>
            <p:cNvPr id="61" name="TextBox 60">
              <a:extLst>
                <a:ext uri="{FF2B5EF4-FFF2-40B4-BE49-F238E27FC236}">
                  <a16:creationId xmlns:a16="http://schemas.microsoft.com/office/drawing/2014/main" id="{F53B452C-51EB-324A-93D3-E73A08F3B4A2}"/>
                </a:ext>
              </a:extLst>
            </p:cNvPr>
            <p:cNvSpPr txBox="1"/>
            <p:nvPr/>
          </p:nvSpPr>
          <p:spPr>
            <a:xfrm>
              <a:off x="3284057" y="6538793"/>
              <a:ext cx="1688755" cy="326321"/>
            </a:xfrm>
            <a:prstGeom prst="rect">
              <a:avLst/>
            </a:prstGeom>
            <a:noFill/>
          </p:spPr>
          <p:txBody>
            <a:bodyPr wrap="square" rtlCol="0">
              <a:spAutoFit/>
            </a:bodyPr>
            <a:lstStyle/>
            <a:p>
              <a:pPr algn="ctr"/>
              <a:r>
                <a:rPr lang="en-US" sz="1167" dirty="0">
                  <a:solidFill>
                    <a:srgbClr val="FFFFFF"/>
                  </a:solidFill>
                </a:rPr>
                <a:t>Amazon ECR</a:t>
              </a:r>
              <a:endParaRPr lang="en-US" sz="1167" dirty="0">
                <a:solidFill>
                  <a:srgbClr val="FFFFFF"/>
                </a:solidFill>
                <a:latin typeface="Amazon Ember" panose="02000000000000000000" pitchFamily="2" charset="0"/>
              </a:endParaRPr>
            </a:p>
          </p:txBody>
        </p:sp>
        <p:pic>
          <p:nvPicPr>
            <p:cNvPr id="62" name="Graphic 61">
              <a:extLst>
                <a:ext uri="{FF2B5EF4-FFF2-40B4-BE49-F238E27FC236}">
                  <a16:creationId xmlns:a16="http://schemas.microsoft.com/office/drawing/2014/main" id="{AD1E5240-3C8D-2C44-B32A-7599B04D34F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2834" y="5804346"/>
              <a:ext cx="711200" cy="711200"/>
            </a:xfrm>
            <a:prstGeom prst="rect">
              <a:avLst/>
            </a:prstGeom>
          </p:spPr>
        </p:pic>
      </p:grpSp>
      <p:pic>
        <p:nvPicPr>
          <p:cNvPr id="42" name="Graphic 41">
            <a:extLst>
              <a:ext uri="{FF2B5EF4-FFF2-40B4-BE49-F238E27FC236}">
                <a16:creationId xmlns:a16="http://schemas.microsoft.com/office/drawing/2014/main" id="{FA286BDF-8963-6C4C-AE3E-7CAB002E71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7212" y="3347001"/>
            <a:ext cx="228600" cy="228600"/>
          </a:xfrm>
          <a:prstGeom prst="rect">
            <a:avLst/>
          </a:prstGeom>
        </p:spPr>
      </p:pic>
      <p:pic>
        <p:nvPicPr>
          <p:cNvPr id="43" name="Graphic 42">
            <a:extLst>
              <a:ext uri="{FF2B5EF4-FFF2-40B4-BE49-F238E27FC236}">
                <a16:creationId xmlns:a16="http://schemas.microsoft.com/office/drawing/2014/main" id="{04E69F06-D7A5-824A-AFA4-0FE8EB921B2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44028" y="2253460"/>
            <a:ext cx="592667" cy="592667"/>
          </a:xfrm>
          <a:prstGeom prst="rect">
            <a:avLst/>
          </a:prstGeom>
        </p:spPr>
      </p:pic>
      <p:sp>
        <p:nvSpPr>
          <p:cNvPr id="44" name="TextBox 43">
            <a:extLst>
              <a:ext uri="{FF2B5EF4-FFF2-40B4-BE49-F238E27FC236}">
                <a16:creationId xmlns:a16="http://schemas.microsoft.com/office/drawing/2014/main" id="{9B37EFB4-F4FB-594B-BDD7-443B7B954F90}"/>
              </a:ext>
            </a:extLst>
          </p:cNvPr>
          <p:cNvSpPr txBox="1"/>
          <p:nvPr/>
        </p:nvSpPr>
        <p:spPr>
          <a:xfrm>
            <a:off x="2659966" y="2885542"/>
            <a:ext cx="1560792" cy="271934"/>
          </a:xfrm>
          <a:prstGeom prst="rect">
            <a:avLst/>
          </a:prstGeom>
          <a:noFill/>
        </p:spPr>
        <p:txBody>
          <a:bodyPr wrap="square" rtlCol="0">
            <a:spAutoFit/>
          </a:bodyPr>
          <a:lstStyle/>
          <a:p>
            <a:pPr algn="ctr"/>
            <a:r>
              <a:rPr lang="en-US" sz="1167" dirty="0">
                <a:solidFill>
                  <a:srgbClr val="FFFFFF"/>
                </a:solidFill>
              </a:rPr>
              <a:t>Amazon S3</a:t>
            </a:r>
            <a:endParaRPr lang="en-US" sz="1167" dirty="0"/>
          </a:p>
        </p:txBody>
      </p:sp>
      <p:cxnSp>
        <p:nvCxnSpPr>
          <p:cNvPr id="46" name="Elbow Connector 45">
            <a:extLst>
              <a:ext uri="{FF2B5EF4-FFF2-40B4-BE49-F238E27FC236}">
                <a16:creationId xmlns:a16="http://schemas.microsoft.com/office/drawing/2014/main" id="{461305EA-55D7-1245-AD76-5C4715CF86C6}"/>
              </a:ext>
            </a:extLst>
          </p:cNvPr>
          <p:cNvCxnSpPr>
            <a:cxnSpLocks/>
            <a:stCxn id="48" idx="1"/>
            <a:endCxn id="43" idx="1"/>
          </p:cNvCxnSpPr>
          <p:nvPr/>
        </p:nvCxnSpPr>
        <p:spPr>
          <a:xfrm flipV="1">
            <a:off x="1185926" y="2549794"/>
            <a:ext cx="1958103" cy="601108"/>
          </a:xfrm>
          <a:prstGeom prst="bentConnector3">
            <a:avLst>
              <a:gd name="adj1" fmla="val 50000"/>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F558C7-8A41-4B4A-A865-C51605B43B05}"/>
              </a:ext>
            </a:extLst>
          </p:cNvPr>
          <p:cNvSpPr txBox="1"/>
          <p:nvPr/>
        </p:nvSpPr>
        <p:spPr>
          <a:xfrm>
            <a:off x="5350868" y="4665318"/>
            <a:ext cx="1918253" cy="271934"/>
          </a:xfrm>
          <a:prstGeom prst="rect">
            <a:avLst/>
          </a:prstGeom>
          <a:noFill/>
        </p:spPr>
        <p:txBody>
          <a:bodyPr wrap="square" rtlCol="0">
            <a:spAutoFit/>
          </a:bodyPr>
          <a:lstStyle/>
          <a:p>
            <a:pPr algn="ctr"/>
            <a:r>
              <a:rPr lang="en-US" sz="1167" dirty="0" err="1">
                <a:solidFill>
                  <a:srgbClr val="FFFFFF"/>
                </a:solidFill>
              </a:rPr>
              <a:t>Fargate</a:t>
            </a:r>
            <a:endParaRPr lang="en-US" sz="1167" dirty="0">
              <a:solidFill>
                <a:srgbClr val="FFFFFF"/>
              </a:solidFill>
              <a:latin typeface="Amazon Ember" panose="02000000000000000000" pitchFamily="2" charset="0"/>
            </a:endParaRPr>
          </a:p>
        </p:txBody>
      </p:sp>
      <p:cxnSp>
        <p:nvCxnSpPr>
          <p:cNvPr id="50" name="Elbow Connector 49">
            <a:extLst>
              <a:ext uri="{FF2B5EF4-FFF2-40B4-BE49-F238E27FC236}">
                <a16:creationId xmlns:a16="http://schemas.microsoft.com/office/drawing/2014/main" id="{7B50C4B6-4B53-7043-AE05-CA42C6E0355F}"/>
              </a:ext>
            </a:extLst>
          </p:cNvPr>
          <p:cNvCxnSpPr>
            <a:cxnSpLocks/>
            <a:stCxn id="45" idx="1"/>
            <a:endCxn id="60" idx="3"/>
          </p:cNvCxnSpPr>
          <p:nvPr/>
        </p:nvCxnSpPr>
        <p:spPr>
          <a:xfrm rot="10800000">
            <a:off x="3736696" y="3849191"/>
            <a:ext cx="2276966" cy="473097"/>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1666591-8AE1-6F46-BDCC-50AC0C6910BC}"/>
              </a:ext>
            </a:extLst>
          </p:cNvPr>
          <p:cNvSpPr txBox="1"/>
          <p:nvPr/>
        </p:nvSpPr>
        <p:spPr>
          <a:xfrm>
            <a:off x="4846314" y="4095093"/>
            <a:ext cx="1560792" cy="246221"/>
          </a:xfrm>
          <a:prstGeom prst="rect">
            <a:avLst/>
          </a:prstGeom>
          <a:noFill/>
        </p:spPr>
        <p:txBody>
          <a:bodyPr wrap="square" rtlCol="0">
            <a:spAutoFit/>
          </a:bodyPr>
          <a:lstStyle/>
          <a:p>
            <a:pPr algn="ctr"/>
            <a:r>
              <a:rPr lang="en-US" sz="1000" i="1" dirty="0"/>
              <a:t>Logs</a:t>
            </a:r>
          </a:p>
        </p:txBody>
      </p:sp>
      <p:pic>
        <p:nvPicPr>
          <p:cNvPr id="45" name="Graphic 44">
            <a:extLst>
              <a:ext uri="{FF2B5EF4-FFF2-40B4-BE49-F238E27FC236}">
                <a16:creationId xmlns:a16="http://schemas.microsoft.com/office/drawing/2014/main" id="{2D43C561-FD7F-6A4C-A8AC-47178F75F2C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13661" y="4025954"/>
            <a:ext cx="592667" cy="592667"/>
          </a:xfrm>
          <a:prstGeom prst="rect">
            <a:avLst/>
          </a:prstGeom>
        </p:spPr>
      </p:pic>
      <p:cxnSp>
        <p:nvCxnSpPr>
          <p:cNvPr id="52" name="Elbow Connector 58">
            <a:extLst>
              <a:ext uri="{FF2B5EF4-FFF2-40B4-BE49-F238E27FC236}">
                <a16:creationId xmlns:a16="http://schemas.microsoft.com/office/drawing/2014/main" id="{8EEB85EE-FAFB-2943-A05B-0215F656F15C}"/>
              </a:ext>
            </a:extLst>
          </p:cNvPr>
          <p:cNvCxnSpPr>
            <a:cxnSpLocks/>
            <a:endCxn id="65" idx="1"/>
          </p:cNvCxnSpPr>
          <p:nvPr/>
        </p:nvCxnSpPr>
        <p:spPr>
          <a:xfrm>
            <a:off x="3736696" y="2549794"/>
            <a:ext cx="3095859" cy="2786"/>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76516E86-E7BB-0F44-8056-B30076FA37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832554" y="2256246"/>
            <a:ext cx="592667" cy="592667"/>
          </a:xfrm>
          <a:prstGeom prst="rect">
            <a:avLst/>
          </a:prstGeom>
        </p:spPr>
      </p:pic>
      <p:sp>
        <p:nvSpPr>
          <p:cNvPr id="66" name="TextBox 65">
            <a:extLst>
              <a:ext uri="{FF2B5EF4-FFF2-40B4-BE49-F238E27FC236}">
                <a16:creationId xmlns:a16="http://schemas.microsoft.com/office/drawing/2014/main" id="{52184A38-CB29-F64F-8E31-7C68E01971CC}"/>
              </a:ext>
            </a:extLst>
          </p:cNvPr>
          <p:cNvSpPr txBox="1"/>
          <p:nvPr/>
        </p:nvSpPr>
        <p:spPr>
          <a:xfrm>
            <a:off x="5350868" y="3719854"/>
            <a:ext cx="1918253" cy="271934"/>
          </a:xfrm>
          <a:prstGeom prst="rect">
            <a:avLst/>
          </a:prstGeom>
          <a:noFill/>
        </p:spPr>
        <p:txBody>
          <a:bodyPr wrap="square" rtlCol="0">
            <a:spAutoFit/>
          </a:bodyPr>
          <a:lstStyle/>
          <a:p>
            <a:pPr algn="ctr"/>
            <a:r>
              <a:rPr lang="en-US" sz="1167" b="1" i="1" dirty="0">
                <a:solidFill>
                  <a:schemeClr val="accent1"/>
                </a:solidFill>
              </a:rPr>
              <a:t>Monolith</a:t>
            </a:r>
          </a:p>
        </p:txBody>
      </p:sp>
      <p:grpSp>
        <p:nvGrpSpPr>
          <p:cNvPr id="6" name="Group 5">
            <a:extLst>
              <a:ext uri="{FF2B5EF4-FFF2-40B4-BE49-F238E27FC236}">
                <a16:creationId xmlns:a16="http://schemas.microsoft.com/office/drawing/2014/main" id="{2ADC58A9-4B19-1C47-9CFE-4794DE37408E}"/>
              </a:ext>
            </a:extLst>
          </p:cNvPr>
          <p:cNvGrpSpPr/>
          <p:nvPr/>
        </p:nvGrpSpPr>
        <p:grpSpPr>
          <a:xfrm>
            <a:off x="7835317" y="3727785"/>
            <a:ext cx="1918253" cy="1217399"/>
            <a:chOff x="9788150" y="4330460"/>
            <a:chExt cx="2301904" cy="1460878"/>
          </a:xfrm>
        </p:grpSpPr>
        <p:sp>
          <p:nvSpPr>
            <p:cNvPr id="58" name="TextBox 57">
              <a:extLst>
                <a:ext uri="{FF2B5EF4-FFF2-40B4-BE49-F238E27FC236}">
                  <a16:creationId xmlns:a16="http://schemas.microsoft.com/office/drawing/2014/main" id="{450FB448-24A3-A54B-88C7-E90CD94C239F}"/>
                </a:ext>
              </a:extLst>
            </p:cNvPr>
            <p:cNvSpPr txBox="1"/>
            <p:nvPr/>
          </p:nvSpPr>
          <p:spPr>
            <a:xfrm>
              <a:off x="9788150" y="5465017"/>
              <a:ext cx="2301904" cy="326321"/>
            </a:xfrm>
            <a:prstGeom prst="rect">
              <a:avLst/>
            </a:prstGeom>
            <a:noFill/>
          </p:spPr>
          <p:txBody>
            <a:bodyPr wrap="square" rtlCol="0">
              <a:spAutoFit/>
            </a:bodyPr>
            <a:lstStyle/>
            <a:p>
              <a:pPr algn="ctr"/>
              <a:r>
                <a:rPr lang="en-US" sz="1167" dirty="0" err="1">
                  <a:solidFill>
                    <a:srgbClr val="FFFFFF"/>
                  </a:solidFill>
                </a:rPr>
                <a:t>Fargate</a:t>
              </a:r>
              <a:endParaRPr lang="en-US" sz="1167" dirty="0">
                <a:solidFill>
                  <a:srgbClr val="FFFFFF"/>
                </a:solidFill>
                <a:latin typeface="Amazon Ember" panose="02000000000000000000" pitchFamily="2" charset="0"/>
              </a:endParaRPr>
            </a:p>
          </p:txBody>
        </p:sp>
        <p:pic>
          <p:nvPicPr>
            <p:cNvPr id="69" name="Graphic 68">
              <a:extLst>
                <a:ext uri="{FF2B5EF4-FFF2-40B4-BE49-F238E27FC236}">
                  <a16:creationId xmlns:a16="http://schemas.microsoft.com/office/drawing/2014/main" id="{6D245279-E040-4A43-8F21-25A81EA408F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3502" y="4697780"/>
              <a:ext cx="711200" cy="711200"/>
            </a:xfrm>
            <a:prstGeom prst="rect">
              <a:avLst/>
            </a:prstGeom>
          </p:spPr>
        </p:pic>
        <p:sp>
          <p:nvSpPr>
            <p:cNvPr id="70" name="TextBox 69">
              <a:extLst>
                <a:ext uri="{FF2B5EF4-FFF2-40B4-BE49-F238E27FC236}">
                  <a16:creationId xmlns:a16="http://schemas.microsoft.com/office/drawing/2014/main" id="{CC19DC5F-B78B-6E4E-8E44-629105E2CE52}"/>
                </a:ext>
              </a:extLst>
            </p:cNvPr>
            <p:cNvSpPr txBox="1"/>
            <p:nvPr/>
          </p:nvSpPr>
          <p:spPr>
            <a:xfrm>
              <a:off x="9788150" y="4330460"/>
              <a:ext cx="2301904" cy="326321"/>
            </a:xfrm>
            <a:prstGeom prst="rect">
              <a:avLst/>
            </a:prstGeom>
            <a:noFill/>
          </p:spPr>
          <p:txBody>
            <a:bodyPr wrap="square" rtlCol="0">
              <a:spAutoFit/>
            </a:bodyPr>
            <a:lstStyle/>
            <a:p>
              <a:pPr algn="ctr"/>
              <a:r>
                <a:rPr lang="en-US" sz="1167" b="1" i="1" dirty="0">
                  <a:solidFill>
                    <a:schemeClr val="accent2"/>
                  </a:solidFill>
                </a:rPr>
                <a:t>Like </a:t>
              </a:r>
              <a:r>
                <a:rPr lang="en-US" sz="1167" b="1" i="1" dirty="0">
                  <a:solidFill>
                    <a:srgbClr val="527FFF"/>
                  </a:solidFill>
                </a:rPr>
                <a:t>microservice</a:t>
              </a:r>
              <a:endParaRPr lang="en-US" sz="1167" b="1" i="1" dirty="0">
                <a:solidFill>
                  <a:srgbClr val="527FFF"/>
                </a:solidFill>
                <a:latin typeface="Amazon Ember" panose="02000000000000000000" pitchFamily="2" charset="0"/>
              </a:endParaRPr>
            </a:p>
          </p:txBody>
        </p:sp>
      </p:grpSp>
      <p:cxnSp>
        <p:nvCxnSpPr>
          <p:cNvPr id="71" name="Elbow Connector 70">
            <a:extLst>
              <a:ext uri="{FF2B5EF4-FFF2-40B4-BE49-F238E27FC236}">
                <a16:creationId xmlns:a16="http://schemas.microsoft.com/office/drawing/2014/main" id="{9FAE8975-6D19-5A41-9BBB-28C98715DB0F}"/>
              </a:ext>
            </a:extLst>
          </p:cNvPr>
          <p:cNvCxnSpPr>
            <a:cxnSpLocks/>
            <a:stCxn id="65" idx="2"/>
            <a:endCxn id="70" idx="0"/>
          </p:cNvCxnSpPr>
          <p:nvPr/>
        </p:nvCxnSpPr>
        <p:spPr>
          <a:xfrm rot="16200000" flipH="1">
            <a:off x="7522230" y="2455571"/>
            <a:ext cx="878872" cy="1665556"/>
          </a:xfrm>
          <a:prstGeom prst="bentConnector3">
            <a:avLst>
              <a:gd name="adj1" fmla="val 50000"/>
            </a:avLst>
          </a:prstGeom>
          <a:ln w="12700">
            <a:solidFill>
              <a:schemeClr val="accent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B93E01-2EDD-1045-AB24-0F7A2BD387E1}"/>
              </a:ext>
            </a:extLst>
          </p:cNvPr>
          <p:cNvSpPr txBox="1"/>
          <p:nvPr/>
        </p:nvSpPr>
        <p:spPr>
          <a:xfrm>
            <a:off x="7433567" y="2757301"/>
            <a:ext cx="1560792" cy="271934"/>
          </a:xfrm>
          <a:prstGeom prst="rect">
            <a:avLst/>
          </a:prstGeom>
          <a:noFill/>
        </p:spPr>
        <p:txBody>
          <a:bodyPr wrap="square" rtlCol="0">
            <a:spAutoFit/>
          </a:bodyPr>
          <a:lstStyle/>
          <a:p>
            <a:pPr algn="ctr"/>
            <a:r>
              <a:rPr lang="en-US" sz="1167" b="1" dirty="0">
                <a:solidFill>
                  <a:schemeClr val="accent2"/>
                </a:solidFill>
              </a:rPr>
              <a:t>/like</a:t>
            </a:r>
          </a:p>
        </p:txBody>
      </p:sp>
      <p:cxnSp>
        <p:nvCxnSpPr>
          <p:cNvPr id="73" name="Elbow Connector 72">
            <a:extLst>
              <a:ext uri="{FF2B5EF4-FFF2-40B4-BE49-F238E27FC236}">
                <a16:creationId xmlns:a16="http://schemas.microsoft.com/office/drawing/2014/main" id="{97A6490F-EAC1-4E4E-92EA-446DA75798C4}"/>
              </a:ext>
            </a:extLst>
          </p:cNvPr>
          <p:cNvCxnSpPr>
            <a:cxnSpLocks/>
            <a:stCxn id="69" idx="3"/>
            <a:endCxn id="65" idx="3"/>
          </p:cNvCxnSpPr>
          <p:nvPr/>
        </p:nvCxnSpPr>
        <p:spPr>
          <a:xfrm flipH="1" flipV="1">
            <a:off x="7425221" y="2552579"/>
            <a:ext cx="1665556" cy="1777638"/>
          </a:xfrm>
          <a:prstGeom prst="bentConnector3">
            <a:avLst>
              <a:gd name="adj1" fmla="val -25020"/>
            </a:avLst>
          </a:prstGeom>
          <a:ln w="12700">
            <a:solidFill>
              <a:schemeClr val="accent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5A6365F-726C-B642-BAFA-2AF9A696D69D}"/>
              </a:ext>
            </a:extLst>
          </p:cNvPr>
          <p:cNvSpPr txBox="1"/>
          <p:nvPr/>
        </p:nvSpPr>
        <p:spPr>
          <a:xfrm>
            <a:off x="7654025" y="2289396"/>
            <a:ext cx="1560792" cy="271934"/>
          </a:xfrm>
          <a:prstGeom prst="rect">
            <a:avLst/>
          </a:prstGeom>
          <a:noFill/>
        </p:spPr>
        <p:txBody>
          <a:bodyPr wrap="square" rtlCol="0">
            <a:spAutoFit/>
          </a:bodyPr>
          <a:lstStyle/>
          <a:p>
            <a:pPr algn="ctr"/>
            <a:r>
              <a:rPr lang="en-US" sz="1167" b="1" dirty="0">
                <a:solidFill>
                  <a:schemeClr val="accent2"/>
                </a:solidFill>
              </a:rPr>
              <a:t>/fulfill-like</a:t>
            </a:r>
          </a:p>
        </p:txBody>
      </p:sp>
      <p:cxnSp>
        <p:nvCxnSpPr>
          <p:cNvPr id="75" name="Elbow Connector 74">
            <a:extLst>
              <a:ext uri="{FF2B5EF4-FFF2-40B4-BE49-F238E27FC236}">
                <a16:creationId xmlns:a16="http://schemas.microsoft.com/office/drawing/2014/main" id="{F7650532-7F9B-0C43-BE5C-93DFE5D7C9A3}"/>
              </a:ext>
            </a:extLst>
          </p:cNvPr>
          <p:cNvCxnSpPr>
            <a:cxnSpLocks/>
          </p:cNvCxnSpPr>
          <p:nvPr/>
        </p:nvCxnSpPr>
        <p:spPr>
          <a:xfrm rot="5400000">
            <a:off x="6283970" y="2874937"/>
            <a:ext cx="870942" cy="818893"/>
          </a:xfrm>
          <a:prstGeom prst="bentConnector3">
            <a:avLst>
              <a:gd name="adj1" fmla="val 40430"/>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1968A8E-8F09-E644-B9E6-F99C25071919}"/>
              </a:ext>
            </a:extLst>
          </p:cNvPr>
          <p:cNvSpPr txBox="1"/>
          <p:nvPr/>
        </p:nvSpPr>
        <p:spPr>
          <a:xfrm>
            <a:off x="5695536" y="2928412"/>
            <a:ext cx="1560792" cy="271934"/>
          </a:xfrm>
          <a:prstGeom prst="rect">
            <a:avLst/>
          </a:prstGeom>
          <a:noFill/>
        </p:spPr>
        <p:txBody>
          <a:bodyPr wrap="square" rtlCol="0">
            <a:spAutoFit/>
          </a:bodyPr>
          <a:lstStyle/>
          <a:p>
            <a:pPr algn="ctr"/>
            <a:r>
              <a:rPr lang="en-US" sz="1167" b="1" dirty="0">
                <a:solidFill>
                  <a:schemeClr val="accent1"/>
                </a:solidFill>
              </a:rPr>
              <a:t>/</a:t>
            </a:r>
          </a:p>
        </p:txBody>
      </p:sp>
      <p:cxnSp>
        <p:nvCxnSpPr>
          <p:cNvPr id="77" name="Elbow Connector 76">
            <a:extLst>
              <a:ext uri="{FF2B5EF4-FFF2-40B4-BE49-F238E27FC236}">
                <a16:creationId xmlns:a16="http://schemas.microsoft.com/office/drawing/2014/main" id="{51B9582D-C74C-2543-82EF-9C8CE9229E2A}"/>
              </a:ext>
            </a:extLst>
          </p:cNvPr>
          <p:cNvCxnSpPr>
            <a:cxnSpLocks/>
          </p:cNvCxnSpPr>
          <p:nvPr/>
        </p:nvCxnSpPr>
        <p:spPr>
          <a:xfrm flipV="1">
            <a:off x="3736695" y="4476750"/>
            <a:ext cx="2276966" cy="656538"/>
          </a:xfrm>
          <a:prstGeom prst="bentConnector3">
            <a:avLst>
              <a:gd name="adj1" fmla="val 50000"/>
            </a:avLst>
          </a:prstGeom>
          <a:ln w="12700">
            <a:solidFill>
              <a:srgbClr val="E6ECEF"/>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4182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0931F58F-ABB5-EC47-AFD5-DF68CD810DC3}"/>
              </a:ext>
            </a:extLst>
          </p:cNvPr>
          <p:cNvCxnSpPr>
            <a:cxnSpLocks/>
            <a:stCxn id="50" idx="2"/>
            <a:endCxn id="55" idx="0"/>
          </p:cNvCxnSpPr>
          <p:nvPr/>
        </p:nvCxnSpPr>
        <p:spPr>
          <a:xfrm flipH="1">
            <a:off x="1228278" y="2050214"/>
            <a:ext cx="4867724"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702D59A-3023-6047-8699-2776C606A70A}"/>
              </a:ext>
            </a:extLst>
          </p:cNvPr>
          <p:cNvCxnSpPr>
            <a:cxnSpLocks/>
            <a:stCxn id="50" idx="2"/>
            <a:endCxn id="62" idx="0"/>
          </p:cNvCxnSpPr>
          <p:nvPr/>
        </p:nvCxnSpPr>
        <p:spPr>
          <a:xfrm flipH="1">
            <a:off x="2309993" y="2050214"/>
            <a:ext cx="3786008"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4DA38BF-42D8-2F48-BD86-CABB18D376AB}"/>
              </a:ext>
            </a:extLst>
          </p:cNvPr>
          <p:cNvCxnSpPr>
            <a:cxnSpLocks/>
            <a:stCxn id="50" idx="2"/>
            <a:endCxn id="67" idx="0"/>
          </p:cNvCxnSpPr>
          <p:nvPr/>
        </p:nvCxnSpPr>
        <p:spPr>
          <a:xfrm flipH="1">
            <a:off x="3391710" y="2050214"/>
            <a:ext cx="2704292"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9E31BB2B-08B4-EF42-A720-3E99EEC78287}"/>
              </a:ext>
            </a:extLst>
          </p:cNvPr>
          <p:cNvCxnSpPr>
            <a:cxnSpLocks/>
            <a:stCxn id="50" idx="2"/>
            <a:endCxn id="72" idx="0"/>
          </p:cNvCxnSpPr>
          <p:nvPr/>
        </p:nvCxnSpPr>
        <p:spPr>
          <a:xfrm flipH="1">
            <a:off x="4473425" y="2050214"/>
            <a:ext cx="1622576"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020C260-EC05-234F-9AC8-BC9BBFB1C0DD}"/>
              </a:ext>
            </a:extLst>
          </p:cNvPr>
          <p:cNvCxnSpPr>
            <a:cxnSpLocks/>
            <a:stCxn id="50" idx="2"/>
            <a:endCxn id="77" idx="0"/>
          </p:cNvCxnSpPr>
          <p:nvPr/>
        </p:nvCxnSpPr>
        <p:spPr>
          <a:xfrm flipH="1">
            <a:off x="5555142" y="2050214"/>
            <a:ext cx="540860"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E1B254E-F126-D14A-B94A-BFCC974D2E36}"/>
              </a:ext>
            </a:extLst>
          </p:cNvPr>
          <p:cNvCxnSpPr>
            <a:cxnSpLocks/>
            <a:stCxn id="50" idx="2"/>
            <a:endCxn id="82" idx="0"/>
          </p:cNvCxnSpPr>
          <p:nvPr/>
        </p:nvCxnSpPr>
        <p:spPr>
          <a:xfrm>
            <a:off x="6096001" y="2050214"/>
            <a:ext cx="540856"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BD4A2C8-CBCE-4A4C-913C-4B2F9EE27B23}"/>
              </a:ext>
            </a:extLst>
          </p:cNvPr>
          <p:cNvCxnSpPr>
            <a:cxnSpLocks/>
            <a:stCxn id="50" idx="2"/>
            <a:endCxn id="87" idx="0"/>
          </p:cNvCxnSpPr>
          <p:nvPr/>
        </p:nvCxnSpPr>
        <p:spPr>
          <a:xfrm>
            <a:off x="6096002" y="2050214"/>
            <a:ext cx="1622572"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9386486-26D5-364B-8F25-B9BC3E99C5E3}"/>
              </a:ext>
            </a:extLst>
          </p:cNvPr>
          <p:cNvCxnSpPr>
            <a:cxnSpLocks/>
            <a:stCxn id="50" idx="2"/>
            <a:endCxn id="92" idx="0"/>
          </p:cNvCxnSpPr>
          <p:nvPr/>
        </p:nvCxnSpPr>
        <p:spPr>
          <a:xfrm>
            <a:off x="6096001" y="2050214"/>
            <a:ext cx="2704288"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EDE77486-3EAD-E04A-A6F9-D3B169C67461}"/>
              </a:ext>
            </a:extLst>
          </p:cNvPr>
          <p:cNvCxnSpPr>
            <a:cxnSpLocks/>
            <a:stCxn id="50" idx="2"/>
            <a:endCxn id="95" idx="0"/>
          </p:cNvCxnSpPr>
          <p:nvPr/>
        </p:nvCxnSpPr>
        <p:spPr>
          <a:xfrm>
            <a:off x="6096002" y="2050213"/>
            <a:ext cx="3786005" cy="3056880"/>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95D2ACE-13E9-F045-BF09-ACE9D8279877}"/>
              </a:ext>
            </a:extLst>
          </p:cNvPr>
          <p:cNvCxnSpPr>
            <a:cxnSpLocks/>
            <a:stCxn id="50" idx="2"/>
            <a:endCxn id="102" idx="0"/>
          </p:cNvCxnSpPr>
          <p:nvPr/>
        </p:nvCxnSpPr>
        <p:spPr>
          <a:xfrm>
            <a:off x="6096001" y="2050214"/>
            <a:ext cx="4867720" cy="3066711"/>
          </a:xfrm>
          <a:prstGeom prst="straightConnector1">
            <a:avLst/>
          </a:prstGeom>
          <a:ln w="6350">
            <a:solidFill>
              <a:schemeClr val="accent1">
                <a:lumMod val="75000"/>
              </a:schemeClr>
            </a:solidFill>
            <a:tailEnd type="non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C8EDA7D5-1763-4BDF-B30E-8C83AB2AD9DC}"/>
              </a:ext>
            </a:extLst>
          </p:cNvPr>
          <p:cNvGrpSpPr/>
          <p:nvPr/>
        </p:nvGrpSpPr>
        <p:grpSpPr>
          <a:xfrm>
            <a:off x="1559525" y="262712"/>
            <a:ext cx="9072953" cy="1787501"/>
            <a:chOff x="1036107" y="197034"/>
            <a:chExt cx="6804715" cy="1340626"/>
          </a:xfrm>
        </p:grpSpPr>
        <p:grpSp>
          <p:nvGrpSpPr>
            <p:cNvPr id="44" name="Group 43">
              <a:extLst>
                <a:ext uri="{FF2B5EF4-FFF2-40B4-BE49-F238E27FC236}">
                  <a16:creationId xmlns:a16="http://schemas.microsoft.com/office/drawing/2014/main" id="{C0403B5B-6CDD-AD40-BFB1-23002F8EB1B5}"/>
                </a:ext>
              </a:extLst>
            </p:cNvPr>
            <p:cNvGrpSpPr/>
            <p:nvPr/>
          </p:nvGrpSpPr>
          <p:grpSpPr>
            <a:xfrm>
              <a:off x="1036107" y="197034"/>
              <a:ext cx="6804715" cy="1340626"/>
              <a:chOff x="956534" y="1182029"/>
              <a:chExt cx="6804715" cy="1340626"/>
            </a:xfrm>
          </p:grpSpPr>
          <p:sp>
            <p:nvSpPr>
              <p:cNvPr id="46" name="Rectangle 45">
                <a:extLst>
                  <a:ext uri="{FF2B5EF4-FFF2-40B4-BE49-F238E27FC236}">
                    <a16:creationId xmlns:a16="http://schemas.microsoft.com/office/drawing/2014/main" id="{065F89D1-1D7D-A340-905C-937A025DCB0F}"/>
                  </a:ext>
                </a:extLst>
              </p:cNvPr>
              <p:cNvSpPr/>
              <p:nvPr/>
            </p:nvSpPr>
            <p:spPr>
              <a:xfrm>
                <a:off x="1985087" y="1337201"/>
                <a:ext cx="5622085" cy="563876"/>
              </a:xfrm>
              <a:prstGeom prst="rect">
                <a:avLst/>
              </a:prstGeom>
              <a:solidFill>
                <a:schemeClr val="accent2"/>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48" name="Rectangle 47">
                <a:extLst>
                  <a:ext uri="{FF2B5EF4-FFF2-40B4-BE49-F238E27FC236}">
                    <a16:creationId xmlns:a16="http://schemas.microsoft.com/office/drawing/2014/main" id="{8F1E211D-DAB7-A843-BBBA-0D75F60427DD}"/>
                  </a:ext>
                </a:extLst>
              </p:cNvPr>
              <p:cNvSpPr/>
              <p:nvPr/>
            </p:nvSpPr>
            <p:spPr>
              <a:xfrm>
                <a:off x="1985087" y="2006914"/>
                <a:ext cx="2713576" cy="364257"/>
              </a:xfrm>
              <a:prstGeom prst="rect">
                <a:avLst/>
              </a:prstGeom>
              <a:solidFill>
                <a:schemeClr val="tx1">
                  <a:lumMod val="75000"/>
                </a:schemeClr>
              </a:solidFill>
              <a:ln w="15875" cap="sq">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49" name="Rectangle 48">
                <a:extLst>
                  <a:ext uri="{FF2B5EF4-FFF2-40B4-BE49-F238E27FC236}">
                    <a16:creationId xmlns:a16="http://schemas.microsoft.com/office/drawing/2014/main" id="{544A743A-8A3E-8F4E-9B19-208F56FC83FE}"/>
                  </a:ext>
                </a:extLst>
              </p:cNvPr>
              <p:cNvSpPr/>
              <p:nvPr/>
            </p:nvSpPr>
            <p:spPr>
              <a:xfrm>
                <a:off x="4826000" y="2006914"/>
                <a:ext cx="2776566" cy="364257"/>
              </a:xfrm>
              <a:prstGeom prst="rect">
                <a:avLst/>
              </a:prstGeom>
              <a:solidFill>
                <a:schemeClr val="tx1">
                  <a:lumMod val="75000"/>
                </a:schemeClr>
              </a:solidFill>
              <a:ln w="15875" cap="sq">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50" name="Rectangle 49">
                <a:extLst>
                  <a:ext uri="{FF2B5EF4-FFF2-40B4-BE49-F238E27FC236}">
                    <a16:creationId xmlns:a16="http://schemas.microsoft.com/office/drawing/2014/main" id="{1881F2B3-6104-0842-B871-36083E90DC88}"/>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133"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3" name="Group 42">
              <a:extLst>
                <a:ext uri="{FF2B5EF4-FFF2-40B4-BE49-F238E27FC236}">
                  <a16:creationId xmlns:a16="http://schemas.microsoft.com/office/drawing/2014/main" id="{3E81C256-2EC5-48C1-A486-2D588058CAF7}"/>
                </a:ext>
              </a:extLst>
            </p:cNvPr>
            <p:cNvGrpSpPr/>
            <p:nvPr/>
          </p:nvGrpSpPr>
          <p:grpSpPr>
            <a:xfrm>
              <a:off x="1240631" y="503016"/>
              <a:ext cx="652463" cy="728663"/>
              <a:chOff x="1240631" y="503016"/>
              <a:chExt cx="652463" cy="728663"/>
            </a:xfrm>
          </p:grpSpPr>
          <p:grpSp>
            <p:nvGrpSpPr>
              <p:cNvPr id="51" name="Group 15">
                <a:extLst>
                  <a:ext uri="{FF2B5EF4-FFF2-40B4-BE49-F238E27FC236}">
                    <a16:creationId xmlns:a16="http://schemas.microsoft.com/office/drawing/2014/main" id="{B1DAFDCD-384F-4B7A-96CF-3AF07668C911}"/>
                  </a:ext>
                </a:extLst>
              </p:cNvPr>
              <p:cNvGrpSpPr>
                <a:grpSpLocks noChangeAspect="1"/>
              </p:cNvGrpSpPr>
              <p:nvPr/>
            </p:nvGrpSpPr>
            <p:grpSpPr bwMode="auto">
              <a:xfrm>
                <a:off x="1240631" y="503016"/>
                <a:ext cx="652463" cy="728663"/>
                <a:chOff x="2104" y="682"/>
                <a:chExt cx="411" cy="459"/>
              </a:xfrm>
            </p:grpSpPr>
            <p:sp>
              <p:nvSpPr>
                <p:cNvPr id="52" name="Freeform 16">
                  <a:extLst>
                    <a:ext uri="{FF2B5EF4-FFF2-40B4-BE49-F238E27FC236}">
                      <a16:creationId xmlns:a16="http://schemas.microsoft.com/office/drawing/2014/main" id="{3F90B7D6-06C3-479F-B56D-ED073F0234EC}"/>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p>
              </p:txBody>
            </p:sp>
            <p:sp>
              <p:nvSpPr>
                <p:cNvPr id="53" name="Freeform 17">
                  <a:extLst>
                    <a:ext uri="{FF2B5EF4-FFF2-40B4-BE49-F238E27FC236}">
                      <a16:creationId xmlns:a16="http://schemas.microsoft.com/office/drawing/2014/main" id="{BEE38E8E-6880-43E0-B822-2F0346BEAA8B}"/>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2" name="TextBox 1">
                <a:extLst>
                  <a:ext uri="{FF2B5EF4-FFF2-40B4-BE49-F238E27FC236}">
                    <a16:creationId xmlns:a16="http://schemas.microsoft.com/office/drawing/2014/main" id="{3092989D-2F3A-4E5D-A9ED-2C8AC2480F2F}"/>
                  </a:ext>
                </a:extLst>
              </p:cNvPr>
              <p:cNvSpPr txBox="1"/>
              <p:nvPr/>
            </p:nvSpPr>
            <p:spPr>
              <a:xfrm>
                <a:off x="1332603" y="759625"/>
                <a:ext cx="468518" cy="192409"/>
              </a:xfrm>
              <a:prstGeom prst="rect">
                <a:avLst/>
              </a:prstGeom>
              <a:noFill/>
            </p:spPr>
            <p:txBody>
              <a:bodyPr wrap="square" rtlCol="0">
                <a:spAutoFit/>
              </a:bodyPr>
              <a:lstStyle/>
              <a:p>
                <a:pPr algn="ctr"/>
                <a:r>
                  <a:rPr lang="en-US" sz="1067" b="1" dirty="0">
                    <a:solidFill>
                      <a:schemeClr val="accent1"/>
                    </a:solidFill>
                  </a:rPr>
                  <a:t>ECS</a:t>
                </a:r>
              </a:p>
            </p:txBody>
          </p:sp>
        </p:grpSp>
      </p:grpSp>
      <p:grpSp>
        <p:nvGrpSpPr>
          <p:cNvPr id="58" name="Group 57">
            <a:extLst>
              <a:ext uri="{FF2B5EF4-FFF2-40B4-BE49-F238E27FC236}">
                <a16:creationId xmlns:a16="http://schemas.microsoft.com/office/drawing/2014/main" id="{C44A5A81-09D0-4D41-8058-9732F1A6D0B0}"/>
              </a:ext>
            </a:extLst>
          </p:cNvPr>
          <p:cNvGrpSpPr/>
          <p:nvPr/>
        </p:nvGrpSpPr>
        <p:grpSpPr>
          <a:xfrm>
            <a:off x="796170" y="5107094"/>
            <a:ext cx="864217" cy="864217"/>
            <a:chOff x="739678" y="5426651"/>
            <a:chExt cx="746083" cy="746083"/>
          </a:xfrm>
        </p:grpSpPr>
        <p:pic>
          <p:nvPicPr>
            <p:cNvPr id="54" name="Graphic 53">
              <a:extLst>
                <a:ext uri="{FF2B5EF4-FFF2-40B4-BE49-F238E27FC236}">
                  <a16:creationId xmlns:a16="http://schemas.microsoft.com/office/drawing/2014/main" id="{1E1B931B-B2C1-4726-A0F7-18D9A78183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57" name="Group 56">
              <a:extLst>
                <a:ext uri="{FF2B5EF4-FFF2-40B4-BE49-F238E27FC236}">
                  <a16:creationId xmlns:a16="http://schemas.microsoft.com/office/drawing/2014/main" id="{1B772FB0-96DF-4A97-92F9-37749BD235F6}"/>
                </a:ext>
              </a:extLst>
            </p:cNvPr>
            <p:cNvGrpSpPr/>
            <p:nvPr/>
          </p:nvGrpSpPr>
          <p:grpSpPr>
            <a:xfrm>
              <a:off x="902793" y="5435138"/>
              <a:ext cx="419852" cy="737596"/>
              <a:chOff x="820780" y="5435138"/>
              <a:chExt cx="419852" cy="737596"/>
            </a:xfrm>
          </p:grpSpPr>
          <p:pic>
            <p:nvPicPr>
              <p:cNvPr id="55" name="Graphic 54">
                <a:extLst>
                  <a:ext uri="{FF2B5EF4-FFF2-40B4-BE49-F238E27FC236}">
                    <a16:creationId xmlns:a16="http://schemas.microsoft.com/office/drawing/2014/main" id="{6D227121-85F5-4E4C-8787-2997CC89FF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56" name="Graphic 55">
                <a:extLst>
                  <a:ext uri="{FF2B5EF4-FFF2-40B4-BE49-F238E27FC236}">
                    <a16:creationId xmlns:a16="http://schemas.microsoft.com/office/drawing/2014/main" id="{C7C97CBC-2A50-4931-BD73-FC99F67570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59" name="Group 58">
            <a:extLst>
              <a:ext uri="{FF2B5EF4-FFF2-40B4-BE49-F238E27FC236}">
                <a16:creationId xmlns:a16="http://schemas.microsoft.com/office/drawing/2014/main" id="{AF847C86-6C8E-4729-8A59-22CAB09D77B4}"/>
              </a:ext>
            </a:extLst>
          </p:cNvPr>
          <p:cNvGrpSpPr/>
          <p:nvPr/>
        </p:nvGrpSpPr>
        <p:grpSpPr>
          <a:xfrm>
            <a:off x="1877886" y="5107094"/>
            <a:ext cx="864217" cy="864217"/>
            <a:chOff x="739678" y="5426651"/>
            <a:chExt cx="746083" cy="746083"/>
          </a:xfrm>
        </p:grpSpPr>
        <p:pic>
          <p:nvPicPr>
            <p:cNvPr id="60" name="Graphic 59">
              <a:extLst>
                <a:ext uri="{FF2B5EF4-FFF2-40B4-BE49-F238E27FC236}">
                  <a16:creationId xmlns:a16="http://schemas.microsoft.com/office/drawing/2014/main" id="{3653DC28-C530-40D8-B4C1-FE6CA6B791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61" name="Group 60">
              <a:extLst>
                <a:ext uri="{FF2B5EF4-FFF2-40B4-BE49-F238E27FC236}">
                  <a16:creationId xmlns:a16="http://schemas.microsoft.com/office/drawing/2014/main" id="{C6778364-295A-4120-870F-6EC2F1E6D4BB}"/>
                </a:ext>
              </a:extLst>
            </p:cNvPr>
            <p:cNvGrpSpPr/>
            <p:nvPr/>
          </p:nvGrpSpPr>
          <p:grpSpPr>
            <a:xfrm>
              <a:off x="902793" y="5435138"/>
              <a:ext cx="419852" cy="737596"/>
              <a:chOff x="820780" y="5435138"/>
              <a:chExt cx="419852" cy="737596"/>
            </a:xfrm>
          </p:grpSpPr>
          <p:pic>
            <p:nvPicPr>
              <p:cNvPr id="62" name="Graphic 61">
                <a:extLst>
                  <a:ext uri="{FF2B5EF4-FFF2-40B4-BE49-F238E27FC236}">
                    <a16:creationId xmlns:a16="http://schemas.microsoft.com/office/drawing/2014/main" id="{FBFAE3AD-F9C1-4BDD-92D1-7695744F9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63" name="Graphic 62">
                <a:extLst>
                  <a:ext uri="{FF2B5EF4-FFF2-40B4-BE49-F238E27FC236}">
                    <a16:creationId xmlns:a16="http://schemas.microsoft.com/office/drawing/2014/main" id="{704FEE23-EAEA-4E95-B7DF-A0DC5D4D26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64" name="Group 63">
            <a:extLst>
              <a:ext uri="{FF2B5EF4-FFF2-40B4-BE49-F238E27FC236}">
                <a16:creationId xmlns:a16="http://schemas.microsoft.com/office/drawing/2014/main" id="{18D17646-AF40-4E5B-8F73-0A620A260C0B}"/>
              </a:ext>
            </a:extLst>
          </p:cNvPr>
          <p:cNvGrpSpPr/>
          <p:nvPr/>
        </p:nvGrpSpPr>
        <p:grpSpPr>
          <a:xfrm>
            <a:off x="2959602" y="5107094"/>
            <a:ext cx="864217" cy="864217"/>
            <a:chOff x="739678" y="5426651"/>
            <a:chExt cx="746083" cy="746083"/>
          </a:xfrm>
        </p:grpSpPr>
        <p:pic>
          <p:nvPicPr>
            <p:cNvPr id="65" name="Graphic 64">
              <a:extLst>
                <a:ext uri="{FF2B5EF4-FFF2-40B4-BE49-F238E27FC236}">
                  <a16:creationId xmlns:a16="http://schemas.microsoft.com/office/drawing/2014/main" id="{25E093DC-1196-47CE-8053-3CD136642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66" name="Group 65">
              <a:extLst>
                <a:ext uri="{FF2B5EF4-FFF2-40B4-BE49-F238E27FC236}">
                  <a16:creationId xmlns:a16="http://schemas.microsoft.com/office/drawing/2014/main" id="{766892F7-E09B-4740-AAD5-E333DF28D0AE}"/>
                </a:ext>
              </a:extLst>
            </p:cNvPr>
            <p:cNvGrpSpPr/>
            <p:nvPr/>
          </p:nvGrpSpPr>
          <p:grpSpPr>
            <a:xfrm>
              <a:off x="902793" y="5435138"/>
              <a:ext cx="419852" cy="737596"/>
              <a:chOff x="820780" y="5435138"/>
              <a:chExt cx="419852" cy="737596"/>
            </a:xfrm>
          </p:grpSpPr>
          <p:pic>
            <p:nvPicPr>
              <p:cNvPr id="67" name="Graphic 66">
                <a:extLst>
                  <a:ext uri="{FF2B5EF4-FFF2-40B4-BE49-F238E27FC236}">
                    <a16:creationId xmlns:a16="http://schemas.microsoft.com/office/drawing/2014/main" id="{4B52C05F-7BE5-4352-9C69-46EABE4D55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68" name="Graphic 67">
                <a:extLst>
                  <a:ext uri="{FF2B5EF4-FFF2-40B4-BE49-F238E27FC236}">
                    <a16:creationId xmlns:a16="http://schemas.microsoft.com/office/drawing/2014/main" id="{DEBC6125-86CB-4771-978B-EB5A6BB3A2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69" name="Group 68">
            <a:extLst>
              <a:ext uri="{FF2B5EF4-FFF2-40B4-BE49-F238E27FC236}">
                <a16:creationId xmlns:a16="http://schemas.microsoft.com/office/drawing/2014/main" id="{7750F994-2C40-452C-92DA-16E2AEDAA136}"/>
              </a:ext>
            </a:extLst>
          </p:cNvPr>
          <p:cNvGrpSpPr/>
          <p:nvPr/>
        </p:nvGrpSpPr>
        <p:grpSpPr>
          <a:xfrm>
            <a:off x="4041318" y="5107094"/>
            <a:ext cx="864217" cy="864217"/>
            <a:chOff x="739678" y="5426651"/>
            <a:chExt cx="746083" cy="746083"/>
          </a:xfrm>
        </p:grpSpPr>
        <p:pic>
          <p:nvPicPr>
            <p:cNvPr id="70" name="Graphic 69">
              <a:extLst>
                <a:ext uri="{FF2B5EF4-FFF2-40B4-BE49-F238E27FC236}">
                  <a16:creationId xmlns:a16="http://schemas.microsoft.com/office/drawing/2014/main" id="{C2878DE3-1BC8-48AE-A9FF-B62E51011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71" name="Group 70">
              <a:extLst>
                <a:ext uri="{FF2B5EF4-FFF2-40B4-BE49-F238E27FC236}">
                  <a16:creationId xmlns:a16="http://schemas.microsoft.com/office/drawing/2014/main" id="{804919EF-AFBD-4927-BDE3-6266228B942E}"/>
                </a:ext>
              </a:extLst>
            </p:cNvPr>
            <p:cNvGrpSpPr/>
            <p:nvPr/>
          </p:nvGrpSpPr>
          <p:grpSpPr>
            <a:xfrm>
              <a:off x="902793" y="5435138"/>
              <a:ext cx="419852" cy="737596"/>
              <a:chOff x="820780" y="5435138"/>
              <a:chExt cx="419852" cy="737596"/>
            </a:xfrm>
          </p:grpSpPr>
          <p:pic>
            <p:nvPicPr>
              <p:cNvPr id="72" name="Graphic 71">
                <a:extLst>
                  <a:ext uri="{FF2B5EF4-FFF2-40B4-BE49-F238E27FC236}">
                    <a16:creationId xmlns:a16="http://schemas.microsoft.com/office/drawing/2014/main" id="{9EEEDE18-2A36-422D-925D-C459B70E5E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73" name="Graphic 72">
                <a:extLst>
                  <a:ext uri="{FF2B5EF4-FFF2-40B4-BE49-F238E27FC236}">
                    <a16:creationId xmlns:a16="http://schemas.microsoft.com/office/drawing/2014/main" id="{D261E737-B307-4BD7-885F-DFBD95CC6B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74" name="Group 73">
            <a:extLst>
              <a:ext uri="{FF2B5EF4-FFF2-40B4-BE49-F238E27FC236}">
                <a16:creationId xmlns:a16="http://schemas.microsoft.com/office/drawing/2014/main" id="{592A2D1B-095F-41C2-9916-62838D581740}"/>
              </a:ext>
            </a:extLst>
          </p:cNvPr>
          <p:cNvGrpSpPr/>
          <p:nvPr/>
        </p:nvGrpSpPr>
        <p:grpSpPr>
          <a:xfrm>
            <a:off x="5123034" y="5107094"/>
            <a:ext cx="864217" cy="864217"/>
            <a:chOff x="739678" y="5426651"/>
            <a:chExt cx="746083" cy="746083"/>
          </a:xfrm>
        </p:grpSpPr>
        <p:pic>
          <p:nvPicPr>
            <p:cNvPr id="75" name="Graphic 74">
              <a:extLst>
                <a:ext uri="{FF2B5EF4-FFF2-40B4-BE49-F238E27FC236}">
                  <a16:creationId xmlns:a16="http://schemas.microsoft.com/office/drawing/2014/main" id="{29DC10D5-BCD4-44B6-8702-D4D30863E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76" name="Group 75">
              <a:extLst>
                <a:ext uri="{FF2B5EF4-FFF2-40B4-BE49-F238E27FC236}">
                  <a16:creationId xmlns:a16="http://schemas.microsoft.com/office/drawing/2014/main" id="{B1504952-20D8-469C-A39D-7948C0F68CFC}"/>
                </a:ext>
              </a:extLst>
            </p:cNvPr>
            <p:cNvGrpSpPr/>
            <p:nvPr/>
          </p:nvGrpSpPr>
          <p:grpSpPr>
            <a:xfrm>
              <a:off x="902793" y="5435138"/>
              <a:ext cx="419852" cy="737596"/>
              <a:chOff x="820780" y="5435138"/>
              <a:chExt cx="419852" cy="737596"/>
            </a:xfrm>
          </p:grpSpPr>
          <p:pic>
            <p:nvPicPr>
              <p:cNvPr id="77" name="Graphic 76">
                <a:extLst>
                  <a:ext uri="{FF2B5EF4-FFF2-40B4-BE49-F238E27FC236}">
                    <a16:creationId xmlns:a16="http://schemas.microsoft.com/office/drawing/2014/main" id="{981FB29F-EC93-474B-9F48-EC0B149BA5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78" name="Graphic 77">
                <a:extLst>
                  <a:ext uri="{FF2B5EF4-FFF2-40B4-BE49-F238E27FC236}">
                    <a16:creationId xmlns:a16="http://schemas.microsoft.com/office/drawing/2014/main" id="{0CC21695-5503-4154-9984-C7FFB15FB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79" name="Group 78">
            <a:extLst>
              <a:ext uri="{FF2B5EF4-FFF2-40B4-BE49-F238E27FC236}">
                <a16:creationId xmlns:a16="http://schemas.microsoft.com/office/drawing/2014/main" id="{4B7DEBA0-2ADF-409A-81A9-07C1B9EF66BD}"/>
              </a:ext>
            </a:extLst>
          </p:cNvPr>
          <p:cNvGrpSpPr/>
          <p:nvPr/>
        </p:nvGrpSpPr>
        <p:grpSpPr>
          <a:xfrm>
            <a:off x="6204750" y="5107094"/>
            <a:ext cx="864217" cy="864217"/>
            <a:chOff x="739678" y="5426651"/>
            <a:chExt cx="746083" cy="746083"/>
          </a:xfrm>
        </p:grpSpPr>
        <p:pic>
          <p:nvPicPr>
            <p:cNvPr id="80" name="Graphic 79">
              <a:extLst>
                <a:ext uri="{FF2B5EF4-FFF2-40B4-BE49-F238E27FC236}">
                  <a16:creationId xmlns:a16="http://schemas.microsoft.com/office/drawing/2014/main" id="{0C7828F7-721D-43F2-9491-18D680912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81" name="Group 80">
              <a:extLst>
                <a:ext uri="{FF2B5EF4-FFF2-40B4-BE49-F238E27FC236}">
                  <a16:creationId xmlns:a16="http://schemas.microsoft.com/office/drawing/2014/main" id="{11EB4C5C-AACE-460B-8C65-95F6CE69F5B1}"/>
                </a:ext>
              </a:extLst>
            </p:cNvPr>
            <p:cNvGrpSpPr/>
            <p:nvPr/>
          </p:nvGrpSpPr>
          <p:grpSpPr>
            <a:xfrm>
              <a:off x="902793" y="5435138"/>
              <a:ext cx="419852" cy="737596"/>
              <a:chOff x="820780" y="5435138"/>
              <a:chExt cx="419852" cy="737596"/>
            </a:xfrm>
          </p:grpSpPr>
          <p:pic>
            <p:nvPicPr>
              <p:cNvPr id="82" name="Graphic 81">
                <a:extLst>
                  <a:ext uri="{FF2B5EF4-FFF2-40B4-BE49-F238E27FC236}">
                    <a16:creationId xmlns:a16="http://schemas.microsoft.com/office/drawing/2014/main" id="{CA76A5EC-853F-4ADC-B0D2-3C4F412604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83" name="Graphic 82">
                <a:extLst>
                  <a:ext uri="{FF2B5EF4-FFF2-40B4-BE49-F238E27FC236}">
                    <a16:creationId xmlns:a16="http://schemas.microsoft.com/office/drawing/2014/main" id="{E3F21F27-7842-4F99-BECF-8579EB264F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84" name="Group 83">
            <a:extLst>
              <a:ext uri="{FF2B5EF4-FFF2-40B4-BE49-F238E27FC236}">
                <a16:creationId xmlns:a16="http://schemas.microsoft.com/office/drawing/2014/main" id="{612A55FF-CA28-4C14-957D-6FCB8C6FCE9A}"/>
              </a:ext>
            </a:extLst>
          </p:cNvPr>
          <p:cNvGrpSpPr/>
          <p:nvPr/>
        </p:nvGrpSpPr>
        <p:grpSpPr>
          <a:xfrm>
            <a:off x="7286466" y="5107094"/>
            <a:ext cx="864217" cy="864217"/>
            <a:chOff x="739678" y="5426651"/>
            <a:chExt cx="746083" cy="746083"/>
          </a:xfrm>
        </p:grpSpPr>
        <p:pic>
          <p:nvPicPr>
            <p:cNvPr id="85" name="Graphic 84">
              <a:extLst>
                <a:ext uri="{FF2B5EF4-FFF2-40B4-BE49-F238E27FC236}">
                  <a16:creationId xmlns:a16="http://schemas.microsoft.com/office/drawing/2014/main" id="{8A7D89F5-0482-43CA-AE69-6BF4FB605E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86" name="Group 85">
              <a:extLst>
                <a:ext uri="{FF2B5EF4-FFF2-40B4-BE49-F238E27FC236}">
                  <a16:creationId xmlns:a16="http://schemas.microsoft.com/office/drawing/2014/main" id="{345AA6E1-28FC-46B4-BD9A-36B637838EFE}"/>
                </a:ext>
              </a:extLst>
            </p:cNvPr>
            <p:cNvGrpSpPr/>
            <p:nvPr/>
          </p:nvGrpSpPr>
          <p:grpSpPr>
            <a:xfrm>
              <a:off x="902793" y="5435138"/>
              <a:ext cx="419852" cy="737596"/>
              <a:chOff x="820780" y="5435138"/>
              <a:chExt cx="419852" cy="737596"/>
            </a:xfrm>
          </p:grpSpPr>
          <p:pic>
            <p:nvPicPr>
              <p:cNvPr id="87" name="Graphic 86">
                <a:extLst>
                  <a:ext uri="{FF2B5EF4-FFF2-40B4-BE49-F238E27FC236}">
                    <a16:creationId xmlns:a16="http://schemas.microsoft.com/office/drawing/2014/main" id="{619A6894-965F-42B1-95C6-AEA1BEE37A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88" name="Graphic 87">
                <a:extLst>
                  <a:ext uri="{FF2B5EF4-FFF2-40B4-BE49-F238E27FC236}">
                    <a16:creationId xmlns:a16="http://schemas.microsoft.com/office/drawing/2014/main" id="{2755428F-3C18-41D8-81F5-771889C7F9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89" name="Group 88">
            <a:extLst>
              <a:ext uri="{FF2B5EF4-FFF2-40B4-BE49-F238E27FC236}">
                <a16:creationId xmlns:a16="http://schemas.microsoft.com/office/drawing/2014/main" id="{9830DAB7-2F98-40F6-A877-54CDED6CF08A}"/>
              </a:ext>
            </a:extLst>
          </p:cNvPr>
          <p:cNvGrpSpPr/>
          <p:nvPr/>
        </p:nvGrpSpPr>
        <p:grpSpPr>
          <a:xfrm>
            <a:off x="8368182" y="5107094"/>
            <a:ext cx="864217" cy="864217"/>
            <a:chOff x="739678" y="5426651"/>
            <a:chExt cx="746083" cy="746083"/>
          </a:xfrm>
        </p:grpSpPr>
        <p:pic>
          <p:nvPicPr>
            <p:cNvPr id="90" name="Graphic 89">
              <a:extLst>
                <a:ext uri="{FF2B5EF4-FFF2-40B4-BE49-F238E27FC236}">
                  <a16:creationId xmlns:a16="http://schemas.microsoft.com/office/drawing/2014/main" id="{7AF4C82F-1301-458E-BC1B-3300724A6B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91" name="Group 90">
              <a:extLst>
                <a:ext uri="{FF2B5EF4-FFF2-40B4-BE49-F238E27FC236}">
                  <a16:creationId xmlns:a16="http://schemas.microsoft.com/office/drawing/2014/main" id="{CE7910F9-EDE9-421E-AADF-85152CE47854}"/>
                </a:ext>
              </a:extLst>
            </p:cNvPr>
            <p:cNvGrpSpPr/>
            <p:nvPr/>
          </p:nvGrpSpPr>
          <p:grpSpPr>
            <a:xfrm>
              <a:off x="902793" y="5435138"/>
              <a:ext cx="419852" cy="737596"/>
              <a:chOff x="820780" y="5435138"/>
              <a:chExt cx="419852" cy="737596"/>
            </a:xfrm>
          </p:grpSpPr>
          <p:pic>
            <p:nvPicPr>
              <p:cNvPr id="92" name="Graphic 91">
                <a:extLst>
                  <a:ext uri="{FF2B5EF4-FFF2-40B4-BE49-F238E27FC236}">
                    <a16:creationId xmlns:a16="http://schemas.microsoft.com/office/drawing/2014/main" id="{F0B3B446-6C6D-42D3-8E27-68123F8471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93" name="Graphic 92">
                <a:extLst>
                  <a:ext uri="{FF2B5EF4-FFF2-40B4-BE49-F238E27FC236}">
                    <a16:creationId xmlns:a16="http://schemas.microsoft.com/office/drawing/2014/main" id="{408CF78A-FEAC-41FF-8F69-7F920784DB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94" name="Group 93">
            <a:extLst>
              <a:ext uri="{FF2B5EF4-FFF2-40B4-BE49-F238E27FC236}">
                <a16:creationId xmlns:a16="http://schemas.microsoft.com/office/drawing/2014/main" id="{B0C83475-BEA8-4D81-910B-4EF452DE2F2C}"/>
              </a:ext>
            </a:extLst>
          </p:cNvPr>
          <p:cNvGrpSpPr/>
          <p:nvPr/>
        </p:nvGrpSpPr>
        <p:grpSpPr>
          <a:xfrm>
            <a:off x="9449898" y="5107094"/>
            <a:ext cx="864217" cy="864217"/>
            <a:chOff x="739678" y="5426651"/>
            <a:chExt cx="746083" cy="746083"/>
          </a:xfrm>
        </p:grpSpPr>
        <p:pic>
          <p:nvPicPr>
            <p:cNvPr id="95" name="Graphic 94">
              <a:extLst>
                <a:ext uri="{FF2B5EF4-FFF2-40B4-BE49-F238E27FC236}">
                  <a16:creationId xmlns:a16="http://schemas.microsoft.com/office/drawing/2014/main" id="{2DB8EFD0-1198-4B67-93AA-4C27D1C31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96" name="Group 95">
              <a:extLst>
                <a:ext uri="{FF2B5EF4-FFF2-40B4-BE49-F238E27FC236}">
                  <a16:creationId xmlns:a16="http://schemas.microsoft.com/office/drawing/2014/main" id="{E1109649-4775-4921-A595-D3D1129C0B02}"/>
                </a:ext>
              </a:extLst>
            </p:cNvPr>
            <p:cNvGrpSpPr/>
            <p:nvPr/>
          </p:nvGrpSpPr>
          <p:grpSpPr>
            <a:xfrm>
              <a:off x="902793" y="5435138"/>
              <a:ext cx="419852" cy="737596"/>
              <a:chOff x="820780" y="5435138"/>
              <a:chExt cx="419852" cy="737596"/>
            </a:xfrm>
          </p:grpSpPr>
          <p:pic>
            <p:nvPicPr>
              <p:cNvPr id="97" name="Graphic 96">
                <a:extLst>
                  <a:ext uri="{FF2B5EF4-FFF2-40B4-BE49-F238E27FC236}">
                    <a16:creationId xmlns:a16="http://schemas.microsoft.com/office/drawing/2014/main" id="{CA468548-3442-459C-B17A-1B0176EFD3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98" name="Graphic 97">
                <a:extLst>
                  <a:ext uri="{FF2B5EF4-FFF2-40B4-BE49-F238E27FC236}">
                    <a16:creationId xmlns:a16="http://schemas.microsoft.com/office/drawing/2014/main" id="{8550C247-FD16-4DD0-9C43-9567B14283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grpSp>
        <p:nvGrpSpPr>
          <p:cNvPr id="99" name="Group 98">
            <a:extLst>
              <a:ext uri="{FF2B5EF4-FFF2-40B4-BE49-F238E27FC236}">
                <a16:creationId xmlns:a16="http://schemas.microsoft.com/office/drawing/2014/main" id="{CB7B32C4-3DD3-4AFC-97AF-5F7E5D1BC1E0}"/>
              </a:ext>
            </a:extLst>
          </p:cNvPr>
          <p:cNvGrpSpPr/>
          <p:nvPr/>
        </p:nvGrpSpPr>
        <p:grpSpPr>
          <a:xfrm>
            <a:off x="10531614" y="5107094"/>
            <a:ext cx="864217" cy="864217"/>
            <a:chOff x="739678" y="5426651"/>
            <a:chExt cx="746083" cy="746083"/>
          </a:xfrm>
        </p:grpSpPr>
        <p:pic>
          <p:nvPicPr>
            <p:cNvPr id="100" name="Graphic 99">
              <a:extLst>
                <a:ext uri="{FF2B5EF4-FFF2-40B4-BE49-F238E27FC236}">
                  <a16:creationId xmlns:a16="http://schemas.microsoft.com/office/drawing/2014/main" id="{677EE531-FBA6-4027-A612-B58428D54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678" y="5426651"/>
              <a:ext cx="746083" cy="746083"/>
            </a:xfrm>
            <a:prstGeom prst="rect">
              <a:avLst/>
            </a:prstGeom>
          </p:spPr>
        </p:pic>
        <p:grpSp>
          <p:nvGrpSpPr>
            <p:cNvPr id="101" name="Group 100">
              <a:extLst>
                <a:ext uri="{FF2B5EF4-FFF2-40B4-BE49-F238E27FC236}">
                  <a16:creationId xmlns:a16="http://schemas.microsoft.com/office/drawing/2014/main" id="{D9DB7F52-96C8-4BA3-91A3-F23AAE7093BE}"/>
                </a:ext>
              </a:extLst>
            </p:cNvPr>
            <p:cNvGrpSpPr/>
            <p:nvPr/>
          </p:nvGrpSpPr>
          <p:grpSpPr>
            <a:xfrm>
              <a:off x="902793" y="5435138"/>
              <a:ext cx="419852" cy="737596"/>
              <a:chOff x="820780" y="5435138"/>
              <a:chExt cx="419852" cy="737596"/>
            </a:xfrm>
          </p:grpSpPr>
          <p:pic>
            <p:nvPicPr>
              <p:cNvPr id="102" name="Graphic 101">
                <a:extLst>
                  <a:ext uri="{FF2B5EF4-FFF2-40B4-BE49-F238E27FC236}">
                    <a16:creationId xmlns:a16="http://schemas.microsoft.com/office/drawing/2014/main" id="{5250CA2E-4B88-49EC-B2EC-BD9EFB0DBB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435138"/>
                <a:ext cx="419852" cy="419852"/>
              </a:xfrm>
              <a:prstGeom prst="rect">
                <a:avLst/>
              </a:prstGeom>
            </p:spPr>
          </p:pic>
          <p:pic>
            <p:nvPicPr>
              <p:cNvPr id="103" name="Graphic 102">
                <a:extLst>
                  <a:ext uri="{FF2B5EF4-FFF2-40B4-BE49-F238E27FC236}">
                    <a16:creationId xmlns:a16="http://schemas.microsoft.com/office/drawing/2014/main" id="{CB8D152A-4D11-4443-9B9A-3DF5B2E7D7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780" y="5752882"/>
                <a:ext cx="419852" cy="419852"/>
              </a:xfrm>
              <a:prstGeom prst="rect">
                <a:avLst/>
              </a:prstGeom>
            </p:spPr>
          </p:pic>
        </p:grpSp>
      </p:grpSp>
    </p:spTree>
    <p:extLst>
      <p:ext uri="{BB962C8B-B14F-4D97-AF65-F5344CB8AC3E}">
        <p14:creationId xmlns:p14="http://schemas.microsoft.com/office/powerpoint/2010/main" val="213754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B5442B-9B35-B540-9EE9-7443643AEE60}"/>
              </a:ext>
            </a:extLst>
          </p:cNvPr>
          <p:cNvSpPr>
            <a:spLocks noGrp="1"/>
          </p:cNvSpPr>
          <p:nvPr>
            <p:ph type="title"/>
          </p:nvPr>
        </p:nvSpPr>
        <p:spPr/>
        <p:txBody>
          <a:bodyPr/>
          <a:lstStyle/>
          <a:p>
            <a:r>
              <a:rPr lang="en-US" sz="4800" dirty="0">
                <a:solidFill>
                  <a:schemeClr val="tx1"/>
                </a:solidFill>
              </a:rPr>
              <a:t>Auto Scaling</a:t>
            </a:r>
          </a:p>
        </p:txBody>
      </p:sp>
      <p:pic>
        <p:nvPicPr>
          <p:cNvPr id="6" name="Graphic 5">
            <a:extLst>
              <a:ext uri="{FF2B5EF4-FFF2-40B4-BE49-F238E27FC236}">
                <a16:creationId xmlns:a16="http://schemas.microsoft.com/office/drawing/2014/main" id="{7B42DBA5-AF67-C148-97BA-29FFD358E9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342" y="1485453"/>
            <a:ext cx="3520440" cy="3520440"/>
          </a:xfrm>
          <a:prstGeom prst="rect">
            <a:avLst/>
          </a:prstGeom>
        </p:spPr>
      </p:pic>
      <p:sp>
        <p:nvSpPr>
          <p:cNvPr id="2" name="Rectangle 1">
            <a:extLst>
              <a:ext uri="{FF2B5EF4-FFF2-40B4-BE49-F238E27FC236}">
                <a16:creationId xmlns:a16="http://schemas.microsoft.com/office/drawing/2014/main" id="{0FF1719A-01F9-8046-925A-026BBA7E6B78}"/>
              </a:ext>
            </a:extLst>
          </p:cNvPr>
          <p:cNvSpPr/>
          <p:nvPr/>
        </p:nvSpPr>
        <p:spPr>
          <a:xfrm>
            <a:off x="192504" y="137916"/>
            <a:ext cx="1467853" cy="13475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WIP</a:t>
            </a:r>
          </a:p>
        </p:txBody>
      </p:sp>
    </p:spTree>
    <p:extLst>
      <p:ext uri="{BB962C8B-B14F-4D97-AF65-F5344CB8AC3E}">
        <p14:creationId xmlns:p14="http://schemas.microsoft.com/office/powerpoint/2010/main" val="2174051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080F290-8D36-FB43-A61B-AD0B0DFDECFC}"/>
              </a:ext>
            </a:extLst>
          </p:cNvPr>
          <p:cNvSpPr/>
          <p:nvPr/>
        </p:nvSpPr>
        <p:spPr>
          <a:xfrm>
            <a:off x="699424" y="1389507"/>
            <a:ext cx="6408616" cy="4834669"/>
          </a:xfrm>
          <a:prstGeom prst="rect">
            <a:avLst/>
          </a:prstGeom>
          <a:solidFill>
            <a:schemeClr val="tx1">
              <a:lumMod val="75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ECS Cluster</a:t>
            </a:r>
          </a:p>
        </p:txBody>
      </p:sp>
      <p:sp>
        <p:nvSpPr>
          <p:cNvPr id="2" name="Title 1">
            <a:extLst>
              <a:ext uri="{FF2B5EF4-FFF2-40B4-BE49-F238E27FC236}">
                <a16:creationId xmlns:a16="http://schemas.microsoft.com/office/drawing/2014/main" id="{608254B6-339B-F34B-B169-28C36D0DAEEA}"/>
              </a:ext>
            </a:extLst>
          </p:cNvPr>
          <p:cNvSpPr>
            <a:spLocks noGrp="1"/>
          </p:cNvSpPr>
          <p:nvPr>
            <p:ph type="title"/>
          </p:nvPr>
        </p:nvSpPr>
        <p:spPr>
          <a:xfrm>
            <a:off x="269877" y="289512"/>
            <a:ext cx="11652356" cy="899665"/>
          </a:xfrm>
        </p:spPr>
        <p:txBody>
          <a:bodyPr/>
          <a:lstStyle/>
          <a:p>
            <a:r>
              <a:rPr lang="en-US" dirty="0"/>
              <a:t>Amazon ECS cluster autoscaling</a:t>
            </a:r>
          </a:p>
        </p:txBody>
      </p:sp>
      <p:sp>
        <p:nvSpPr>
          <p:cNvPr id="26" name="Title 1">
            <a:extLst>
              <a:ext uri="{FF2B5EF4-FFF2-40B4-BE49-F238E27FC236}">
                <a16:creationId xmlns:a16="http://schemas.microsoft.com/office/drawing/2014/main" id="{68A6EE2E-DC50-F74C-A6A0-063ECC424532}"/>
              </a:ext>
            </a:extLst>
          </p:cNvPr>
          <p:cNvSpPr txBox="1">
            <a:spLocks/>
          </p:cNvSpPr>
          <p:nvPr/>
        </p:nvSpPr>
        <p:spPr>
          <a:xfrm>
            <a:off x="-4306016" y="3696098"/>
            <a:ext cx="9766708"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1462979"/>
            <a:endParaRPr lang="en-US" sz="2667" b="1" spc="-160" dirty="0">
              <a:solidFill>
                <a:srgbClr val="92D050"/>
              </a:solidFill>
            </a:endParaRPr>
          </a:p>
        </p:txBody>
      </p:sp>
      <p:sp>
        <p:nvSpPr>
          <p:cNvPr id="14" name="Rectangle 13">
            <a:extLst>
              <a:ext uri="{FF2B5EF4-FFF2-40B4-BE49-F238E27FC236}">
                <a16:creationId xmlns:a16="http://schemas.microsoft.com/office/drawing/2014/main" id="{A8DC378B-5B85-CE41-A32F-B58B8E6CE0BD}"/>
              </a:ext>
            </a:extLst>
          </p:cNvPr>
          <p:cNvSpPr/>
          <p:nvPr/>
        </p:nvSpPr>
        <p:spPr>
          <a:xfrm>
            <a:off x="683846" y="1360472"/>
            <a:ext cx="6408616" cy="4862529"/>
          </a:xfrm>
          <a:prstGeom prst="rect">
            <a:avLst/>
          </a:prstGeom>
          <a:noFill/>
          <a:ln w="12700">
            <a:solidFill>
              <a:srgbClr val="FE99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 rIns="76200" bIns="38100" numCol="1" spcCol="0" rtlCol="0" fromWordArt="0" anchor="t" anchorCtr="0" forceAA="0" compatLnSpc="1">
            <a:prstTxWarp prst="textNoShape">
              <a:avLst/>
            </a:prstTxWarp>
            <a:noAutofit/>
          </a:bodyPr>
          <a:lstStyle/>
          <a:p>
            <a:pPr algn="ctr" defTabSz="609576"/>
            <a:endParaRPr lang="en-US" sz="1000" dirty="0">
              <a:solidFill>
                <a:srgbClr val="FE9900"/>
              </a:solidFill>
              <a:latin typeface="Arial"/>
            </a:endParaRPr>
          </a:p>
          <a:p>
            <a:pPr defTabSz="609576"/>
            <a:r>
              <a:rPr lang="en-US" sz="2000" dirty="0">
                <a:solidFill>
                  <a:srgbClr val="FE9900"/>
                </a:solidFill>
                <a:latin typeface="Arial"/>
              </a:rPr>
              <a:t>           ECS Cluster</a:t>
            </a:r>
          </a:p>
        </p:txBody>
      </p:sp>
      <p:pic>
        <p:nvPicPr>
          <p:cNvPr id="15" name="Graphic 14">
            <a:extLst>
              <a:ext uri="{FF2B5EF4-FFF2-40B4-BE49-F238E27FC236}">
                <a16:creationId xmlns:a16="http://schemas.microsoft.com/office/drawing/2014/main" id="{F5373028-DBB2-D449-AB0A-03B810BBFB60}"/>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3069961" y="4789433"/>
            <a:ext cx="808458" cy="808458"/>
          </a:xfrm>
          <a:prstGeom prst="rect">
            <a:avLst/>
          </a:prstGeom>
        </p:spPr>
      </p:pic>
      <p:pic>
        <p:nvPicPr>
          <p:cNvPr id="18" name="Graphic 17">
            <a:extLst>
              <a:ext uri="{FF2B5EF4-FFF2-40B4-BE49-F238E27FC236}">
                <a16:creationId xmlns:a16="http://schemas.microsoft.com/office/drawing/2014/main" id="{CD905D73-7C5E-8147-8154-1CED5DE32953}"/>
              </a:ext>
            </a:extLst>
          </p:cNvPr>
          <p:cNvPicPr>
            <a:picLocks noChangeAspect="1"/>
          </p:cNvPicPr>
          <p:nvPr/>
        </p:nvPicPr>
        <p:blipFill>
          <a:blip r:embed="rId5">
            <a:duotone>
              <a:prstClr val="black"/>
              <a:schemeClr val="accent6">
                <a:tint val="45000"/>
                <a:satMod val="400000"/>
              </a:schemeClr>
            </a:duotone>
            <a:extLst>
              <a:ext uri="{96DAC541-7B7A-43D3-8B79-37D633B846F1}">
                <asvg:svgBlip xmlns:asvg="http://schemas.microsoft.com/office/drawing/2016/SVG/main" r:embed="rId6"/>
              </a:ext>
            </a:extLst>
          </a:blip>
          <a:stretch>
            <a:fillRect/>
          </a:stretch>
        </p:blipFill>
        <p:spPr>
          <a:xfrm flipV="1">
            <a:off x="1506783" y="3656954"/>
            <a:ext cx="627758" cy="627758"/>
          </a:xfrm>
          <a:prstGeom prst="rect">
            <a:avLst/>
          </a:prstGeom>
        </p:spPr>
      </p:pic>
      <p:pic>
        <p:nvPicPr>
          <p:cNvPr id="24" name="Graphic 23">
            <a:extLst>
              <a:ext uri="{FF2B5EF4-FFF2-40B4-BE49-F238E27FC236}">
                <a16:creationId xmlns:a16="http://schemas.microsoft.com/office/drawing/2014/main" id="{9D260218-7940-E74F-8275-1030A25592C6}"/>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4037172" y="4789433"/>
            <a:ext cx="808458" cy="808458"/>
          </a:xfrm>
          <a:prstGeom prst="rect">
            <a:avLst/>
          </a:prstGeom>
        </p:spPr>
      </p:pic>
      <p:pic>
        <p:nvPicPr>
          <p:cNvPr id="25" name="Graphic 24">
            <a:extLst>
              <a:ext uri="{FF2B5EF4-FFF2-40B4-BE49-F238E27FC236}">
                <a16:creationId xmlns:a16="http://schemas.microsoft.com/office/drawing/2014/main" id="{2E9505EE-53DC-B543-A1A1-428AD3FFA2F8}"/>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5016537" y="4789433"/>
            <a:ext cx="808458" cy="808458"/>
          </a:xfrm>
          <a:prstGeom prst="rect">
            <a:avLst/>
          </a:prstGeom>
        </p:spPr>
      </p:pic>
      <p:sp>
        <p:nvSpPr>
          <p:cNvPr id="27" name="Rectangle 26">
            <a:extLst>
              <a:ext uri="{FF2B5EF4-FFF2-40B4-BE49-F238E27FC236}">
                <a16:creationId xmlns:a16="http://schemas.microsoft.com/office/drawing/2014/main" id="{AE4EF93D-5576-D44D-BDAD-F3B592B6746F}"/>
              </a:ext>
            </a:extLst>
          </p:cNvPr>
          <p:cNvSpPr/>
          <p:nvPr/>
        </p:nvSpPr>
        <p:spPr>
          <a:xfrm>
            <a:off x="1578366" y="5004489"/>
            <a:ext cx="1574470" cy="348878"/>
          </a:xfrm>
          <a:prstGeom prst="rect">
            <a:avLst/>
          </a:prstGeom>
        </p:spPr>
        <p:txBody>
          <a:bodyPr wrap="none">
            <a:spAutoFit/>
          </a:bodyPr>
          <a:lstStyle/>
          <a:p>
            <a:pPr defTabSz="609576"/>
            <a:r>
              <a:rPr lang="en-US" sz="1667" dirty="0">
                <a:solidFill>
                  <a:srgbClr val="A3A34A"/>
                </a:solidFill>
                <a:latin typeface="Arial"/>
              </a:rPr>
              <a:t>EC2 Instances</a:t>
            </a:r>
            <a:endParaRPr lang="en-US" sz="1500" dirty="0">
              <a:solidFill>
                <a:srgbClr val="A3A34A"/>
              </a:solidFill>
              <a:latin typeface="Arial"/>
            </a:endParaRPr>
          </a:p>
        </p:txBody>
      </p:sp>
      <p:grpSp>
        <p:nvGrpSpPr>
          <p:cNvPr id="3" name="Group 2">
            <a:extLst>
              <a:ext uri="{FF2B5EF4-FFF2-40B4-BE49-F238E27FC236}">
                <a16:creationId xmlns:a16="http://schemas.microsoft.com/office/drawing/2014/main" id="{3421C2C9-C8BE-474A-80EC-AB1D6DE4FBB6}"/>
              </a:ext>
            </a:extLst>
          </p:cNvPr>
          <p:cNvGrpSpPr/>
          <p:nvPr/>
        </p:nvGrpSpPr>
        <p:grpSpPr>
          <a:xfrm>
            <a:off x="1580642" y="2990105"/>
            <a:ext cx="4151427" cy="358492"/>
            <a:chOff x="1896771" y="3588113"/>
            <a:chExt cx="4981712" cy="430189"/>
          </a:xfrm>
        </p:grpSpPr>
        <p:pic>
          <p:nvPicPr>
            <p:cNvPr id="28" name="Picture 27">
              <a:extLst>
                <a:ext uri="{FF2B5EF4-FFF2-40B4-BE49-F238E27FC236}">
                  <a16:creationId xmlns:a16="http://schemas.microsoft.com/office/drawing/2014/main" id="{CF056AD6-D31A-B047-B468-F352DC3FA83A}"/>
                </a:ext>
              </a:extLst>
            </p:cNvPr>
            <p:cNvPicPr>
              <a:picLocks noChangeAspect="1"/>
            </p:cNvPicPr>
            <p:nvPr/>
          </p:nvPicPr>
          <p:blipFill>
            <a:blip r:embed="rId7"/>
            <a:stretch>
              <a:fillRect/>
            </a:stretch>
          </p:blipFill>
          <p:spPr>
            <a:xfrm>
              <a:off x="3753359" y="3588113"/>
              <a:ext cx="411646" cy="411646"/>
            </a:xfrm>
            <a:prstGeom prst="rect">
              <a:avLst/>
            </a:prstGeom>
          </p:spPr>
        </p:pic>
        <p:pic>
          <p:nvPicPr>
            <p:cNvPr id="29" name="Picture 28">
              <a:extLst>
                <a:ext uri="{FF2B5EF4-FFF2-40B4-BE49-F238E27FC236}">
                  <a16:creationId xmlns:a16="http://schemas.microsoft.com/office/drawing/2014/main" id="{0376805E-8789-1D4A-953A-EC0E4B2F461B}"/>
                </a:ext>
              </a:extLst>
            </p:cNvPr>
            <p:cNvPicPr>
              <a:picLocks noChangeAspect="1"/>
            </p:cNvPicPr>
            <p:nvPr/>
          </p:nvPicPr>
          <p:blipFill>
            <a:blip r:embed="rId7"/>
            <a:stretch>
              <a:fillRect/>
            </a:stretch>
          </p:blipFill>
          <p:spPr>
            <a:xfrm>
              <a:off x="4165005" y="3588113"/>
              <a:ext cx="411646" cy="411646"/>
            </a:xfrm>
            <a:prstGeom prst="rect">
              <a:avLst/>
            </a:prstGeom>
          </p:spPr>
        </p:pic>
        <p:pic>
          <p:nvPicPr>
            <p:cNvPr id="30" name="Picture 29">
              <a:extLst>
                <a:ext uri="{FF2B5EF4-FFF2-40B4-BE49-F238E27FC236}">
                  <a16:creationId xmlns:a16="http://schemas.microsoft.com/office/drawing/2014/main" id="{B33F3D4E-3C15-DB4D-AC8A-8DFBDF102DE2}"/>
                </a:ext>
              </a:extLst>
            </p:cNvPr>
            <p:cNvPicPr>
              <a:picLocks noChangeAspect="1"/>
            </p:cNvPicPr>
            <p:nvPr/>
          </p:nvPicPr>
          <p:blipFill>
            <a:blip r:embed="rId7"/>
            <a:stretch>
              <a:fillRect/>
            </a:stretch>
          </p:blipFill>
          <p:spPr>
            <a:xfrm>
              <a:off x="4904275" y="3588113"/>
              <a:ext cx="411646" cy="411646"/>
            </a:xfrm>
            <a:prstGeom prst="rect">
              <a:avLst/>
            </a:prstGeom>
          </p:spPr>
        </p:pic>
        <p:pic>
          <p:nvPicPr>
            <p:cNvPr id="31" name="Picture 30">
              <a:extLst>
                <a:ext uri="{FF2B5EF4-FFF2-40B4-BE49-F238E27FC236}">
                  <a16:creationId xmlns:a16="http://schemas.microsoft.com/office/drawing/2014/main" id="{B05A5608-8815-954A-9C4F-D13F3F1653C0}"/>
                </a:ext>
              </a:extLst>
            </p:cNvPr>
            <p:cNvPicPr>
              <a:picLocks noChangeAspect="1"/>
            </p:cNvPicPr>
            <p:nvPr/>
          </p:nvPicPr>
          <p:blipFill>
            <a:blip r:embed="rId7"/>
            <a:stretch>
              <a:fillRect/>
            </a:stretch>
          </p:blipFill>
          <p:spPr>
            <a:xfrm>
              <a:off x="5315921" y="3588113"/>
              <a:ext cx="411646" cy="411646"/>
            </a:xfrm>
            <a:prstGeom prst="rect">
              <a:avLst/>
            </a:prstGeom>
          </p:spPr>
        </p:pic>
        <p:pic>
          <p:nvPicPr>
            <p:cNvPr id="32" name="Picture 31">
              <a:extLst>
                <a:ext uri="{FF2B5EF4-FFF2-40B4-BE49-F238E27FC236}">
                  <a16:creationId xmlns:a16="http://schemas.microsoft.com/office/drawing/2014/main" id="{5A3EF2B1-8C83-2740-B158-589896DC40AF}"/>
                </a:ext>
              </a:extLst>
            </p:cNvPr>
            <p:cNvPicPr>
              <a:picLocks noChangeAspect="1"/>
            </p:cNvPicPr>
            <p:nvPr/>
          </p:nvPicPr>
          <p:blipFill>
            <a:blip r:embed="rId7"/>
            <a:stretch>
              <a:fillRect/>
            </a:stretch>
          </p:blipFill>
          <p:spPr>
            <a:xfrm>
              <a:off x="6055191" y="3588113"/>
              <a:ext cx="411646" cy="411646"/>
            </a:xfrm>
            <a:prstGeom prst="rect">
              <a:avLst/>
            </a:prstGeom>
          </p:spPr>
        </p:pic>
        <p:pic>
          <p:nvPicPr>
            <p:cNvPr id="33" name="Picture 32">
              <a:extLst>
                <a:ext uri="{FF2B5EF4-FFF2-40B4-BE49-F238E27FC236}">
                  <a16:creationId xmlns:a16="http://schemas.microsoft.com/office/drawing/2014/main" id="{154C4DB6-A218-E546-8040-6A44A4B19DF9}"/>
                </a:ext>
              </a:extLst>
            </p:cNvPr>
            <p:cNvPicPr>
              <a:picLocks noChangeAspect="1"/>
            </p:cNvPicPr>
            <p:nvPr/>
          </p:nvPicPr>
          <p:blipFill>
            <a:blip r:embed="rId7"/>
            <a:stretch>
              <a:fillRect/>
            </a:stretch>
          </p:blipFill>
          <p:spPr>
            <a:xfrm>
              <a:off x="6466837" y="3588113"/>
              <a:ext cx="411646" cy="411646"/>
            </a:xfrm>
            <a:prstGeom prst="rect">
              <a:avLst/>
            </a:prstGeom>
          </p:spPr>
        </p:pic>
        <p:sp>
          <p:nvSpPr>
            <p:cNvPr id="34" name="Rectangle 33">
              <a:extLst>
                <a:ext uri="{FF2B5EF4-FFF2-40B4-BE49-F238E27FC236}">
                  <a16:creationId xmlns:a16="http://schemas.microsoft.com/office/drawing/2014/main" id="{44BCEDB8-AFC6-4D4C-9C43-AB4D87C8EA47}"/>
                </a:ext>
              </a:extLst>
            </p:cNvPr>
            <p:cNvSpPr/>
            <p:nvPr/>
          </p:nvSpPr>
          <p:spPr>
            <a:xfrm>
              <a:off x="1896771" y="3599649"/>
              <a:ext cx="1542729" cy="418653"/>
            </a:xfrm>
            <a:prstGeom prst="rect">
              <a:avLst/>
            </a:prstGeom>
          </p:spPr>
          <p:txBody>
            <a:bodyPr wrap="none">
              <a:spAutoFit/>
            </a:bodyPr>
            <a:lstStyle/>
            <a:p>
              <a:pPr defTabSz="609576"/>
              <a:r>
                <a:rPr lang="en-US" sz="1667" dirty="0">
                  <a:solidFill>
                    <a:srgbClr val="FE9900"/>
                  </a:solidFill>
                  <a:latin typeface="Arial"/>
                </a:rPr>
                <a:t> ECS Tasks</a:t>
              </a:r>
              <a:endParaRPr lang="en-US" sz="1500" dirty="0">
                <a:solidFill>
                  <a:srgbClr val="1D516C"/>
                </a:solidFill>
                <a:latin typeface="Arial"/>
              </a:endParaRPr>
            </a:p>
          </p:txBody>
        </p:sp>
      </p:grpSp>
      <p:sp>
        <p:nvSpPr>
          <p:cNvPr id="36" name="Rectangle 35">
            <a:extLst>
              <a:ext uri="{FF2B5EF4-FFF2-40B4-BE49-F238E27FC236}">
                <a16:creationId xmlns:a16="http://schemas.microsoft.com/office/drawing/2014/main" id="{808A2A3F-2E9F-A246-869B-3EF0F1E4553A}"/>
              </a:ext>
            </a:extLst>
          </p:cNvPr>
          <p:cNvSpPr/>
          <p:nvPr/>
        </p:nvSpPr>
        <p:spPr>
          <a:xfrm>
            <a:off x="1506783" y="3644183"/>
            <a:ext cx="5049078" cy="2214945"/>
          </a:xfrm>
          <a:prstGeom prst="rect">
            <a:avLst/>
          </a:prstGeom>
          <a:noFill/>
          <a:ln w="12700">
            <a:solidFill>
              <a:srgbClr val="479D9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defTabSz="609576"/>
            <a:r>
              <a:rPr lang="en-US" sz="2000" dirty="0">
                <a:solidFill>
                  <a:srgbClr val="4AA3A3"/>
                </a:solidFill>
                <a:latin typeface="Arial"/>
              </a:rPr>
              <a:t>            EC2 Auto Scaling Group</a:t>
            </a:r>
          </a:p>
        </p:txBody>
      </p:sp>
      <p:sp>
        <p:nvSpPr>
          <p:cNvPr id="21" name="TextBox 20">
            <a:extLst>
              <a:ext uri="{FF2B5EF4-FFF2-40B4-BE49-F238E27FC236}">
                <a16:creationId xmlns:a16="http://schemas.microsoft.com/office/drawing/2014/main" id="{0A1D0A4F-2AD9-AC40-B8E3-46FA3F7A6E51}"/>
              </a:ext>
            </a:extLst>
          </p:cNvPr>
          <p:cNvSpPr txBox="1"/>
          <p:nvPr/>
        </p:nvSpPr>
        <p:spPr>
          <a:xfrm>
            <a:off x="7579066" y="1189177"/>
            <a:ext cx="4343057" cy="5170646"/>
          </a:xfrm>
          <a:prstGeom prst="rect">
            <a:avLst/>
          </a:prstGeom>
          <a:noFill/>
        </p:spPr>
        <p:txBody>
          <a:bodyPr wrap="square" lIns="152400" tIns="121920" rIns="152400" bIns="121920" rtlCol="0">
            <a:spAutoFit/>
          </a:bodyPr>
          <a:lstStyle/>
          <a:p>
            <a:pPr defTabSz="609576"/>
            <a:r>
              <a:rPr lang="en-US" sz="2000" dirty="0">
                <a:solidFill>
                  <a:schemeClr val="accent6"/>
                </a:solidFill>
              </a:rPr>
              <a:t>Capacity provider</a:t>
            </a:r>
          </a:p>
          <a:p>
            <a:pPr marL="457200" indent="-457200" defTabSz="609576">
              <a:buFont typeface="Arial" panose="020B0604020202020204" pitchFamily="34" charset="0"/>
              <a:buChar char="•"/>
            </a:pPr>
            <a:r>
              <a:rPr lang="en-US" sz="2000" dirty="0"/>
              <a:t>Used to determine infrastructure needed to run tasks.</a:t>
            </a:r>
          </a:p>
          <a:p>
            <a:pPr defTabSz="609576"/>
            <a:endParaRPr lang="en-US" sz="2000" dirty="0">
              <a:solidFill>
                <a:schemeClr val="accent6"/>
              </a:solidFill>
            </a:endParaRPr>
          </a:p>
          <a:p>
            <a:pPr defTabSz="609576"/>
            <a:r>
              <a:rPr lang="en-US" sz="2000" dirty="0">
                <a:solidFill>
                  <a:schemeClr val="accent6"/>
                </a:solidFill>
              </a:rPr>
              <a:t>Capacity provider strategy</a:t>
            </a:r>
          </a:p>
          <a:p>
            <a:pPr marL="457200" indent="-457200" defTabSz="609576">
              <a:buFont typeface="Arial" panose="020B0604020202020204" pitchFamily="34" charset="0"/>
              <a:buChar char="•"/>
            </a:pPr>
            <a:r>
              <a:rPr lang="en-US" sz="2000" dirty="0"/>
              <a:t>Gives you control over how your tasks use one or more capacity providers</a:t>
            </a:r>
          </a:p>
          <a:p>
            <a:pPr defTabSz="609576"/>
            <a:endParaRPr lang="en-US" sz="2000" dirty="0">
              <a:solidFill>
                <a:schemeClr val="accent6"/>
              </a:solidFill>
            </a:endParaRPr>
          </a:p>
          <a:p>
            <a:pPr defTabSz="609576"/>
            <a:r>
              <a:rPr lang="en-US" sz="2000" dirty="0">
                <a:solidFill>
                  <a:schemeClr val="accent6"/>
                </a:solidFill>
              </a:rPr>
              <a:t>Default capacity provider strategy</a:t>
            </a:r>
          </a:p>
          <a:p>
            <a:pPr marL="342900" indent="-342900" defTabSz="609576">
              <a:buFont typeface="Arial" panose="020B0604020202020204" pitchFamily="34" charset="0"/>
              <a:buChar char="•"/>
            </a:pPr>
            <a:r>
              <a:rPr lang="en-US" sz="2000" dirty="0"/>
              <a:t>Determines capacity provider strategy used if not other capacity provider or launch type is specified.</a:t>
            </a:r>
          </a:p>
          <a:p>
            <a:pPr defTabSz="609576"/>
            <a:endParaRPr lang="en-US" sz="2000" dirty="0">
              <a:solidFill>
                <a:schemeClr val="accent6"/>
              </a:solidFill>
            </a:endParaRPr>
          </a:p>
        </p:txBody>
      </p:sp>
      <p:pic>
        <p:nvPicPr>
          <p:cNvPr id="22" name="Graphic 21">
            <a:extLst>
              <a:ext uri="{FF2B5EF4-FFF2-40B4-BE49-F238E27FC236}">
                <a16:creationId xmlns:a16="http://schemas.microsoft.com/office/drawing/2014/main" id="{025EF86B-4EF6-BF4A-8EB9-88B81AB08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611" y="1354572"/>
            <a:ext cx="711200" cy="711200"/>
          </a:xfrm>
          <a:prstGeom prst="rect">
            <a:avLst/>
          </a:prstGeom>
        </p:spPr>
      </p:pic>
      <p:pic>
        <p:nvPicPr>
          <p:cNvPr id="35" name="Graphic 34">
            <a:extLst>
              <a:ext uri="{FF2B5EF4-FFF2-40B4-BE49-F238E27FC236}">
                <a16:creationId xmlns:a16="http://schemas.microsoft.com/office/drawing/2014/main" id="{03823282-1349-4344-9791-4FCF5B6DE6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5268" y="3624679"/>
            <a:ext cx="627758" cy="627758"/>
          </a:xfrm>
          <a:prstGeom prst="rect">
            <a:avLst/>
          </a:prstGeom>
        </p:spPr>
      </p:pic>
      <p:sp>
        <p:nvSpPr>
          <p:cNvPr id="37" name="Rectangle 36">
            <a:extLst>
              <a:ext uri="{FF2B5EF4-FFF2-40B4-BE49-F238E27FC236}">
                <a16:creationId xmlns:a16="http://schemas.microsoft.com/office/drawing/2014/main" id="{F90F3526-9076-644B-A40C-9002D63E6025}"/>
              </a:ext>
            </a:extLst>
          </p:cNvPr>
          <p:cNvSpPr/>
          <p:nvPr/>
        </p:nvSpPr>
        <p:spPr>
          <a:xfrm>
            <a:off x="192504" y="137916"/>
            <a:ext cx="1467853" cy="13475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WIP</a:t>
            </a:r>
          </a:p>
        </p:txBody>
      </p:sp>
    </p:spTree>
    <p:extLst>
      <p:ext uri="{BB962C8B-B14F-4D97-AF65-F5344CB8AC3E}">
        <p14:creationId xmlns:p14="http://schemas.microsoft.com/office/powerpoint/2010/main" val="223219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par>
                                <p:cTn id="16" presetID="9" presetClass="entr" presetSubtype="0" fill="hold"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dissolve">
                                      <p:cBhvr>
                                        <p:cTn id="18" dur="500"/>
                                        <p:tgtEl>
                                          <p:spTgt spid="21">
                                            <p:txEl>
                                              <p:pRg st="0" end="0"/>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animEffect transition="in" filter="dissolve">
                                      <p:cBhvr>
                                        <p:cTn id="21" dur="500"/>
                                        <p:tgtEl>
                                          <p:spTgt spid="21">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1">
                                            <p:txEl>
                                              <p:pRg st="3" end="3"/>
                                            </p:txEl>
                                          </p:spTgt>
                                        </p:tgtEl>
                                        <p:attrNameLst>
                                          <p:attrName>style.visibility</p:attrName>
                                        </p:attrNameLst>
                                      </p:cBhvr>
                                      <p:to>
                                        <p:strVal val="visible"/>
                                      </p:to>
                                    </p:set>
                                    <p:animEffect transition="in" filter="dissolve">
                                      <p:cBhvr>
                                        <p:cTn id="24" dur="500"/>
                                        <p:tgtEl>
                                          <p:spTgt spid="21">
                                            <p:txEl>
                                              <p:pRg st="3" end="3"/>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dissolv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1">
                                            <p:txEl>
                                              <p:pRg st="6" end="6"/>
                                            </p:txEl>
                                          </p:spTgt>
                                        </p:tgtEl>
                                        <p:attrNameLst>
                                          <p:attrName>style.visibility</p:attrName>
                                        </p:attrNameLst>
                                      </p:cBhvr>
                                      <p:to>
                                        <p:strVal val="visible"/>
                                      </p:to>
                                    </p:set>
                                    <p:animEffect transition="in" filter="dissolve">
                                      <p:cBhvr>
                                        <p:cTn id="32" dur="500"/>
                                        <p:tgtEl>
                                          <p:spTgt spid="2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xEl>
                                              <p:pRg st="7" end="7"/>
                                            </p:txEl>
                                          </p:spTgt>
                                        </p:tgtEl>
                                        <p:attrNameLst>
                                          <p:attrName>style.visibility</p:attrName>
                                        </p:attrNameLst>
                                      </p:cBhvr>
                                      <p:to>
                                        <p:strVal val="visible"/>
                                      </p:to>
                                    </p:set>
                                    <p:animEffect transition="in" filter="dissolve">
                                      <p:cBhvr>
                                        <p:cTn id="37" dur="500"/>
                                        <p:tgtEl>
                                          <p:spTgt spid="21">
                                            <p:txEl>
                                              <p:pRg st="7" end="7"/>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dissolve">
                                      <p:cBhvr>
                                        <p:cTn id="43" dur="500"/>
                                        <p:tgtEl>
                                          <p:spTgt spid="27"/>
                                        </p:tgtEl>
                                      </p:cBhvr>
                                    </p:animEffect>
                                  </p:childTnLst>
                                </p:cTn>
                              </p:par>
                              <p:par>
                                <p:cTn id="44" presetID="9"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dissolve">
                                      <p:cBhvr>
                                        <p:cTn id="49" dur="500"/>
                                        <p:tgtEl>
                                          <p:spTgt spid="24"/>
                                        </p:tgtEl>
                                      </p:cBhvr>
                                    </p:animEffect>
                                  </p:childTnLst>
                                </p:cTn>
                              </p:par>
                              <p:par>
                                <p:cTn id="50" presetID="9"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3.19444E-6 -3.95062E-6 L 0.00716 0.19927 " pathEditMode="relative" rAng="0" ptsTypes="AA">
                                      <p:cBhvr>
                                        <p:cTn id="56" dur="2000" fill="hold"/>
                                        <p:tgtEl>
                                          <p:spTgt spid="3"/>
                                        </p:tgtEl>
                                        <p:attrNameLst>
                                          <p:attrName>ppt_x</p:attrName>
                                          <p:attrName>ppt_y</p:attrName>
                                        </p:attrNameLst>
                                      </p:cBhvr>
                                      <p:rCtr x="358"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54B6-339B-F34B-B169-28C36D0DAEEA}"/>
              </a:ext>
            </a:extLst>
          </p:cNvPr>
          <p:cNvSpPr>
            <a:spLocks noGrp="1"/>
          </p:cNvSpPr>
          <p:nvPr>
            <p:ph type="title"/>
          </p:nvPr>
        </p:nvSpPr>
        <p:spPr>
          <a:xfrm>
            <a:off x="269877" y="289512"/>
            <a:ext cx="11652356" cy="899665"/>
          </a:xfrm>
        </p:spPr>
        <p:txBody>
          <a:bodyPr/>
          <a:lstStyle/>
          <a:p>
            <a:r>
              <a:rPr lang="en-US" dirty="0"/>
              <a:t>Amazon ECS capacity providers</a:t>
            </a:r>
          </a:p>
        </p:txBody>
      </p:sp>
      <p:sp>
        <p:nvSpPr>
          <p:cNvPr id="26" name="Title 1">
            <a:extLst>
              <a:ext uri="{FF2B5EF4-FFF2-40B4-BE49-F238E27FC236}">
                <a16:creationId xmlns:a16="http://schemas.microsoft.com/office/drawing/2014/main" id="{68A6EE2E-DC50-F74C-A6A0-063ECC424532}"/>
              </a:ext>
            </a:extLst>
          </p:cNvPr>
          <p:cNvSpPr txBox="1">
            <a:spLocks/>
          </p:cNvSpPr>
          <p:nvPr/>
        </p:nvSpPr>
        <p:spPr>
          <a:xfrm>
            <a:off x="-4306016" y="3696098"/>
            <a:ext cx="9766708"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1462979"/>
            <a:endParaRPr lang="en-US" sz="2667" b="1" spc="-160" dirty="0">
              <a:solidFill>
                <a:srgbClr val="92D050"/>
              </a:solidFill>
            </a:endParaRPr>
          </a:p>
        </p:txBody>
      </p:sp>
      <p:sp>
        <p:nvSpPr>
          <p:cNvPr id="14" name="Rectangle 13">
            <a:extLst>
              <a:ext uri="{FF2B5EF4-FFF2-40B4-BE49-F238E27FC236}">
                <a16:creationId xmlns:a16="http://schemas.microsoft.com/office/drawing/2014/main" id="{A8DC378B-5B85-CE41-A32F-B58B8E6CE0BD}"/>
              </a:ext>
            </a:extLst>
          </p:cNvPr>
          <p:cNvSpPr/>
          <p:nvPr/>
        </p:nvSpPr>
        <p:spPr>
          <a:xfrm>
            <a:off x="683846" y="1360472"/>
            <a:ext cx="6408616" cy="4862529"/>
          </a:xfrm>
          <a:prstGeom prst="rect">
            <a:avLst/>
          </a:prstGeom>
          <a:noFill/>
          <a:ln w="12700">
            <a:solidFill>
              <a:srgbClr val="FE99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 rIns="76200" bIns="38100" numCol="1" spcCol="0" rtlCol="0" fromWordArt="0" anchor="t" anchorCtr="0" forceAA="0" compatLnSpc="1">
            <a:prstTxWarp prst="textNoShape">
              <a:avLst/>
            </a:prstTxWarp>
            <a:noAutofit/>
          </a:bodyPr>
          <a:lstStyle/>
          <a:p>
            <a:pPr algn="ctr" defTabSz="609576"/>
            <a:endParaRPr lang="en-US" sz="1000" dirty="0">
              <a:solidFill>
                <a:srgbClr val="FE9900"/>
              </a:solidFill>
              <a:latin typeface="Arial"/>
            </a:endParaRPr>
          </a:p>
          <a:p>
            <a:pPr defTabSz="609576"/>
            <a:r>
              <a:rPr lang="en-US" sz="2000" dirty="0">
                <a:solidFill>
                  <a:srgbClr val="FE9900"/>
                </a:solidFill>
                <a:latin typeface="Arial"/>
              </a:rPr>
              <a:t>           ECS Cluster</a:t>
            </a:r>
          </a:p>
        </p:txBody>
      </p:sp>
      <p:pic>
        <p:nvPicPr>
          <p:cNvPr id="15" name="Graphic 14">
            <a:extLst>
              <a:ext uri="{FF2B5EF4-FFF2-40B4-BE49-F238E27FC236}">
                <a16:creationId xmlns:a16="http://schemas.microsoft.com/office/drawing/2014/main" id="{F5373028-DBB2-D449-AB0A-03B810BBFB60}"/>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3069961" y="4789433"/>
            <a:ext cx="808458" cy="808458"/>
          </a:xfrm>
          <a:prstGeom prst="rect">
            <a:avLst/>
          </a:prstGeom>
        </p:spPr>
      </p:pic>
      <p:sp>
        <p:nvSpPr>
          <p:cNvPr id="17" name="Rectangle 16">
            <a:extLst>
              <a:ext uri="{FF2B5EF4-FFF2-40B4-BE49-F238E27FC236}">
                <a16:creationId xmlns:a16="http://schemas.microsoft.com/office/drawing/2014/main" id="{C3E2612E-7998-DB49-B6C1-080B530EAB80}"/>
              </a:ext>
            </a:extLst>
          </p:cNvPr>
          <p:cNvSpPr/>
          <p:nvPr/>
        </p:nvSpPr>
        <p:spPr>
          <a:xfrm>
            <a:off x="1020178" y="2413002"/>
            <a:ext cx="5788728" cy="3586933"/>
          </a:xfrm>
          <a:prstGeom prst="rect">
            <a:avLst/>
          </a:prstGeom>
          <a:noFill/>
          <a:ln w="127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defTabSz="609576"/>
            <a:r>
              <a:rPr lang="en-US" sz="2000" dirty="0">
                <a:solidFill>
                  <a:srgbClr val="FFFF00"/>
                </a:solidFill>
                <a:latin typeface="Arial"/>
              </a:rPr>
              <a:t>ECS Capacity Provider</a:t>
            </a:r>
          </a:p>
        </p:txBody>
      </p:sp>
      <p:pic>
        <p:nvPicPr>
          <p:cNvPr id="18" name="Graphic 17">
            <a:extLst>
              <a:ext uri="{FF2B5EF4-FFF2-40B4-BE49-F238E27FC236}">
                <a16:creationId xmlns:a16="http://schemas.microsoft.com/office/drawing/2014/main" id="{CD905D73-7C5E-8147-8154-1CED5DE32953}"/>
              </a:ext>
            </a:extLst>
          </p:cNvPr>
          <p:cNvPicPr>
            <a:picLocks noChangeAspect="1"/>
          </p:cNvPicPr>
          <p:nvPr/>
        </p:nvPicPr>
        <p:blipFill>
          <a:blip r:embed="rId5">
            <a:duotone>
              <a:prstClr val="black"/>
              <a:schemeClr val="accent6">
                <a:tint val="45000"/>
                <a:satMod val="400000"/>
              </a:schemeClr>
            </a:duotone>
            <a:extLst>
              <a:ext uri="{96DAC541-7B7A-43D3-8B79-37D633B846F1}">
                <asvg:svgBlip xmlns:asvg="http://schemas.microsoft.com/office/drawing/2016/SVG/main" r:embed="rId6"/>
              </a:ext>
            </a:extLst>
          </a:blip>
          <a:stretch>
            <a:fillRect/>
          </a:stretch>
        </p:blipFill>
        <p:spPr>
          <a:xfrm flipV="1">
            <a:off x="1506783" y="3656954"/>
            <a:ext cx="627758" cy="627758"/>
          </a:xfrm>
          <a:prstGeom prst="rect">
            <a:avLst/>
          </a:prstGeom>
        </p:spPr>
      </p:pic>
      <p:pic>
        <p:nvPicPr>
          <p:cNvPr id="24" name="Graphic 23">
            <a:extLst>
              <a:ext uri="{FF2B5EF4-FFF2-40B4-BE49-F238E27FC236}">
                <a16:creationId xmlns:a16="http://schemas.microsoft.com/office/drawing/2014/main" id="{9D260218-7940-E74F-8275-1030A25592C6}"/>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4037172" y="4789433"/>
            <a:ext cx="808458" cy="808458"/>
          </a:xfrm>
          <a:prstGeom prst="rect">
            <a:avLst/>
          </a:prstGeom>
        </p:spPr>
      </p:pic>
      <p:pic>
        <p:nvPicPr>
          <p:cNvPr id="25" name="Graphic 24">
            <a:extLst>
              <a:ext uri="{FF2B5EF4-FFF2-40B4-BE49-F238E27FC236}">
                <a16:creationId xmlns:a16="http://schemas.microsoft.com/office/drawing/2014/main" id="{2E9505EE-53DC-B543-A1A1-428AD3FFA2F8}"/>
              </a:ext>
            </a:extLst>
          </p:cNvPr>
          <p:cNvPicPr>
            <a:picLocks noChangeAspect="1"/>
          </p:cNvPicPr>
          <p:nvPr/>
        </p:nvPicPr>
        <p:blipFill>
          <a:blip r:embed="rId3">
            <a:duotone>
              <a:prstClr val="black"/>
              <a:schemeClr val="accent2">
                <a:tint val="45000"/>
                <a:satMod val="400000"/>
              </a:schemeClr>
            </a:duotone>
            <a:extLst>
              <a:ext uri="{96DAC541-7B7A-43D3-8B79-37D633B846F1}">
                <asvg:svgBlip xmlns:asvg="http://schemas.microsoft.com/office/drawing/2016/SVG/main" r:embed="rId4"/>
              </a:ext>
            </a:extLst>
          </a:blip>
          <a:stretch>
            <a:fillRect/>
          </a:stretch>
        </p:blipFill>
        <p:spPr>
          <a:xfrm>
            <a:off x="5016537" y="4789433"/>
            <a:ext cx="808458" cy="808458"/>
          </a:xfrm>
          <a:prstGeom prst="rect">
            <a:avLst/>
          </a:prstGeom>
        </p:spPr>
      </p:pic>
      <p:sp>
        <p:nvSpPr>
          <p:cNvPr id="27" name="Rectangle 26">
            <a:extLst>
              <a:ext uri="{FF2B5EF4-FFF2-40B4-BE49-F238E27FC236}">
                <a16:creationId xmlns:a16="http://schemas.microsoft.com/office/drawing/2014/main" id="{AE4EF93D-5576-D44D-BDAD-F3B592B6746F}"/>
              </a:ext>
            </a:extLst>
          </p:cNvPr>
          <p:cNvSpPr/>
          <p:nvPr/>
        </p:nvSpPr>
        <p:spPr>
          <a:xfrm>
            <a:off x="1578366" y="5004489"/>
            <a:ext cx="1574470" cy="348878"/>
          </a:xfrm>
          <a:prstGeom prst="rect">
            <a:avLst/>
          </a:prstGeom>
        </p:spPr>
        <p:txBody>
          <a:bodyPr wrap="none">
            <a:spAutoFit/>
          </a:bodyPr>
          <a:lstStyle/>
          <a:p>
            <a:pPr defTabSz="609576"/>
            <a:r>
              <a:rPr lang="en-US" sz="1667" dirty="0">
                <a:solidFill>
                  <a:srgbClr val="A3A34A"/>
                </a:solidFill>
                <a:latin typeface="Arial"/>
              </a:rPr>
              <a:t>EC2 Instances</a:t>
            </a:r>
            <a:endParaRPr lang="en-US" sz="1500" dirty="0">
              <a:solidFill>
                <a:srgbClr val="A3A34A"/>
              </a:solidFill>
              <a:latin typeface="Arial"/>
            </a:endParaRPr>
          </a:p>
        </p:txBody>
      </p:sp>
      <p:grpSp>
        <p:nvGrpSpPr>
          <p:cNvPr id="3" name="Group 2">
            <a:extLst>
              <a:ext uri="{FF2B5EF4-FFF2-40B4-BE49-F238E27FC236}">
                <a16:creationId xmlns:a16="http://schemas.microsoft.com/office/drawing/2014/main" id="{3421C2C9-C8BE-474A-80EC-AB1D6DE4FBB6}"/>
              </a:ext>
            </a:extLst>
          </p:cNvPr>
          <p:cNvGrpSpPr/>
          <p:nvPr/>
        </p:nvGrpSpPr>
        <p:grpSpPr>
          <a:xfrm>
            <a:off x="1580642" y="2990105"/>
            <a:ext cx="4151427" cy="358492"/>
            <a:chOff x="1896771" y="3588113"/>
            <a:chExt cx="4981712" cy="430189"/>
          </a:xfrm>
        </p:grpSpPr>
        <p:pic>
          <p:nvPicPr>
            <p:cNvPr id="28" name="Picture 27">
              <a:extLst>
                <a:ext uri="{FF2B5EF4-FFF2-40B4-BE49-F238E27FC236}">
                  <a16:creationId xmlns:a16="http://schemas.microsoft.com/office/drawing/2014/main" id="{CF056AD6-D31A-B047-B468-F352DC3FA83A}"/>
                </a:ext>
              </a:extLst>
            </p:cNvPr>
            <p:cNvPicPr>
              <a:picLocks noChangeAspect="1"/>
            </p:cNvPicPr>
            <p:nvPr/>
          </p:nvPicPr>
          <p:blipFill>
            <a:blip r:embed="rId7"/>
            <a:stretch>
              <a:fillRect/>
            </a:stretch>
          </p:blipFill>
          <p:spPr>
            <a:xfrm>
              <a:off x="3753359" y="3588113"/>
              <a:ext cx="411646" cy="411646"/>
            </a:xfrm>
            <a:prstGeom prst="rect">
              <a:avLst/>
            </a:prstGeom>
          </p:spPr>
        </p:pic>
        <p:pic>
          <p:nvPicPr>
            <p:cNvPr id="29" name="Picture 28">
              <a:extLst>
                <a:ext uri="{FF2B5EF4-FFF2-40B4-BE49-F238E27FC236}">
                  <a16:creationId xmlns:a16="http://schemas.microsoft.com/office/drawing/2014/main" id="{0376805E-8789-1D4A-953A-EC0E4B2F461B}"/>
                </a:ext>
              </a:extLst>
            </p:cNvPr>
            <p:cNvPicPr>
              <a:picLocks noChangeAspect="1"/>
            </p:cNvPicPr>
            <p:nvPr/>
          </p:nvPicPr>
          <p:blipFill>
            <a:blip r:embed="rId7"/>
            <a:stretch>
              <a:fillRect/>
            </a:stretch>
          </p:blipFill>
          <p:spPr>
            <a:xfrm>
              <a:off x="4165005" y="3588113"/>
              <a:ext cx="411646" cy="411646"/>
            </a:xfrm>
            <a:prstGeom prst="rect">
              <a:avLst/>
            </a:prstGeom>
          </p:spPr>
        </p:pic>
        <p:pic>
          <p:nvPicPr>
            <p:cNvPr id="30" name="Picture 29">
              <a:extLst>
                <a:ext uri="{FF2B5EF4-FFF2-40B4-BE49-F238E27FC236}">
                  <a16:creationId xmlns:a16="http://schemas.microsoft.com/office/drawing/2014/main" id="{B33F3D4E-3C15-DB4D-AC8A-8DFBDF102DE2}"/>
                </a:ext>
              </a:extLst>
            </p:cNvPr>
            <p:cNvPicPr>
              <a:picLocks noChangeAspect="1"/>
            </p:cNvPicPr>
            <p:nvPr/>
          </p:nvPicPr>
          <p:blipFill>
            <a:blip r:embed="rId7"/>
            <a:stretch>
              <a:fillRect/>
            </a:stretch>
          </p:blipFill>
          <p:spPr>
            <a:xfrm>
              <a:off x="4904275" y="3588113"/>
              <a:ext cx="411646" cy="411646"/>
            </a:xfrm>
            <a:prstGeom prst="rect">
              <a:avLst/>
            </a:prstGeom>
          </p:spPr>
        </p:pic>
        <p:pic>
          <p:nvPicPr>
            <p:cNvPr id="31" name="Picture 30">
              <a:extLst>
                <a:ext uri="{FF2B5EF4-FFF2-40B4-BE49-F238E27FC236}">
                  <a16:creationId xmlns:a16="http://schemas.microsoft.com/office/drawing/2014/main" id="{B05A5608-8815-954A-9C4F-D13F3F1653C0}"/>
                </a:ext>
              </a:extLst>
            </p:cNvPr>
            <p:cNvPicPr>
              <a:picLocks noChangeAspect="1"/>
            </p:cNvPicPr>
            <p:nvPr/>
          </p:nvPicPr>
          <p:blipFill>
            <a:blip r:embed="rId7"/>
            <a:stretch>
              <a:fillRect/>
            </a:stretch>
          </p:blipFill>
          <p:spPr>
            <a:xfrm>
              <a:off x="5315921" y="3588113"/>
              <a:ext cx="411646" cy="411646"/>
            </a:xfrm>
            <a:prstGeom prst="rect">
              <a:avLst/>
            </a:prstGeom>
          </p:spPr>
        </p:pic>
        <p:pic>
          <p:nvPicPr>
            <p:cNvPr id="32" name="Picture 31">
              <a:extLst>
                <a:ext uri="{FF2B5EF4-FFF2-40B4-BE49-F238E27FC236}">
                  <a16:creationId xmlns:a16="http://schemas.microsoft.com/office/drawing/2014/main" id="{5A3EF2B1-8C83-2740-B158-589896DC40AF}"/>
                </a:ext>
              </a:extLst>
            </p:cNvPr>
            <p:cNvPicPr>
              <a:picLocks noChangeAspect="1"/>
            </p:cNvPicPr>
            <p:nvPr/>
          </p:nvPicPr>
          <p:blipFill>
            <a:blip r:embed="rId7"/>
            <a:stretch>
              <a:fillRect/>
            </a:stretch>
          </p:blipFill>
          <p:spPr>
            <a:xfrm>
              <a:off x="6055191" y="3588113"/>
              <a:ext cx="411646" cy="411646"/>
            </a:xfrm>
            <a:prstGeom prst="rect">
              <a:avLst/>
            </a:prstGeom>
          </p:spPr>
        </p:pic>
        <p:pic>
          <p:nvPicPr>
            <p:cNvPr id="33" name="Picture 32">
              <a:extLst>
                <a:ext uri="{FF2B5EF4-FFF2-40B4-BE49-F238E27FC236}">
                  <a16:creationId xmlns:a16="http://schemas.microsoft.com/office/drawing/2014/main" id="{154C4DB6-A218-E546-8040-6A44A4B19DF9}"/>
                </a:ext>
              </a:extLst>
            </p:cNvPr>
            <p:cNvPicPr>
              <a:picLocks noChangeAspect="1"/>
            </p:cNvPicPr>
            <p:nvPr/>
          </p:nvPicPr>
          <p:blipFill>
            <a:blip r:embed="rId7"/>
            <a:stretch>
              <a:fillRect/>
            </a:stretch>
          </p:blipFill>
          <p:spPr>
            <a:xfrm>
              <a:off x="6466837" y="3588113"/>
              <a:ext cx="411646" cy="411646"/>
            </a:xfrm>
            <a:prstGeom prst="rect">
              <a:avLst/>
            </a:prstGeom>
          </p:spPr>
        </p:pic>
        <p:sp>
          <p:nvSpPr>
            <p:cNvPr id="34" name="Rectangle 33">
              <a:extLst>
                <a:ext uri="{FF2B5EF4-FFF2-40B4-BE49-F238E27FC236}">
                  <a16:creationId xmlns:a16="http://schemas.microsoft.com/office/drawing/2014/main" id="{44BCEDB8-AFC6-4D4C-9C43-AB4D87C8EA47}"/>
                </a:ext>
              </a:extLst>
            </p:cNvPr>
            <p:cNvSpPr/>
            <p:nvPr/>
          </p:nvSpPr>
          <p:spPr>
            <a:xfrm>
              <a:off x="1896771" y="3599649"/>
              <a:ext cx="1542729" cy="418653"/>
            </a:xfrm>
            <a:prstGeom prst="rect">
              <a:avLst/>
            </a:prstGeom>
          </p:spPr>
          <p:txBody>
            <a:bodyPr wrap="none">
              <a:spAutoFit/>
            </a:bodyPr>
            <a:lstStyle/>
            <a:p>
              <a:pPr defTabSz="609576"/>
              <a:r>
                <a:rPr lang="en-US" sz="1667" dirty="0">
                  <a:solidFill>
                    <a:srgbClr val="FE9900"/>
                  </a:solidFill>
                  <a:latin typeface="Arial"/>
                </a:rPr>
                <a:t> ECS Tasks</a:t>
              </a:r>
              <a:endParaRPr lang="en-US" sz="1500" dirty="0">
                <a:solidFill>
                  <a:srgbClr val="1D516C"/>
                </a:solidFill>
                <a:latin typeface="Arial"/>
              </a:endParaRPr>
            </a:p>
          </p:txBody>
        </p:sp>
      </p:grpSp>
      <p:sp>
        <p:nvSpPr>
          <p:cNvPr id="36" name="Rectangle 35">
            <a:extLst>
              <a:ext uri="{FF2B5EF4-FFF2-40B4-BE49-F238E27FC236}">
                <a16:creationId xmlns:a16="http://schemas.microsoft.com/office/drawing/2014/main" id="{808A2A3F-2E9F-A246-869B-3EF0F1E4553A}"/>
              </a:ext>
            </a:extLst>
          </p:cNvPr>
          <p:cNvSpPr/>
          <p:nvPr/>
        </p:nvSpPr>
        <p:spPr>
          <a:xfrm>
            <a:off x="1506783" y="3644183"/>
            <a:ext cx="5049078" cy="2214945"/>
          </a:xfrm>
          <a:prstGeom prst="rect">
            <a:avLst/>
          </a:prstGeom>
          <a:noFill/>
          <a:ln w="12700">
            <a:solidFill>
              <a:srgbClr val="479D9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defTabSz="609576"/>
            <a:r>
              <a:rPr lang="en-US" sz="2000" dirty="0">
                <a:solidFill>
                  <a:srgbClr val="4AA3A3"/>
                </a:solidFill>
                <a:latin typeface="Arial"/>
              </a:rPr>
              <a:t>            EC2 Auto Scaling Group</a:t>
            </a:r>
          </a:p>
        </p:txBody>
      </p:sp>
      <p:sp>
        <p:nvSpPr>
          <p:cNvPr id="21" name="TextBox 20">
            <a:extLst>
              <a:ext uri="{FF2B5EF4-FFF2-40B4-BE49-F238E27FC236}">
                <a16:creationId xmlns:a16="http://schemas.microsoft.com/office/drawing/2014/main" id="{0A1D0A4F-2AD9-AC40-B8E3-46FA3F7A6E51}"/>
              </a:ext>
            </a:extLst>
          </p:cNvPr>
          <p:cNvSpPr txBox="1"/>
          <p:nvPr/>
        </p:nvSpPr>
        <p:spPr>
          <a:xfrm>
            <a:off x="7579066" y="1189177"/>
            <a:ext cx="4343057" cy="5170646"/>
          </a:xfrm>
          <a:prstGeom prst="rect">
            <a:avLst/>
          </a:prstGeom>
          <a:noFill/>
        </p:spPr>
        <p:txBody>
          <a:bodyPr wrap="square" lIns="152400" tIns="121920" rIns="152400" bIns="121920" rtlCol="0">
            <a:spAutoFit/>
          </a:bodyPr>
          <a:lstStyle/>
          <a:p>
            <a:pPr defTabSz="609576"/>
            <a:r>
              <a:rPr lang="en-US" sz="2000" dirty="0">
                <a:solidFill>
                  <a:schemeClr val="accent6"/>
                </a:solidFill>
              </a:rPr>
              <a:t>Capacity provider</a:t>
            </a:r>
          </a:p>
          <a:p>
            <a:pPr marL="457200" indent="-457200" defTabSz="609576">
              <a:buFont typeface="Arial" panose="020B0604020202020204" pitchFamily="34" charset="0"/>
              <a:buChar char="•"/>
            </a:pPr>
            <a:r>
              <a:rPr lang="en-US" sz="2000" dirty="0"/>
              <a:t>Used to determine infrastructure needed to run tasks.</a:t>
            </a:r>
          </a:p>
          <a:p>
            <a:pPr defTabSz="609576"/>
            <a:endParaRPr lang="en-US" sz="2000" dirty="0">
              <a:solidFill>
                <a:schemeClr val="accent6"/>
              </a:solidFill>
            </a:endParaRPr>
          </a:p>
          <a:p>
            <a:pPr defTabSz="609576"/>
            <a:r>
              <a:rPr lang="en-US" sz="2000" dirty="0">
                <a:solidFill>
                  <a:schemeClr val="accent6"/>
                </a:solidFill>
              </a:rPr>
              <a:t>Capacity provider strategy</a:t>
            </a:r>
          </a:p>
          <a:p>
            <a:pPr marL="457200" indent="-457200" defTabSz="609576">
              <a:buFont typeface="Arial" panose="020B0604020202020204" pitchFamily="34" charset="0"/>
              <a:buChar char="•"/>
            </a:pPr>
            <a:r>
              <a:rPr lang="en-US" sz="2000" dirty="0"/>
              <a:t>Gives you control over how your tasks use one or more capacity providers</a:t>
            </a:r>
          </a:p>
          <a:p>
            <a:pPr defTabSz="609576"/>
            <a:endParaRPr lang="en-US" sz="2000" dirty="0">
              <a:solidFill>
                <a:schemeClr val="accent6"/>
              </a:solidFill>
            </a:endParaRPr>
          </a:p>
          <a:p>
            <a:pPr defTabSz="609576"/>
            <a:r>
              <a:rPr lang="en-US" sz="2000" dirty="0">
                <a:solidFill>
                  <a:schemeClr val="accent6"/>
                </a:solidFill>
              </a:rPr>
              <a:t>Default capacity provider strategy</a:t>
            </a:r>
          </a:p>
          <a:p>
            <a:pPr marL="342900" indent="-342900" defTabSz="609576">
              <a:buFont typeface="Arial" panose="020B0604020202020204" pitchFamily="34" charset="0"/>
              <a:buChar char="•"/>
            </a:pPr>
            <a:r>
              <a:rPr lang="en-US" sz="2000" dirty="0"/>
              <a:t>Determines capacity provider strategy used if not other capacity provider or launch type is specified.</a:t>
            </a:r>
          </a:p>
          <a:p>
            <a:pPr defTabSz="609576"/>
            <a:endParaRPr lang="en-US" sz="2000" dirty="0">
              <a:solidFill>
                <a:schemeClr val="accent6"/>
              </a:solidFill>
            </a:endParaRPr>
          </a:p>
        </p:txBody>
      </p:sp>
      <p:sp>
        <p:nvSpPr>
          <p:cNvPr id="23" name="Rectangle 22">
            <a:extLst>
              <a:ext uri="{FF2B5EF4-FFF2-40B4-BE49-F238E27FC236}">
                <a16:creationId xmlns:a16="http://schemas.microsoft.com/office/drawing/2014/main" id="{F080F290-8D36-FB43-A61B-AD0B0DFDECFC}"/>
              </a:ext>
            </a:extLst>
          </p:cNvPr>
          <p:cNvSpPr/>
          <p:nvPr/>
        </p:nvSpPr>
        <p:spPr>
          <a:xfrm>
            <a:off x="699424" y="1389507"/>
            <a:ext cx="6408616" cy="4834669"/>
          </a:xfrm>
          <a:prstGeom prst="rect">
            <a:avLst/>
          </a:prstGeom>
          <a:solidFill>
            <a:schemeClr val="tx1">
              <a:lumMod val="75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ECS Cluster</a:t>
            </a:r>
          </a:p>
        </p:txBody>
      </p:sp>
      <p:pic>
        <p:nvPicPr>
          <p:cNvPr id="22" name="Graphic 21">
            <a:extLst>
              <a:ext uri="{FF2B5EF4-FFF2-40B4-BE49-F238E27FC236}">
                <a16:creationId xmlns:a16="http://schemas.microsoft.com/office/drawing/2014/main" id="{025EF86B-4EF6-BF4A-8EB9-88B81AB082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611" y="1354572"/>
            <a:ext cx="711200" cy="711200"/>
          </a:xfrm>
          <a:prstGeom prst="rect">
            <a:avLst/>
          </a:prstGeom>
        </p:spPr>
      </p:pic>
      <p:pic>
        <p:nvPicPr>
          <p:cNvPr id="35" name="Graphic 34">
            <a:extLst>
              <a:ext uri="{FF2B5EF4-FFF2-40B4-BE49-F238E27FC236}">
                <a16:creationId xmlns:a16="http://schemas.microsoft.com/office/drawing/2014/main" id="{03823282-1349-4344-9791-4FCF5B6DE6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5268" y="3624679"/>
            <a:ext cx="627758" cy="627758"/>
          </a:xfrm>
          <a:prstGeom prst="rect">
            <a:avLst/>
          </a:prstGeom>
        </p:spPr>
      </p:pic>
      <p:sp>
        <p:nvSpPr>
          <p:cNvPr id="37" name="Rectangle 36">
            <a:extLst>
              <a:ext uri="{FF2B5EF4-FFF2-40B4-BE49-F238E27FC236}">
                <a16:creationId xmlns:a16="http://schemas.microsoft.com/office/drawing/2014/main" id="{969E5149-3CD8-864D-8618-0EA3F0FE57C0}"/>
              </a:ext>
            </a:extLst>
          </p:cNvPr>
          <p:cNvSpPr/>
          <p:nvPr/>
        </p:nvSpPr>
        <p:spPr>
          <a:xfrm>
            <a:off x="192504" y="137916"/>
            <a:ext cx="1467853" cy="13475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WIP</a:t>
            </a:r>
          </a:p>
        </p:txBody>
      </p:sp>
    </p:spTree>
    <p:extLst>
      <p:ext uri="{BB962C8B-B14F-4D97-AF65-F5344CB8AC3E}">
        <p14:creationId xmlns:p14="http://schemas.microsoft.com/office/powerpoint/2010/main" val="2461873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par>
                                <p:cTn id="16" presetID="9" presetClass="entr" presetSubtype="0" fill="hold" nodeType="with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dissolve">
                                      <p:cBhvr>
                                        <p:cTn id="18" dur="500"/>
                                        <p:tgtEl>
                                          <p:spTgt spid="21">
                                            <p:txEl>
                                              <p:pRg st="0" end="0"/>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animEffect transition="in" filter="dissolve">
                                      <p:cBhvr>
                                        <p:cTn id="21" dur="500"/>
                                        <p:tgtEl>
                                          <p:spTgt spid="21">
                                            <p:txEl>
                                              <p:pRg st="1" end="1"/>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1">
                                            <p:txEl>
                                              <p:pRg st="3" end="3"/>
                                            </p:txEl>
                                          </p:spTgt>
                                        </p:tgtEl>
                                        <p:attrNameLst>
                                          <p:attrName>style.visibility</p:attrName>
                                        </p:attrNameLst>
                                      </p:cBhvr>
                                      <p:to>
                                        <p:strVal val="visible"/>
                                      </p:to>
                                    </p:set>
                                    <p:animEffect transition="in" filter="dissolve">
                                      <p:cBhvr>
                                        <p:cTn id="24" dur="500"/>
                                        <p:tgtEl>
                                          <p:spTgt spid="21">
                                            <p:txEl>
                                              <p:pRg st="3" end="3"/>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dissolv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animEffect transition="in" filter="dissolve">
                                      <p:cBhvr>
                                        <p:cTn id="37" dur="500"/>
                                        <p:tgtEl>
                                          <p:spTgt spid="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1">
                                            <p:txEl>
                                              <p:pRg st="7" end="7"/>
                                            </p:txEl>
                                          </p:spTgt>
                                        </p:tgtEl>
                                        <p:attrNameLst>
                                          <p:attrName>style.visibility</p:attrName>
                                        </p:attrNameLst>
                                      </p:cBhvr>
                                      <p:to>
                                        <p:strVal val="visible"/>
                                      </p:to>
                                    </p:set>
                                    <p:animEffect transition="in" filter="dissolve">
                                      <p:cBhvr>
                                        <p:cTn id="42" dur="500"/>
                                        <p:tgtEl>
                                          <p:spTgt spid="21">
                                            <p:txEl>
                                              <p:pRg st="7" end="7"/>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dissolve">
                                      <p:cBhvr>
                                        <p:cTn id="45" dur="500"/>
                                        <p:tgtEl>
                                          <p:spTgt spid="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dissolve">
                                      <p:cBhvr>
                                        <p:cTn id="48" dur="500"/>
                                        <p:tgtEl>
                                          <p:spTgt spid="27"/>
                                        </p:tgtEl>
                                      </p:cBhvr>
                                    </p:animEffect>
                                  </p:childTnLst>
                                </p:cTn>
                              </p:par>
                              <p:par>
                                <p:cTn id="49" presetID="9"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dissolve">
                                      <p:cBhvr>
                                        <p:cTn id="51" dur="500"/>
                                        <p:tgtEl>
                                          <p:spTgt spid="15"/>
                                        </p:tgtEl>
                                      </p:cBhvr>
                                    </p:animEffect>
                                  </p:childTnLst>
                                </p:cTn>
                              </p:par>
                              <p:par>
                                <p:cTn id="52" presetID="9"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dissolve">
                                      <p:cBhvr>
                                        <p:cTn id="54" dur="500"/>
                                        <p:tgtEl>
                                          <p:spTgt spid="24"/>
                                        </p:tgtEl>
                                      </p:cBhvr>
                                    </p:animEffect>
                                  </p:childTnLst>
                                </p:cTn>
                              </p:par>
                              <p:par>
                                <p:cTn id="55" presetID="9"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nodeType="clickEffect">
                                  <p:stCondLst>
                                    <p:cond delay="0"/>
                                  </p:stCondLst>
                                  <p:childTnLst>
                                    <p:animMotion origin="layout" path="M -3.19444E-6 -3.95062E-6 L 0.00716 0.19927 " pathEditMode="relative" rAng="0" ptsTypes="AA">
                                      <p:cBhvr>
                                        <p:cTn id="61" dur="2000" fill="hold"/>
                                        <p:tgtEl>
                                          <p:spTgt spid="3"/>
                                        </p:tgtEl>
                                        <p:attrNameLst>
                                          <p:attrName>ppt_x</p:attrName>
                                          <p:attrName>ppt_y</p:attrName>
                                        </p:attrNameLst>
                                      </p:cBhvr>
                                      <p:rCtr x="358"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7"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4" name="Elbow Connector 23">
            <a:extLst>
              <a:ext uri="{FF2B5EF4-FFF2-40B4-BE49-F238E27FC236}">
                <a16:creationId xmlns:a16="http://schemas.microsoft.com/office/drawing/2014/main" id="{BF71B827-E18A-FF4B-987F-13CF1F0A2788}"/>
              </a:ext>
            </a:extLst>
          </p:cNvPr>
          <p:cNvCxnSpPr>
            <a:cxnSpLocks/>
            <a:endCxn id="20" idx="1"/>
          </p:cNvCxnSpPr>
          <p:nvPr/>
        </p:nvCxnSpPr>
        <p:spPr>
          <a:xfrm rot="16200000" flipH="1">
            <a:off x="4875195" y="3121470"/>
            <a:ext cx="3227530" cy="1083084"/>
          </a:xfrm>
          <a:prstGeom prst="bentConnector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43A7131-C9BF-2A4B-9CDA-DE10D88BA924}"/>
              </a:ext>
            </a:extLst>
          </p:cNvPr>
          <p:cNvSpPr>
            <a:spLocks noGrp="1"/>
          </p:cNvSpPr>
          <p:nvPr>
            <p:ph type="title"/>
          </p:nvPr>
        </p:nvSpPr>
        <p:spPr/>
        <p:txBody>
          <a:bodyPr/>
          <a:lstStyle/>
          <a:p>
            <a:r>
              <a:rPr lang="en-AU" dirty="0"/>
              <a:t>Three type of scaling policies</a:t>
            </a:r>
          </a:p>
        </p:txBody>
      </p:sp>
      <p:sp>
        <p:nvSpPr>
          <p:cNvPr id="3" name="TextBox 2">
            <a:extLst>
              <a:ext uri="{FF2B5EF4-FFF2-40B4-BE49-F238E27FC236}">
                <a16:creationId xmlns:a16="http://schemas.microsoft.com/office/drawing/2014/main" id="{5A21DE23-39EB-974C-8483-1A6833340D3D}"/>
              </a:ext>
            </a:extLst>
          </p:cNvPr>
          <p:cNvSpPr txBox="1"/>
          <p:nvPr/>
        </p:nvSpPr>
        <p:spPr>
          <a:xfrm>
            <a:off x="6734806" y="5632377"/>
            <a:ext cx="1374257" cy="523220"/>
          </a:xfrm>
          <a:prstGeom prst="rect">
            <a:avLst/>
          </a:prstGeom>
          <a:noFill/>
        </p:spPr>
        <p:txBody>
          <a:bodyPr wrap="square" rtlCol="0">
            <a:spAutoFit/>
          </a:bodyPr>
          <a:lstStyle/>
          <a:p>
            <a:pPr algn="ctr"/>
            <a:r>
              <a:rPr lang="en-US" sz="1400" dirty="0">
                <a:ea typeface="Amazon Ember Thin" panose="020B0303020204020204" pitchFamily="34" charset="0"/>
                <a:cs typeface="Amazon Ember Thin" panose="020B0303020204020204" pitchFamily="34" charset="0"/>
              </a:rPr>
              <a:t>Amazon CloudWatch</a:t>
            </a:r>
          </a:p>
        </p:txBody>
      </p:sp>
      <p:sp>
        <p:nvSpPr>
          <p:cNvPr id="12" name="Rectangle 11">
            <a:extLst>
              <a:ext uri="{FF2B5EF4-FFF2-40B4-BE49-F238E27FC236}">
                <a16:creationId xmlns:a16="http://schemas.microsoft.com/office/drawing/2014/main" id="{5F5110EF-0679-6C42-A782-628AD243843B}"/>
              </a:ext>
            </a:extLst>
          </p:cNvPr>
          <p:cNvSpPr/>
          <p:nvPr/>
        </p:nvSpPr>
        <p:spPr>
          <a:xfrm>
            <a:off x="5333655" y="868257"/>
            <a:ext cx="6385904" cy="556579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FAFAFA"/>
                </a:solidFill>
              </a:rPr>
              <a:t>AWS Cloud</a:t>
            </a:r>
          </a:p>
        </p:txBody>
      </p:sp>
      <p:pic>
        <p:nvPicPr>
          <p:cNvPr id="13" name="Graphic 12">
            <a:extLst>
              <a:ext uri="{FF2B5EF4-FFF2-40B4-BE49-F238E27FC236}">
                <a16:creationId xmlns:a16="http://schemas.microsoft.com/office/drawing/2014/main" id="{94FB0D37-F5B2-1944-BA7A-80A34F6557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3655" y="868258"/>
            <a:ext cx="330200" cy="330200"/>
          </a:xfrm>
          <a:prstGeom prst="rect">
            <a:avLst/>
          </a:prstGeom>
        </p:spPr>
      </p:pic>
      <p:pic>
        <p:nvPicPr>
          <p:cNvPr id="14" name="Graphic 13">
            <a:extLst>
              <a:ext uri="{FF2B5EF4-FFF2-40B4-BE49-F238E27FC236}">
                <a16:creationId xmlns:a16="http://schemas.microsoft.com/office/drawing/2014/main" id="{784AC9F6-24A0-6F49-987A-46A10BC768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6180" y="1305243"/>
            <a:ext cx="711200" cy="711200"/>
          </a:xfrm>
          <a:prstGeom prst="rect">
            <a:avLst/>
          </a:prstGeom>
        </p:spPr>
      </p:pic>
      <p:sp>
        <p:nvSpPr>
          <p:cNvPr id="17" name="Rectangle 16">
            <a:extLst>
              <a:ext uri="{FF2B5EF4-FFF2-40B4-BE49-F238E27FC236}">
                <a16:creationId xmlns:a16="http://schemas.microsoft.com/office/drawing/2014/main" id="{AD5C357B-E7BD-9F40-8D63-5BE1C32B6A13}"/>
              </a:ext>
            </a:extLst>
          </p:cNvPr>
          <p:cNvSpPr/>
          <p:nvPr/>
        </p:nvSpPr>
        <p:spPr>
          <a:xfrm>
            <a:off x="5566180" y="1305243"/>
            <a:ext cx="5905384" cy="3013066"/>
          </a:xfrm>
          <a:prstGeom prst="rect">
            <a:avLst/>
          </a:prstGeom>
          <a:solidFill>
            <a:schemeClr val="tx1">
              <a:lumMod val="75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ECS Cluster</a:t>
            </a:r>
          </a:p>
        </p:txBody>
      </p:sp>
      <p:pic>
        <p:nvPicPr>
          <p:cNvPr id="18" name="Graphic 17">
            <a:extLst>
              <a:ext uri="{FF2B5EF4-FFF2-40B4-BE49-F238E27FC236}">
                <a16:creationId xmlns:a16="http://schemas.microsoft.com/office/drawing/2014/main" id="{4ED14AAF-D0E8-D240-BBC4-008FA5365A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3528" y="1978182"/>
            <a:ext cx="711200" cy="711200"/>
          </a:xfrm>
          <a:prstGeom prst="rect">
            <a:avLst/>
          </a:prstGeom>
        </p:spPr>
      </p:pic>
      <p:sp>
        <p:nvSpPr>
          <p:cNvPr id="19" name="Rectangle 18">
            <a:extLst>
              <a:ext uri="{FF2B5EF4-FFF2-40B4-BE49-F238E27FC236}">
                <a16:creationId xmlns:a16="http://schemas.microsoft.com/office/drawing/2014/main" id="{C6CD5DBF-EEF5-9D43-B592-021F9A831B83}"/>
              </a:ext>
            </a:extLst>
          </p:cNvPr>
          <p:cNvSpPr/>
          <p:nvPr/>
        </p:nvSpPr>
        <p:spPr>
          <a:xfrm>
            <a:off x="6393638" y="1978181"/>
            <a:ext cx="4462783" cy="1729296"/>
          </a:xfrm>
          <a:prstGeom prst="rect">
            <a:avLst/>
          </a:prstGeom>
          <a:solidFill>
            <a:schemeClr val="tx1">
              <a:lumMod val="75000"/>
              <a:alpha val="20000"/>
            </a:schemeClr>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ECS Service</a:t>
            </a:r>
          </a:p>
        </p:txBody>
      </p:sp>
      <p:pic>
        <p:nvPicPr>
          <p:cNvPr id="20" name="Graphic 19">
            <a:extLst>
              <a:ext uri="{FF2B5EF4-FFF2-40B4-BE49-F238E27FC236}">
                <a16:creationId xmlns:a16="http://schemas.microsoft.com/office/drawing/2014/main" id="{25E31E41-A354-004E-A236-1A7C31FE61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0502" y="4921177"/>
            <a:ext cx="711200" cy="711200"/>
          </a:xfrm>
          <a:prstGeom prst="rect">
            <a:avLst/>
          </a:prstGeom>
        </p:spPr>
      </p:pic>
      <p:pic>
        <p:nvPicPr>
          <p:cNvPr id="21" name="Graphic 20">
            <a:extLst>
              <a:ext uri="{FF2B5EF4-FFF2-40B4-BE49-F238E27FC236}">
                <a16:creationId xmlns:a16="http://schemas.microsoft.com/office/drawing/2014/main" id="{F06ECB49-7B7E-7E49-AF85-97FAEDD392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61019" y="4918684"/>
            <a:ext cx="469900" cy="469900"/>
          </a:xfrm>
          <a:prstGeom prst="rect">
            <a:avLst/>
          </a:prstGeom>
        </p:spPr>
      </p:pic>
      <p:sp>
        <p:nvSpPr>
          <p:cNvPr id="22" name="TextBox 21">
            <a:extLst>
              <a:ext uri="{FF2B5EF4-FFF2-40B4-BE49-F238E27FC236}">
                <a16:creationId xmlns:a16="http://schemas.microsoft.com/office/drawing/2014/main" id="{91DD030B-AD5C-394F-81AF-04428E96206A}"/>
              </a:ext>
            </a:extLst>
          </p:cNvPr>
          <p:cNvSpPr txBox="1"/>
          <p:nvPr/>
        </p:nvSpPr>
        <p:spPr>
          <a:xfrm>
            <a:off x="8000773" y="5377643"/>
            <a:ext cx="1374257" cy="338554"/>
          </a:xfrm>
          <a:prstGeom prst="rect">
            <a:avLst/>
          </a:prstGeom>
          <a:noFill/>
        </p:spPr>
        <p:txBody>
          <a:bodyPr wrap="squar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Alarm</a:t>
            </a:r>
          </a:p>
        </p:txBody>
      </p:sp>
      <p:pic>
        <p:nvPicPr>
          <p:cNvPr id="38" name="Picture 37">
            <a:extLst>
              <a:ext uri="{FF2B5EF4-FFF2-40B4-BE49-F238E27FC236}">
                <a16:creationId xmlns:a16="http://schemas.microsoft.com/office/drawing/2014/main" id="{3EA07134-DCE2-1244-8F38-CFF92F0EA496}"/>
              </a:ext>
            </a:extLst>
          </p:cNvPr>
          <p:cNvPicPr>
            <a:picLocks noChangeAspect="1"/>
          </p:cNvPicPr>
          <p:nvPr/>
        </p:nvPicPr>
        <p:blipFill>
          <a:blip r:embed="rId13"/>
          <a:stretch>
            <a:fillRect/>
          </a:stretch>
        </p:blipFill>
        <p:spPr>
          <a:xfrm>
            <a:off x="9653639" y="4918684"/>
            <a:ext cx="707797" cy="707797"/>
          </a:xfrm>
          <a:prstGeom prst="rect">
            <a:avLst/>
          </a:prstGeom>
        </p:spPr>
      </p:pic>
      <p:sp>
        <p:nvSpPr>
          <p:cNvPr id="39" name="TextBox 38">
            <a:extLst>
              <a:ext uri="{FF2B5EF4-FFF2-40B4-BE49-F238E27FC236}">
                <a16:creationId xmlns:a16="http://schemas.microsoft.com/office/drawing/2014/main" id="{AEE5CD85-E923-DB4E-8A9B-678DC099BCB8}"/>
              </a:ext>
            </a:extLst>
          </p:cNvPr>
          <p:cNvSpPr txBox="1"/>
          <p:nvPr/>
        </p:nvSpPr>
        <p:spPr>
          <a:xfrm>
            <a:off x="8718646" y="5649221"/>
            <a:ext cx="2577782" cy="523220"/>
          </a:xfrm>
          <a:prstGeom prst="rect">
            <a:avLst/>
          </a:prstGeom>
          <a:noFill/>
        </p:spPr>
        <p:txBody>
          <a:bodyPr wrap="square" rtlCol="0">
            <a:spAutoFit/>
          </a:bodyPr>
          <a:lstStyle/>
          <a:p>
            <a:pPr algn="ctr"/>
            <a:r>
              <a:rPr lang="en-US" sz="1400" dirty="0"/>
              <a:t>Amazon Application </a:t>
            </a:r>
          </a:p>
          <a:p>
            <a:pPr algn="ctr"/>
            <a:r>
              <a:rPr lang="en-US" sz="1400" dirty="0"/>
              <a:t>Auto Scaling</a:t>
            </a:r>
          </a:p>
        </p:txBody>
      </p:sp>
      <p:cxnSp>
        <p:nvCxnSpPr>
          <p:cNvPr id="41" name="Elbow Connector 40">
            <a:extLst>
              <a:ext uri="{FF2B5EF4-FFF2-40B4-BE49-F238E27FC236}">
                <a16:creationId xmlns:a16="http://schemas.microsoft.com/office/drawing/2014/main" id="{D342B22F-4049-C145-B6AB-77EC22F6D7D9}"/>
              </a:ext>
            </a:extLst>
          </p:cNvPr>
          <p:cNvCxnSpPr>
            <a:stCxn id="38" idx="3"/>
          </p:cNvCxnSpPr>
          <p:nvPr/>
        </p:nvCxnSpPr>
        <p:spPr>
          <a:xfrm flipH="1" flipV="1">
            <a:off x="6277380" y="1660843"/>
            <a:ext cx="4084056" cy="3611740"/>
          </a:xfrm>
          <a:prstGeom prst="bentConnector3">
            <a:avLst>
              <a:gd name="adj1" fmla="val -19966"/>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31C9959E-755E-E446-8FE7-F1557998080A}"/>
              </a:ext>
            </a:extLst>
          </p:cNvPr>
          <p:cNvSpPr txBox="1"/>
          <p:nvPr/>
        </p:nvSpPr>
        <p:spPr>
          <a:xfrm>
            <a:off x="457199" y="1074007"/>
            <a:ext cx="4462058" cy="954107"/>
          </a:xfrm>
          <a:prstGeom prst="rect">
            <a:avLst/>
          </a:prstGeom>
          <a:noFill/>
        </p:spPr>
        <p:txBody>
          <a:bodyPr wrap="square" rtlCol="0">
            <a:spAutoFit/>
          </a:bodyPr>
          <a:lstStyle/>
          <a:p>
            <a:pPr algn="l"/>
            <a:r>
              <a:rPr lang="en-AU"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Target Tracking</a:t>
            </a:r>
          </a:p>
          <a:p>
            <a:pPr marL="342900" indent="-342900" algn="l">
              <a:buFont typeface="Arial" panose="020B0604020202020204" pitchFamily="34" charset="0"/>
              <a:buChar char="•"/>
            </a:pPr>
            <a:r>
              <a:rPr lang="en-AU" dirty="0">
                <a:latin typeface="Amazon Ember" panose="020B0603020204020204" pitchFamily="34" charset="0"/>
                <a:ea typeface="Amazon Ember" panose="020B0603020204020204" pitchFamily="34" charset="0"/>
                <a:cs typeface="Amazon Ember" panose="020B0603020204020204" pitchFamily="34" charset="0"/>
              </a:rPr>
              <a:t>Scale based on a target value for a specific metric</a:t>
            </a:r>
          </a:p>
        </p:txBody>
      </p:sp>
      <p:sp>
        <p:nvSpPr>
          <p:cNvPr id="44" name="TextBox 43">
            <a:extLst>
              <a:ext uri="{FF2B5EF4-FFF2-40B4-BE49-F238E27FC236}">
                <a16:creationId xmlns:a16="http://schemas.microsoft.com/office/drawing/2014/main" id="{BD365129-B029-F94D-B1DA-40936A658A60}"/>
              </a:ext>
            </a:extLst>
          </p:cNvPr>
          <p:cNvSpPr txBox="1"/>
          <p:nvPr/>
        </p:nvSpPr>
        <p:spPr>
          <a:xfrm>
            <a:off x="445042" y="2507849"/>
            <a:ext cx="4462058" cy="1231106"/>
          </a:xfrm>
          <a:prstGeom prst="rect">
            <a:avLst/>
          </a:prstGeom>
          <a:noFill/>
        </p:spPr>
        <p:txBody>
          <a:bodyPr wrap="square" rtlCol="0">
            <a:spAutoFit/>
          </a:bodyPr>
          <a:lstStyle/>
          <a:p>
            <a:pPr algn="l"/>
            <a:r>
              <a:rPr lang="en-AU"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Step Scaling</a:t>
            </a:r>
          </a:p>
          <a:p>
            <a:pPr marL="342900" indent="-342900" algn="l">
              <a:buFont typeface="Arial" panose="020B0604020202020204" pitchFamily="34" charset="0"/>
              <a:buChar char="•"/>
            </a:pPr>
            <a:r>
              <a:rPr lang="en-AU" dirty="0">
                <a:latin typeface="Amazon Ember" panose="020B0603020204020204" pitchFamily="34" charset="0"/>
                <a:ea typeface="Amazon Ember" panose="020B0603020204020204" pitchFamily="34" charset="0"/>
                <a:cs typeface="Amazon Ember" panose="020B0603020204020204" pitchFamily="34" charset="0"/>
              </a:rPr>
              <a:t>Scale based on a set of scaling adjustments, or steps, that vary based on the size of the alarm breach</a:t>
            </a:r>
          </a:p>
        </p:txBody>
      </p:sp>
      <p:sp>
        <p:nvSpPr>
          <p:cNvPr id="45" name="TextBox 44">
            <a:extLst>
              <a:ext uri="{FF2B5EF4-FFF2-40B4-BE49-F238E27FC236}">
                <a16:creationId xmlns:a16="http://schemas.microsoft.com/office/drawing/2014/main" id="{80FF038B-6A6D-8149-8129-DA95C7A8568F}"/>
              </a:ext>
            </a:extLst>
          </p:cNvPr>
          <p:cNvSpPr txBox="1"/>
          <p:nvPr/>
        </p:nvSpPr>
        <p:spPr>
          <a:xfrm>
            <a:off x="472441" y="4218691"/>
            <a:ext cx="4014240" cy="677108"/>
          </a:xfrm>
          <a:prstGeom prst="rect">
            <a:avLst/>
          </a:prstGeom>
          <a:noFill/>
        </p:spPr>
        <p:txBody>
          <a:bodyPr wrap="none" rtlCol="0">
            <a:spAutoFit/>
          </a:bodyPr>
          <a:lstStyle/>
          <a:p>
            <a:pPr algn="l"/>
            <a:r>
              <a:rPr lang="en-AU" sz="20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Scheduled  Scaling</a:t>
            </a:r>
          </a:p>
          <a:p>
            <a:pPr marL="342900" indent="-342900" algn="l">
              <a:buFont typeface="Arial" panose="020B0604020202020204" pitchFamily="34" charset="0"/>
              <a:buChar char="•"/>
            </a:pPr>
            <a:r>
              <a:rPr lang="en-AU" dirty="0">
                <a:latin typeface="Amazon Ember" panose="020B0603020204020204" pitchFamily="34" charset="0"/>
                <a:ea typeface="Amazon Ember" panose="020B0603020204020204" pitchFamily="34" charset="0"/>
                <a:cs typeface="Amazon Ember" panose="020B0603020204020204" pitchFamily="34" charset="0"/>
              </a:rPr>
              <a:t>Scale based on the date and time</a:t>
            </a:r>
          </a:p>
        </p:txBody>
      </p:sp>
      <p:cxnSp>
        <p:nvCxnSpPr>
          <p:cNvPr id="47" name="Straight Arrow Connector 46">
            <a:extLst>
              <a:ext uri="{FF2B5EF4-FFF2-40B4-BE49-F238E27FC236}">
                <a16:creationId xmlns:a16="http://schemas.microsoft.com/office/drawing/2014/main" id="{82E5F293-8F6D-314F-A48C-C590D3877A1A}"/>
              </a:ext>
            </a:extLst>
          </p:cNvPr>
          <p:cNvCxnSpPr>
            <a:stCxn id="38" idx="1"/>
          </p:cNvCxnSpPr>
          <p:nvPr/>
        </p:nvCxnSpPr>
        <p:spPr>
          <a:xfrm flipH="1" flipV="1">
            <a:off x="9034818" y="5272582"/>
            <a:ext cx="61882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610CB69-FB77-664B-8C15-27F573D9D89F}"/>
              </a:ext>
            </a:extLst>
          </p:cNvPr>
          <p:cNvCxnSpPr>
            <a:stCxn id="20" idx="3"/>
          </p:cNvCxnSpPr>
          <p:nvPr/>
        </p:nvCxnSpPr>
        <p:spPr>
          <a:xfrm flipV="1">
            <a:off x="7741702" y="5272582"/>
            <a:ext cx="577706" cy="4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5" name="Graphic 24">
            <a:extLst>
              <a:ext uri="{FF2B5EF4-FFF2-40B4-BE49-F238E27FC236}">
                <a16:creationId xmlns:a16="http://schemas.microsoft.com/office/drawing/2014/main" id="{5746CF01-1D76-384D-A152-13657A8C5CD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1293" y="2507849"/>
            <a:ext cx="819042" cy="819042"/>
          </a:xfrm>
          <a:prstGeom prst="rect">
            <a:avLst/>
          </a:prstGeom>
        </p:spPr>
      </p:pic>
      <p:pic>
        <p:nvPicPr>
          <p:cNvPr id="26" name="Graphic 25">
            <a:extLst>
              <a:ext uri="{FF2B5EF4-FFF2-40B4-BE49-F238E27FC236}">
                <a16:creationId xmlns:a16="http://schemas.microsoft.com/office/drawing/2014/main" id="{1C647177-8E60-E342-A151-4F6FC43FA07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03779" y="2507849"/>
            <a:ext cx="819042" cy="819042"/>
          </a:xfrm>
          <a:prstGeom prst="rect">
            <a:avLst/>
          </a:prstGeom>
        </p:spPr>
      </p:pic>
      <p:pic>
        <p:nvPicPr>
          <p:cNvPr id="27" name="Graphic 26">
            <a:extLst>
              <a:ext uri="{FF2B5EF4-FFF2-40B4-BE49-F238E27FC236}">
                <a16:creationId xmlns:a16="http://schemas.microsoft.com/office/drawing/2014/main" id="{90A58A79-1173-7D48-AD9C-65517AC1E8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2361" y="2478915"/>
            <a:ext cx="819042" cy="819042"/>
          </a:xfrm>
          <a:prstGeom prst="rect">
            <a:avLst/>
          </a:prstGeom>
        </p:spPr>
      </p:pic>
      <p:sp>
        <p:nvSpPr>
          <p:cNvPr id="28" name="Rectangle 27">
            <a:extLst>
              <a:ext uri="{FF2B5EF4-FFF2-40B4-BE49-F238E27FC236}">
                <a16:creationId xmlns:a16="http://schemas.microsoft.com/office/drawing/2014/main" id="{0696EDE6-E700-054B-A087-C182C70FFF6C}"/>
              </a:ext>
            </a:extLst>
          </p:cNvPr>
          <p:cNvSpPr/>
          <p:nvPr/>
        </p:nvSpPr>
        <p:spPr>
          <a:xfrm>
            <a:off x="192504" y="137916"/>
            <a:ext cx="1467853" cy="13475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WIP</a:t>
            </a:r>
          </a:p>
        </p:txBody>
      </p:sp>
    </p:spTree>
    <p:extLst>
      <p:ext uri="{BB962C8B-B14F-4D97-AF65-F5344CB8AC3E}">
        <p14:creationId xmlns:p14="http://schemas.microsoft.com/office/powerpoint/2010/main" val="149138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etris - Wikipedia">
            <a:extLst>
              <a:ext uri="{FF2B5EF4-FFF2-40B4-BE49-F238E27FC236}">
                <a16:creationId xmlns:a16="http://schemas.microsoft.com/office/drawing/2014/main" id="{93292B31-0521-2B48-BD4A-B77B87684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082" y="425753"/>
            <a:ext cx="3276691" cy="600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5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F225CB9-BA79-DF48-B019-A1144FC297CD}"/>
              </a:ext>
            </a:extLst>
          </p:cNvPr>
          <p:cNvGrpSpPr/>
          <p:nvPr/>
        </p:nvGrpSpPr>
        <p:grpSpPr>
          <a:xfrm>
            <a:off x="3766029" y="1168208"/>
            <a:ext cx="4659941" cy="4521584"/>
            <a:chOff x="3426489" y="1518348"/>
            <a:chExt cx="4659941" cy="4521584"/>
          </a:xfrm>
        </p:grpSpPr>
        <p:grpSp>
          <p:nvGrpSpPr>
            <p:cNvPr id="9" name="Group 8">
              <a:extLst>
                <a:ext uri="{FF2B5EF4-FFF2-40B4-BE49-F238E27FC236}">
                  <a16:creationId xmlns:a16="http://schemas.microsoft.com/office/drawing/2014/main" id="{E47E0ED0-6B95-0E49-A9B6-760B4EC66EDE}"/>
                </a:ext>
              </a:extLst>
            </p:cNvPr>
            <p:cNvGrpSpPr/>
            <p:nvPr/>
          </p:nvGrpSpPr>
          <p:grpSpPr>
            <a:xfrm>
              <a:off x="3426489" y="1518348"/>
              <a:ext cx="4659941" cy="4521584"/>
              <a:chOff x="3496828" y="1565787"/>
              <a:chExt cx="4659941" cy="4521584"/>
            </a:xfrm>
          </p:grpSpPr>
          <p:sp>
            <p:nvSpPr>
              <p:cNvPr id="3" name="Freeform 10">
                <a:extLst>
                  <a:ext uri="{FF2B5EF4-FFF2-40B4-BE49-F238E27FC236}">
                    <a16:creationId xmlns:a16="http://schemas.microsoft.com/office/drawing/2014/main" id="{45120E64-D202-7049-9490-A0902B5A9755}"/>
                  </a:ext>
                </a:extLst>
              </p:cNvPr>
              <p:cNvSpPr>
                <a:spLocks/>
              </p:cNvSpPr>
              <p:nvPr/>
            </p:nvSpPr>
            <p:spPr bwMode="auto">
              <a:xfrm>
                <a:off x="3496828" y="4531753"/>
                <a:ext cx="1731657" cy="1555618"/>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chemeClr val="accent2"/>
              </a:solidFill>
              <a:ln w="22225" cap="flat">
                <a:noFill/>
                <a:prstDash val="sysDash"/>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 name="Freeform: Shape 62">
                <a:extLst>
                  <a:ext uri="{FF2B5EF4-FFF2-40B4-BE49-F238E27FC236}">
                    <a16:creationId xmlns:a16="http://schemas.microsoft.com/office/drawing/2014/main" id="{FDE1F901-EBC2-2246-8904-6B4D2D7A8514}"/>
                  </a:ext>
                </a:extLst>
              </p:cNvPr>
              <p:cNvSpPr>
                <a:spLocks noChangeAspect="1" noChangeArrowheads="1" noTextEdit="1"/>
              </p:cNvSpPr>
              <p:nvPr/>
            </p:nvSpPr>
            <p:spPr bwMode="auto">
              <a:xfrm>
                <a:off x="4437627" y="1565787"/>
                <a:ext cx="3719142" cy="3726425"/>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chemeClr val="accent2"/>
              </a:solidFill>
              <a:ln w="22225" cap="flat">
                <a:noFill/>
                <a:prstDash val="sysDash"/>
                <a:miter lim="800000"/>
                <a:headEnd/>
                <a:tailEnd/>
              </a:ln>
            </p:spPr>
            <p:txBody>
              <a:bodyPr vert="horz" wrap="square" lIns="121920" tIns="60960" rIns="121920" bIns="60960" numCol="1" anchor="t" anchorCtr="0" compatLnSpc="1">
                <a:prstTxWarp prst="textNoShape">
                  <a:avLst/>
                </a:prstTxWarp>
              </a:bodyPr>
              <a:lstStyle/>
              <a:p>
                <a:endParaRPr lang="en-US" sz="2400"/>
              </a:p>
            </p:txBody>
          </p:sp>
          <p:cxnSp>
            <p:nvCxnSpPr>
              <p:cNvPr id="5" name="Straight Connector 4">
                <a:extLst>
                  <a:ext uri="{FF2B5EF4-FFF2-40B4-BE49-F238E27FC236}">
                    <a16:creationId xmlns:a16="http://schemas.microsoft.com/office/drawing/2014/main" id="{701C537B-CDEA-2649-A70A-46840CC2C19C}"/>
                  </a:ext>
                </a:extLst>
              </p:cNvPr>
              <p:cNvCxnSpPr>
                <a:cxnSpLocks/>
              </p:cNvCxnSpPr>
              <p:nvPr/>
            </p:nvCxnSpPr>
            <p:spPr>
              <a:xfrm flipH="1">
                <a:off x="3724846" y="4782556"/>
                <a:ext cx="1127839" cy="1117678"/>
              </a:xfrm>
              <a:prstGeom prst="line">
                <a:avLst/>
              </a:prstGeom>
              <a:solidFill>
                <a:srgbClr val="191919"/>
              </a:solidFill>
              <a:ln w="22225" cap="flat">
                <a:solidFill>
                  <a:schemeClr val="bg2"/>
                </a:solidFill>
                <a:prstDash val="solid"/>
                <a:miter lim="800000"/>
                <a:headEnd/>
                <a:tailEnd/>
              </a:ln>
            </p:spPr>
          </p:cxnSp>
        </p:grpSp>
        <p:sp>
          <p:nvSpPr>
            <p:cNvPr id="7" name="Freeform 16">
              <a:extLst>
                <a:ext uri="{FF2B5EF4-FFF2-40B4-BE49-F238E27FC236}">
                  <a16:creationId xmlns:a16="http://schemas.microsoft.com/office/drawing/2014/main" id="{8DA47F69-77B9-FE47-B930-777D60C8C868}"/>
                </a:ext>
              </a:extLst>
            </p:cNvPr>
            <p:cNvSpPr>
              <a:spLocks/>
            </p:cNvSpPr>
            <p:nvPr/>
          </p:nvSpPr>
          <p:spPr bwMode="auto">
            <a:xfrm>
              <a:off x="5228485" y="2262446"/>
              <a:ext cx="1943007" cy="2269307"/>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8" name="Freeform 17">
              <a:extLst>
                <a:ext uri="{FF2B5EF4-FFF2-40B4-BE49-F238E27FC236}">
                  <a16:creationId xmlns:a16="http://schemas.microsoft.com/office/drawing/2014/main" id="{C8ED2A8A-9287-4B48-820F-C246335EFBF3}"/>
                </a:ext>
              </a:extLst>
            </p:cNvPr>
            <p:cNvSpPr>
              <a:spLocks/>
            </p:cNvSpPr>
            <p:nvPr/>
          </p:nvSpPr>
          <p:spPr bwMode="auto">
            <a:xfrm>
              <a:off x="6335950" y="2267390"/>
              <a:ext cx="924535" cy="1582088"/>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6352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69240" y="289511"/>
            <a:ext cx="11655840" cy="899665"/>
          </a:xfrm>
        </p:spPr>
        <p:txBody>
          <a:bodyPr/>
          <a:lstStyle/>
          <a:p>
            <a:r>
              <a:rPr lang="en-US" dirty="0"/>
              <a:t>Amazon ECS constructs</a:t>
            </a:r>
          </a:p>
        </p:txBody>
      </p:sp>
      <p:sp>
        <p:nvSpPr>
          <p:cNvPr id="5" name="Rounded Rectangle 4">
            <a:extLst>
              <a:ext uri="{FF2B5EF4-FFF2-40B4-BE49-F238E27FC236}">
                <a16:creationId xmlns:a16="http://schemas.microsoft.com/office/drawing/2014/main" id="{23F7F0CD-68B9-3449-B654-647E2DFFEDFC}"/>
              </a:ext>
            </a:extLst>
          </p:cNvPr>
          <p:cNvSpPr/>
          <p:nvPr/>
        </p:nvSpPr>
        <p:spPr bwMode="auto">
          <a:xfrm>
            <a:off x="4455584" y="2573079"/>
            <a:ext cx="7133166" cy="3433045"/>
          </a:xfrm>
          <a:prstGeom prst="roundRect">
            <a:avLst>
              <a:gd name="adj" fmla="val 5556"/>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D5FA0F9E-A490-7D4C-9FCB-133E4DCE7148}"/>
              </a:ext>
            </a:extLst>
          </p:cNvPr>
          <p:cNvSpPr txBox="1">
            <a:spLocks/>
          </p:cNvSpPr>
          <p:nvPr/>
        </p:nvSpPr>
        <p:spPr>
          <a:xfrm>
            <a:off x="5294458" y="1407565"/>
            <a:ext cx="3905519" cy="1087605"/>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Cluster</a:t>
            </a:r>
          </a:p>
          <a:p>
            <a:pPr marL="285739" indent="-285739">
              <a:buFont typeface="Arial" panose="020B0604020202020204" pitchFamily="34" charset="0"/>
              <a:buChar char="•"/>
            </a:pPr>
            <a:r>
              <a:rPr lang="en-US" sz="1667" dirty="0"/>
              <a:t>Resource grouping and isolation</a:t>
            </a:r>
          </a:p>
          <a:p>
            <a:pPr marL="285739" indent="-285739">
              <a:buFont typeface="Arial" panose="020B0604020202020204" pitchFamily="34" charset="0"/>
              <a:buChar char="•"/>
            </a:pPr>
            <a:r>
              <a:rPr lang="en-US" sz="1667" dirty="0"/>
              <a:t>IAM permissions boundary</a:t>
            </a:r>
          </a:p>
        </p:txBody>
      </p:sp>
    </p:spTree>
    <p:extLst>
      <p:ext uri="{BB962C8B-B14F-4D97-AF65-F5344CB8AC3E}">
        <p14:creationId xmlns:p14="http://schemas.microsoft.com/office/powerpoint/2010/main" val="39901156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269240" y="289511"/>
            <a:ext cx="11655840" cy="899665"/>
          </a:xfrm>
        </p:spPr>
        <p:txBody>
          <a:bodyPr/>
          <a:lstStyle/>
          <a:p>
            <a:r>
              <a:rPr lang="en-US" dirty="0"/>
              <a:t>Amazon ECS constructs</a:t>
            </a:r>
          </a:p>
        </p:txBody>
      </p:sp>
      <p:sp>
        <p:nvSpPr>
          <p:cNvPr id="5" name="Rounded Rectangle 4">
            <a:extLst>
              <a:ext uri="{FF2B5EF4-FFF2-40B4-BE49-F238E27FC236}">
                <a16:creationId xmlns:a16="http://schemas.microsoft.com/office/drawing/2014/main" id="{23F7F0CD-68B9-3449-B654-647E2DFFEDFC}"/>
              </a:ext>
            </a:extLst>
          </p:cNvPr>
          <p:cNvSpPr/>
          <p:nvPr/>
        </p:nvSpPr>
        <p:spPr bwMode="auto">
          <a:xfrm>
            <a:off x="4455584" y="2573079"/>
            <a:ext cx="7133166" cy="3433045"/>
          </a:xfrm>
          <a:prstGeom prst="roundRect">
            <a:avLst>
              <a:gd name="adj" fmla="val 5556"/>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D5FA0F9E-A490-7D4C-9FCB-133E4DCE7148}"/>
              </a:ext>
            </a:extLst>
          </p:cNvPr>
          <p:cNvSpPr txBox="1">
            <a:spLocks/>
          </p:cNvSpPr>
          <p:nvPr/>
        </p:nvSpPr>
        <p:spPr>
          <a:xfrm>
            <a:off x="5294458" y="1407565"/>
            <a:ext cx="3905519" cy="1087605"/>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Cluster</a:t>
            </a:r>
          </a:p>
          <a:p>
            <a:pPr marL="285739" indent="-285739">
              <a:buFont typeface="Arial" panose="020B0604020202020204" pitchFamily="34" charset="0"/>
              <a:buChar char="•"/>
            </a:pPr>
            <a:r>
              <a:rPr lang="en-US" sz="1667" dirty="0"/>
              <a:t>Resource grouping and isolation</a:t>
            </a:r>
          </a:p>
          <a:p>
            <a:pPr marL="285739" indent="-285739">
              <a:buFont typeface="Arial" panose="020B0604020202020204" pitchFamily="34" charset="0"/>
              <a:buChar char="•"/>
            </a:pPr>
            <a:r>
              <a:rPr lang="en-US" sz="1667" dirty="0"/>
              <a:t>IAM permissions boundary</a:t>
            </a:r>
          </a:p>
        </p:txBody>
      </p:sp>
      <p:sp>
        <p:nvSpPr>
          <p:cNvPr id="39" name="Rectangle 38">
            <a:extLst>
              <a:ext uri="{FF2B5EF4-FFF2-40B4-BE49-F238E27FC236}">
                <a16:creationId xmlns:a16="http://schemas.microsoft.com/office/drawing/2014/main" id="{5EBD666E-CE9F-A94E-8DFB-A6A2094725DD}"/>
              </a:ext>
            </a:extLst>
          </p:cNvPr>
          <p:cNvSpPr/>
          <p:nvPr/>
        </p:nvSpPr>
        <p:spPr>
          <a:xfrm>
            <a:off x="5506108" y="2770191"/>
            <a:ext cx="1784357" cy="1635237"/>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ln w="0"/>
              <a:solidFill>
                <a:schemeClr val="accent1"/>
              </a:solidFill>
            </a:endParaRPr>
          </a:p>
        </p:txBody>
      </p:sp>
      <p:pic>
        <p:nvPicPr>
          <p:cNvPr id="41" name="Graphic 40">
            <a:extLst>
              <a:ext uri="{FF2B5EF4-FFF2-40B4-BE49-F238E27FC236}">
                <a16:creationId xmlns:a16="http://schemas.microsoft.com/office/drawing/2014/main" id="{E60EF83D-5CE8-304E-AE05-BC82921DA9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108" y="2770193"/>
            <a:ext cx="359536" cy="384516"/>
          </a:xfrm>
          <a:prstGeom prst="rect">
            <a:avLst/>
          </a:prstGeom>
        </p:spPr>
      </p:pic>
      <p:sp>
        <p:nvSpPr>
          <p:cNvPr id="42" name="Text Placeholder 3">
            <a:extLst>
              <a:ext uri="{FF2B5EF4-FFF2-40B4-BE49-F238E27FC236}">
                <a16:creationId xmlns:a16="http://schemas.microsoft.com/office/drawing/2014/main" id="{5E44F7CB-CC39-7F47-94E3-42C32A6F5096}"/>
              </a:ext>
            </a:extLst>
          </p:cNvPr>
          <p:cNvSpPr txBox="1">
            <a:spLocks/>
          </p:cNvSpPr>
          <p:nvPr/>
        </p:nvSpPr>
        <p:spPr>
          <a:xfrm>
            <a:off x="7235285" y="2644388"/>
            <a:ext cx="1643669" cy="800219"/>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000" dirty="0">
                <a:solidFill>
                  <a:schemeClr val="accent1"/>
                </a:solidFill>
              </a:rPr>
              <a:t>Container Instance</a:t>
            </a:r>
          </a:p>
        </p:txBody>
      </p:sp>
    </p:spTree>
    <p:extLst>
      <p:ext uri="{BB962C8B-B14F-4D97-AF65-F5344CB8AC3E}">
        <p14:creationId xmlns:p14="http://schemas.microsoft.com/office/powerpoint/2010/main" val="202847044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4232</TotalTime>
  <Words>7276</Words>
  <Application>Microsoft Macintosh PowerPoint</Application>
  <PresentationFormat>Widescreen</PresentationFormat>
  <Paragraphs>906</Paragraphs>
  <Slides>53</Slides>
  <Notes>53</Notes>
  <HiddenSlides>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53</vt:i4>
      </vt:variant>
    </vt:vector>
  </HeadingPairs>
  <TitlesOfParts>
    <vt:vector size="66" baseType="lpstr">
      <vt:lpstr>Amazon Ember</vt:lpstr>
      <vt:lpstr>Amazon Ember Cd RC</vt:lpstr>
      <vt:lpstr>Amazon Ember Light</vt:lpstr>
      <vt:lpstr>Amazon Ember Medium</vt:lpstr>
      <vt:lpstr>Amazon Ember Regular</vt:lpstr>
      <vt:lpstr>Arial</vt:lpstr>
      <vt:lpstr>Calibri</vt:lpstr>
      <vt:lpstr>Calibri Light</vt:lpstr>
      <vt:lpstr>Courier New</vt:lpstr>
      <vt:lpstr>Lucida Console</vt:lpstr>
      <vt:lpstr>Office Theme</vt:lpstr>
      <vt:lpstr>DeckTemplate-AWS</vt:lpstr>
      <vt:lpstr>1_DeckTemplate-AWS</vt:lpstr>
      <vt:lpstr>Change log</vt:lpstr>
      <vt:lpstr>Introduction to Amazon ECS and AWS Fargate</vt:lpstr>
      <vt:lpstr>AWS container services landscape</vt:lpstr>
      <vt:lpstr>PowerPoint Presentation</vt:lpstr>
      <vt:lpstr>PowerPoint Presentation</vt:lpstr>
      <vt:lpstr>PowerPoint Presentation</vt:lpstr>
      <vt:lpstr>PowerPoint Presentation</vt:lpstr>
      <vt:lpstr>Amazon ECS constructs</vt:lpstr>
      <vt:lpstr>Amazon ECS constructs</vt:lpstr>
      <vt:lpstr>Amazon ECS constructs</vt:lpstr>
      <vt:lpstr>Amazon ECS constructs</vt:lpstr>
      <vt:lpstr>Task definition</vt:lpstr>
      <vt:lpstr>Deploying on ECS: Tasks vs Services</vt:lpstr>
      <vt:lpstr>Task placement</vt:lpstr>
      <vt:lpstr>Amazon ECS powers Amazon</vt:lpstr>
      <vt:lpstr>PowerPoint Presentation</vt:lpstr>
      <vt:lpstr>PowerPoint Presentation</vt:lpstr>
      <vt:lpstr>PowerPoint Presentation</vt:lpstr>
      <vt:lpstr>PowerPoint Presentation</vt:lpstr>
      <vt:lpstr>PowerPoint Presentation</vt:lpstr>
      <vt:lpstr>AWS Fargate platform versions </vt:lpstr>
      <vt:lpstr>AWS Fargate</vt:lpstr>
      <vt:lpstr>Fully managed container environment  with AWS ECS + Fargate </vt:lpstr>
      <vt:lpstr>PowerPoint Presentation</vt:lpstr>
      <vt:lpstr>PowerPoint Presentation</vt:lpstr>
      <vt:lpstr>Amazon ECS Anywhere—how it works</vt:lpstr>
      <vt:lpstr>Key benefits of ECS Anywhere</vt:lpstr>
      <vt:lpstr>ECS Anywhere pricing </vt:lpstr>
      <vt:lpstr>Networking</vt:lpstr>
      <vt:lpstr>ECS and Fargate networking modes</vt:lpstr>
      <vt:lpstr>Networking modes: Bridge</vt:lpstr>
      <vt:lpstr>Networking modes: Host</vt:lpstr>
      <vt:lpstr>Networking modes: awsvpc</vt:lpstr>
      <vt:lpstr>Storage</vt:lpstr>
      <vt:lpstr>Layer storage - ephemeral</vt:lpstr>
      <vt:lpstr>EFS storage</vt:lpstr>
      <vt:lpstr>Security</vt:lpstr>
      <vt:lpstr>Working together</vt:lpstr>
      <vt:lpstr>PowerPoint Presentation</vt:lpstr>
      <vt:lpstr>Security: IAM Roles for Tasks</vt:lpstr>
      <vt:lpstr>Security: IAM Roles for Tasks</vt:lpstr>
      <vt:lpstr>PowerPoint Presentation</vt:lpstr>
      <vt:lpstr>Security: Benefits of Fargate</vt:lpstr>
      <vt:lpstr>Questions?</vt:lpstr>
      <vt:lpstr>Containers Immersion Day: Hands-on labs </vt:lpstr>
      <vt:lpstr>Welcome to Mythical Mysfits</vt:lpstr>
      <vt:lpstr>Lab 2: Deploy monolith with Fargate</vt:lpstr>
      <vt:lpstr>Lab 3: Scale with an Application Load Balancer </vt:lpstr>
      <vt:lpstr>Lab 4: Deploy ”like” microservice</vt:lpstr>
      <vt:lpstr>Auto Scaling</vt:lpstr>
      <vt:lpstr>Amazon ECS cluster autoscaling</vt:lpstr>
      <vt:lpstr>Amazon ECS capacity providers</vt:lpstr>
      <vt:lpstr>Three type of scaling policies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Amazon ECS</dc:title>
  <dc:creator>Mitch Beaumont</dc:creator>
  <cp:lastModifiedBy>Mitch Beaumont</cp:lastModifiedBy>
  <cp:revision>76</cp:revision>
  <dcterms:created xsi:type="dcterms:W3CDTF">2020-06-05T06:02:19Z</dcterms:created>
  <dcterms:modified xsi:type="dcterms:W3CDTF">2021-07-29T03:38:33Z</dcterms:modified>
</cp:coreProperties>
</file>